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46"/>
  </p:notesMasterIdLst>
  <p:sldIdLst>
    <p:sldId id="256" r:id="rId7"/>
    <p:sldId id="257" r:id="rId8"/>
    <p:sldId id="297" r:id="rId9"/>
    <p:sldId id="259" r:id="rId10"/>
    <p:sldId id="266" r:id="rId11"/>
    <p:sldId id="260" r:id="rId12"/>
    <p:sldId id="261" r:id="rId13"/>
    <p:sldId id="262" r:id="rId14"/>
    <p:sldId id="265" r:id="rId15"/>
    <p:sldId id="291" r:id="rId16"/>
    <p:sldId id="263" r:id="rId17"/>
    <p:sldId id="264" r:id="rId18"/>
    <p:sldId id="267" r:id="rId19"/>
    <p:sldId id="258" r:id="rId20"/>
    <p:sldId id="268" r:id="rId21"/>
    <p:sldId id="269" r:id="rId22"/>
    <p:sldId id="270" r:id="rId23"/>
    <p:sldId id="271" r:id="rId24"/>
    <p:sldId id="283" r:id="rId25"/>
    <p:sldId id="272" r:id="rId26"/>
    <p:sldId id="282" r:id="rId27"/>
    <p:sldId id="284" r:id="rId28"/>
    <p:sldId id="274" r:id="rId29"/>
    <p:sldId id="281" r:id="rId30"/>
    <p:sldId id="294" r:id="rId31"/>
    <p:sldId id="285" r:id="rId32"/>
    <p:sldId id="289" r:id="rId33"/>
    <p:sldId id="293" r:id="rId34"/>
    <p:sldId id="288" r:id="rId35"/>
    <p:sldId id="286" r:id="rId36"/>
    <p:sldId id="300" r:id="rId37"/>
    <p:sldId id="287" r:id="rId38"/>
    <p:sldId id="298" r:id="rId39"/>
    <p:sldId id="275" r:id="rId40"/>
    <p:sldId id="277" r:id="rId41"/>
    <p:sldId id="295" r:id="rId42"/>
    <p:sldId id="292" r:id="rId43"/>
    <p:sldId id="296" r:id="rId44"/>
    <p:sldId id="27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219631-3351-2949-AC13-8193E1C4C557}">
          <p14:sldIdLst>
            <p14:sldId id="256"/>
            <p14:sldId id="257"/>
          </p14:sldIdLst>
        </p14:section>
        <p14:section name="Untitled Section" id="{03FFCB3C-2F8C-8F45-928A-ACCE621EF8E3}">
          <p14:sldIdLst>
            <p14:sldId id="297"/>
            <p14:sldId id="259"/>
            <p14:sldId id="266"/>
            <p14:sldId id="260"/>
            <p14:sldId id="261"/>
            <p14:sldId id="262"/>
            <p14:sldId id="265"/>
            <p14:sldId id="291"/>
            <p14:sldId id="263"/>
            <p14:sldId id="264"/>
            <p14:sldId id="267"/>
            <p14:sldId id="258"/>
            <p14:sldId id="268"/>
            <p14:sldId id="269"/>
            <p14:sldId id="270"/>
            <p14:sldId id="271"/>
            <p14:sldId id="283"/>
            <p14:sldId id="272"/>
            <p14:sldId id="282"/>
            <p14:sldId id="284"/>
            <p14:sldId id="274"/>
            <p14:sldId id="281"/>
            <p14:sldId id="294"/>
            <p14:sldId id="285"/>
            <p14:sldId id="289"/>
            <p14:sldId id="293"/>
            <p14:sldId id="288"/>
            <p14:sldId id="286"/>
            <p14:sldId id="300"/>
            <p14:sldId id="287"/>
            <p14:sldId id="298"/>
            <p14:sldId id="275"/>
            <p14:sldId id="277"/>
            <p14:sldId id="295"/>
            <p14:sldId id="292"/>
            <p14:sldId id="296"/>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37" d="100"/>
          <a:sy n="137" d="100"/>
        </p:scale>
        <p:origin x="-120" y="-9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9D7204-C6D1-774B-90B3-FF9AD02E001A}" type="datetimeFigureOut">
              <a:rPr lang="en-US" smtClean="0"/>
              <a:t>9/15/15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9BBD1-ED2E-0742-92D5-5F517AB64A6B}" type="slidenum">
              <a:rPr lang="en-US" smtClean="0"/>
              <a:t>‹#›</a:t>
            </a:fld>
            <a:endParaRPr lang="en-US"/>
          </a:p>
        </p:txBody>
      </p:sp>
    </p:spTree>
    <p:extLst>
      <p:ext uri="{BB962C8B-B14F-4D97-AF65-F5344CB8AC3E}">
        <p14:creationId xmlns:p14="http://schemas.microsoft.com/office/powerpoint/2010/main" val="413725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1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We’re looking at a self-portrait by the Curiosity rover on the surface of Mars. And the view sums up the Big Question about Mars habitability.</a:t>
            </a:r>
          </a:p>
          <a:p>
            <a:pPr>
              <a:spcBef>
                <a:spcPct val="0"/>
              </a:spcBef>
            </a:pPr>
            <a:r>
              <a:rPr lang="en-US">
                <a:latin typeface="Calibri" charset="0"/>
              </a:rPr>
              <a:t>When we look at the modern surface we see a cold desert. Nothing moves, except for sand dunes, avalanches, and ice. </a:t>
            </a:r>
          </a:p>
          <a:p>
            <a:pPr>
              <a:spcBef>
                <a:spcPct val="0"/>
              </a:spcBef>
            </a:pPr>
            <a:r>
              <a:rPr lang="en-US">
                <a:latin typeface="Calibri" charset="0"/>
              </a:rPr>
              <a:t>But the ancient sedimentary rocks underneath the rover, and in the 5km-high mountain in the background that is the primary target of the mission, provide evidence for surface runoff and aqeous minerals.</a:t>
            </a:r>
          </a:p>
          <a:p>
            <a:pPr>
              <a:spcBef>
                <a:spcPct val="0"/>
              </a:spcBef>
            </a:pPr>
            <a:endParaRPr lang="en-US">
              <a:latin typeface="Calibri" charset="0"/>
            </a:endParaRPr>
          </a:p>
          <a:p>
            <a:pPr>
              <a:spcBef>
                <a:spcPct val="0"/>
              </a:spcBef>
            </a:pPr>
            <a:endParaRPr lang="en-US">
              <a:latin typeface="Calibri" charset="0"/>
            </a:endParaRPr>
          </a:p>
        </p:txBody>
      </p:sp>
      <p:sp>
        <p:nvSpPr>
          <p:cNvPr id="211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2F2D41EA-51A5-9B4E-9BDC-36C3CC7F9BFA}" type="slidenum">
              <a:rPr lang="en-US">
                <a:solidFill>
                  <a:prstClr val="black"/>
                </a:solidFill>
              </a:rPr>
              <a:pPr/>
              <a:t>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Basically a dead planet </a:t>
            </a:r>
          </a:p>
        </p:txBody>
      </p:sp>
      <p:sp>
        <p:nvSpPr>
          <p:cNvPr id="4" name="Slide Number Placeholder 3"/>
          <p:cNvSpPr>
            <a:spLocks noGrp="1"/>
          </p:cNvSpPr>
          <p:nvPr>
            <p:ph type="sldNum" sz="quarter" idx="5"/>
          </p:nvPr>
        </p:nvSpPr>
        <p:spPr/>
        <p:txBody>
          <a:bodyPr/>
          <a:lstStyle/>
          <a:p>
            <a:pPr>
              <a:defRPr/>
            </a:pPr>
            <a:fld id="{160EF718-15D6-4941-A9C1-F26C50066367}" type="slidenum">
              <a:rPr lang="en-US" smtClean="0">
                <a:solidFill>
                  <a:prstClr val="black"/>
                </a:solidFill>
                <a:latin typeface="Calibri"/>
              </a:rPr>
              <a:pPr>
                <a:defRPr/>
              </a:pPr>
              <a:t>5</a:t>
            </a:fld>
            <a:endParaRPr lang="en-US">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 plea</a:t>
            </a:r>
          </a:p>
        </p:txBody>
      </p:sp>
      <p:sp>
        <p:nvSpPr>
          <p:cNvPr id="4" name="Slide Number Placeholder 3"/>
          <p:cNvSpPr>
            <a:spLocks noGrp="1"/>
          </p:cNvSpPr>
          <p:nvPr>
            <p:ph type="sldNum" sz="quarter" idx="5"/>
          </p:nvPr>
        </p:nvSpPr>
        <p:spPr/>
        <p:txBody>
          <a:bodyPr/>
          <a:lstStyle/>
          <a:p>
            <a:pPr>
              <a:defRPr/>
            </a:pPr>
            <a:fld id="{23DCAD0F-A788-144F-B879-346E8D3B7715}" type="slidenum">
              <a:rPr lang="en-US" smtClean="0">
                <a:solidFill>
                  <a:prstClr val="black"/>
                </a:solidFill>
                <a:latin typeface="Calibri"/>
              </a:rPr>
              <a:pPr>
                <a:defRPr/>
              </a:pPr>
              <a:t>6</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4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solidFill>
                  <a:schemeClr val="bg1"/>
                </a:solidFill>
                <a:latin typeface="Calibri" charset="0"/>
              </a:rPr>
              <a:t>The atmosphere today is 6mbar CO2, which provides 5K of global warming. So the core of the Early Mars climate problem is selecting / from among innumerable possible physical models of the atmosphere / the correct solution - and understanding the processes driving climate trends and rhytms, such as orbital change. (Data click) </a:t>
            </a:r>
          </a:p>
          <a:p>
            <a:pPr>
              <a:spcBef>
                <a:spcPct val="0"/>
              </a:spcBef>
            </a:pPr>
            <a:r>
              <a:rPr lang="en-US">
                <a:latin typeface="Calibri" charset="0"/>
              </a:rPr>
              <a:t>Fortunately, the measurements needed to answer this are being accumulated now. Currently more data is returned from Mars </a:t>
            </a:r>
            <a:r>
              <a:rPr lang="en-US" i="1">
                <a:latin typeface="Calibri" charset="0"/>
              </a:rPr>
              <a:t>each</a:t>
            </a:r>
            <a:r>
              <a:rPr lang="en-US">
                <a:latin typeface="Calibri" charset="0"/>
              </a:rPr>
              <a:t> year / than from </a:t>
            </a:r>
            <a:r>
              <a:rPr lang="en-US" i="1">
                <a:latin typeface="Calibri" charset="0"/>
              </a:rPr>
              <a:t>all</a:t>
            </a:r>
            <a:r>
              <a:rPr lang="en-US">
                <a:latin typeface="Calibri" charset="0"/>
              </a:rPr>
              <a:t> other interplanetary missions in the past 50 years, combined. </a:t>
            </a:r>
            <a:r>
              <a:rPr lang="en-US" b="1">
                <a:latin typeface="Calibri" charset="0"/>
              </a:rPr>
              <a:t>I’m a geologist</a:t>
            </a:r>
            <a:r>
              <a:rPr lang="en-US">
                <a:latin typeface="Calibri" charset="0"/>
              </a:rPr>
              <a:t>, and Mars really is the perfect planet for deep-time stratigraphy and paleoclimate work; Mars rocks are little modified by tectonics or diagenesis. The evidence is bolted in place, with no evidence for plate tectonics, little faulting, and no evidence for significant polar wander. (</a:t>
            </a:r>
            <a:r>
              <a:rPr lang="en-US" b="1">
                <a:latin typeface="Calibri" charset="0"/>
              </a:rPr>
              <a:t>Click</a:t>
            </a:r>
            <a:r>
              <a:rPr lang="en-US">
                <a:latin typeface="Calibri" charset="0"/>
              </a:rPr>
              <a:t>)</a:t>
            </a:r>
          </a:p>
          <a:p>
            <a:pPr>
              <a:spcBef>
                <a:spcPct val="0"/>
              </a:spcBef>
            </a:pPr>
            <a:r>
              <a:rPr lang="en-US" b="1" i="1">
                <a:solidFill>
                  <a:srgbClr val="FFFFFF"/>
                </a:solidFill>
                <a:latin typeface="Calibri" charset="0"/>
              </a:rPr>
              <a:t>Clearly, it’s difficult and dangerous to move directly between single measurements and global environmental models. </a:t>
            </a:r>
            <a:r>
              <a:rPr lang="en-US">
                <a:latin typeface="Calibri" charset="0"/>
              </a:rPr>
              <a:t>So we need to work on building time series and the stratigraphies to house them, and building models that can handle the idiosyncrasies of the Mars sedimentary record. / Today, I’ll focus on those two steps.</a:t>
            </a:r>
          </a:p>
        </p:txBody>
      </p:sp>
      <p:sp>
        <p:nvSpPr>
          <p:cNvPr id="214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1F6C00FD-4159-2D46-A404-BE0E16CCE404}" type="slidenum">
              <a:rPr lang="en-US">
                <a:solidFill>
                  <a:srgbClr val="000000"/>
                </a:solidFill>
              </a:rPr>
              <a:pPr/>
              <a:t>8</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9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RETAIN WATER</a:t>
            </a:r>
          </a:p>
          <a:p>
            <a:pPr>
              <a:spcBef>
                <a:spcPct val="0"/>
              </a:spcBef>
            </a:pPr>
            <a:endParaRPr lang="en-US">
              <a:latin typeface="Calibri" charset="0"/>
            </a:endParaRPr>
          </a:p>
          <a:p>
            <a:pPr>
              <a:spcBef>
                <a:spcPct val="0"/>
              </a:spcBef>
            </a:pPr>
            <a:r>
              <a:rPr lang="en-US">
                <a:latin typeface="Calibri" charset="0"/>
              </a:rPr>
              <a:t>So there’s no shortage of planets. And assuming there’s enough stirring of orbits early on </a:t>
            </a:r>
            <a:r>
              <a:rPr lang="en-US" b="1">
                <a:latin typeface="Calibri" charset="0"/>
              </a:rPr>
              <a:t>to guarantee a non-negligible endowment of water for terrestrial planets, </a:t>
            </a:r>
            <a:r>
              <a:rPr lang="en-US">
                <a:latin typeface="Calibri" charset="0"/>
              </a:rPr>
              <a:t>The question of the nearest habitable planet really boils down to whether they can hang on to their water. </a:t>
            </a:r>
          </a:p>
          <a:p>
            <a:pPr>
              <a:spcBef>
                <a:spcPct val="0"/>
              </a:spcBef>
            </a:pPr>
            <a:r>
              <a:rPr lang="en-US">
                <a:latin typeface="Calibri" charset="0"/>
              </a:rPr>
              <a:t>Take Earth as an example: this is not easy because the Sun’s luminosity is changing, and the rate of tectonic activity is also changing, and even a small imbalance between greenhouse gas supply and greenhouse gas removal would cause disaster if sustained. So unless our planet is very fortunate there is a need for a stabilizing feedback. And so an idea was developed on the basis that we are not very-lucky: (Carbonate-silicate feedback) (Start in equilibrium – ghg_in = ghg_outthe … </a:t>
            </a:r>
            <a:r>
              <a:rPr lang="en-US">
                <a:latin typeface="Calibri" charset="0"/>
                <a:sym typeface="Wingdings" charset="0"/>
              </a:rPr>
              <a:t> Describe) </a:t>
            </a:r>
            <a:r>
              <a:rPr lang="en-US">
                <a:latin typeface="Calibri" charset="0"/>
              </a:rPr>
              <a:t>And this concept is so useful in understanding Earth history, that when we think of the circumstellar HZ on planets-in-general, we think of it as </a:t>
            </a:r>
            <a:r>
              <a:rPr lang="en-US" b="1" i="1">
                <a:latin typeface="Calibri" charset="0"/>
              </a:rPr>
              <a:t>the range of distances from the star within which climate-stabilizing feedback *might* operate.</a:t>
            </a:r>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72ECE3C5-A3CD-2642-ABB5-9F2CDBC6583F}" type="slidenum">
              <a:rPr lang="en-US"/>
              <a:pPr fontAlgn="base">
                <a:spcBef>
                  <a:spcPct val="0"/>
                </a:spcBef>
                <a:spcAft>
                  <a:spcPct val="0"/>
                </a:spcAft>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7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HZ .ne. HABITABLE</a:t>
            </a:r>
          </a:p>
          <a:p>
            <a:pPr>
              <a:spcBef>
                <a:spcPct val="0"/>
              </a:spcBef>
            </a:pPr>
            <a:r>
              <a:rPr lang="en-US">
                <a:latin typeface="Calibri" charset="0"/>
              </a:rPr>
              <a:t>SURVIVORSHIP BIAS</a:t>
            </a:r>
          </a:p>
          <a:p>
            <a:pPr>
              <a:spcBef>
                <a:spcPct val="0"/>
              </a:spcBef>
            </a:pPr>
            <a:r>
              <a:rPr lang="en-US">
                <a:latin typeface="Calibri" charset="0"/>
              </a:rPr>
              <a:t>MARS PRESERVES TRANSITION</a:t>
            </a:r>
          </a:p>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We need to continue searching for evidence on Earth for how the carbonate-silicate feedback operates and responds to sudden climate change. But with only one data point, Earth, we can’t know whether the continuous operation of the weathering feedback is an artifact of survivorship bias. It’s hard even to be sure if the observation of long-term climate stability itself results from survivorship bias.  </a:t>
            </a:r>
            <a:r>
              <a:rPr lang="en-US" b="1">
                <a:latin typeface="Calibri" charset="0"/>
              </a:rPr>
              <a:t>Mars is the only planet known to record a major habitability transition in its sediments (from more-habitable to less-habitable)</a:t>
            </a:r>
            <a:r>
              <a:rPr lang="en-US">
                <a:latin typeface="Calibri" charset="0"/>
              </a:rPr>
              <a:t> The dynamic range of climate states available for study is much greater than what we can study on any continuously-habitable and tectonically-active planet, such as Earth. </a:t>
            </a:r>
            <a:r>
              <a:rPr lang="en-US" b="1">
                <a:latin typeface="Calibri" charset="0"/>
              </a:rPr>
              <a:t>Long time series from solar system field geology (history) complement ensemble of snapshots from exoplanet observations (physics)</a:t>
            </a:r>
            <a:r>
              <a:rPr lang="en-US">
                <a:latin typeface="Calibri" charset="0"/>
              </a:rPr>
              <a:t> Habitable planets are a subset of habitable-zone Earth-sized planets; we don’t know if they’re a large subset or a small subset. </a:t>
            </a:r>
            <a:r>
              <a:rPr lang="en-US" b="1">
                <a:latin typeface="Calibri" charset="0"/>
              </a:rPr>
              <a:t>By studying Mars we get enormous leverage on this problem. If Mars experienced climate stability for even a small fraction of its history, that means there were two habitable planets in one system; and would mean that our galaxy cannot be approximated as sterile.</a:t>
            </a:r>
          </a:p>
        </p:txBody>
      </p:sp>
      <p:sp>
        <p:nvSpPr>
          <p:cNvPr id="217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FCE98D7E-D8FF-6549-991E-434AC0D3C043}" type="slidenum">
              <a:rPr lang="en-US">
                <a:solidFill>
                  <a:prstClr val="black"/>
                </a:solidFill>
              </a:rPr>
              <a:pPr/>
              <a:t>11</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8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sym typeface="Wingdings" charset="0"/>
              </a:rPr>
              <a:t>And here are some other reasons …</a:t>
            </a:r>
          </a:p>
          <a:p>
            <a:pPr>
              <a:spcBef>
                <a:spcPct val="0"/>
              </a:spcBef>
            </a:pPr>
            <a:r>
              <a:rPr lang="en-US">
                <a:latin typeface="Calibri" charset="0"/>
                <a:sym typeface="Wingdings" charset="0"/>
              </a:rPr>
              <a:t>And Drake equation, what we should do as a species in the long term, and so on.</a:t>
            </a:r>
            <a:endParaRPr lang="en-US">
              <a:latin typeface="Calibri" charset="0"/>
            </a:endParaRPr>
          </a:p>
        </p:txBody>
      </p:sp>
      <p:sp>
        <p:nvSpPr>
          <p:cNvPr id="218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374FD5F4-F5F9-4045-B81A-461F1381FFE9}" type="slidenum">
              <a:rPr lang="en-US">
                <a:solidFill>
                  <a:prstClr val="black"/>
                </a:solidFill>
              </a:rPr>
              <a:pPr/>
              <a:t>12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3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Nothing to pin it in place</a:t>
            </a:r>
          </a:p>
        </p:txBody>
      </p:sp>
      <p:sp>
        <p:nvSpPr>
          <p:cNvPr id="253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ACC707AA-EA42-B74D-A7E8-E20F0931516C}" type="slidenum">
              <a:rPr lang="en-US">
                <a:solidFill>
                  <a:prstClr val="black"/>
                </a:solidFill>
              </a:rPr>
              <a:pPr/>
              <a:t>29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Water-limited </a:t>
            </a: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1466F7ED-C9FC-3B4B-986D-84C304B613B1}" type="slidenum">
              <a:rPr lang="en-US">
                <a:solidFill>
                  <a:srgbClr val="000000"/>
                </a:solidFill>
              </a:rPr>
              <a:pPr/>
              <a:t>31</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35588D-60AA-9F4A-8DCA-F7C214BFF714}"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70909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35588D-60AA-9F4A-8DCA-F7C214BFF714}"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2303876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35588D-60AA-9F4A-8DCA-F7C214BFF714}"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62277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8E262-DA03-7D41-9D33-DEB47D8A191E}"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581D3BC-9919-2141-AFAD-73F83B12B2F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045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A53F04-2099-AE42-82B8-696A7222720E}"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D0120DA-DE7E-A344-82AB-0CFC637D63F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869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E6C19C-9A18-2C46-996C-A627CEE9128B}"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259040A-3774-4A4D-9339-94FE379C26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0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FE74DC-3748-3141-82E3-77213F3EEE57}"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B983A19-96B4-2044-9913-A1AC117242C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87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E0BDE3-3AEA-4040-A2CB-7D93D0B0287A}"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449AB4F-C381-644B-A16F-DC732F3F63E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1951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E7D654-951A-554E-8B93-945B9041F3FB}"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3661FC-E153-9B46-8101-09A409AED9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934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A1679D-AE40-E649-BBC4-38F9F1DBD35F}"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C8F6E44-E73B-B14E-82C8-80A65331306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88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E1F412-2251-F046-8C06-4C4F0D7F17FD}"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ABE5F6A-1038-7F48-89BF-ED7A0CB7B93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479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35588D-60AA-9F4A-8DCA-F7C214BFF714}"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3666306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A13FAA-694B-6240-840A-E61B2079F392}"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E9BAF31-7263-0947-B6E3-49D172A2482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2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B0906C-6AC5-6E41-8646-3BEBEE3F5E44}"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89F5D6-26DD-304D-8A43-E3211DAF0F5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295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471FB0-5125-4845-AE2D-8F66398E4F77}"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568A74D-6E40-C547-A8F5-3A6C3FB9A47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2859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7D8EEC-BBA5-0F41-BB37-CCB576BE570C}"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5114502-374F-3B49-8023-6D22B92F0DF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0865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6443E7-E0B6-1A4F-B3AA-495C7D946E50}"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25A8360-66A4-5943-B7D8-E576150E94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331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D35003-BAB5-9C47-87F6-DA1C516C8A8B}"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D139B3F-788C-254A-8AE7-8C47FB41D3C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0685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84D290C-F0C8-CE40-BD7F-6289D7EA3B2A}"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2FFEC3A-B9B0-5A46-AECC-1C3DB90D9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170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DC002CA-3DAD-5D4C-8857-852AB9A6A681}"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474038B-845F-A246-B34F-DB5B390192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3258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FDCF06-A432-4A43-B139-B4D1623C0A0D}"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7DAE1D2E-B70E-7644-B356-315EAE7C17F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955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1AFA47-D14A-E848-AFFD-C5D2415964C8}"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EAFE1DC1-CB34-AA49-9DD9-DC2D5EA76E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698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35588D-60AA-9F4A-8DCA-F7C214BFF714}" type="datetimeFigureOut">
              <a:rPr lang="en-US" smtClean="0"/>
              <a:t>9/15/15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71614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571F84-21B8-7D4A-B443-83C71233E954}"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F8EA0CE-106F-EA49-8BBE-823AE3637F4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742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F51BB7-37C1-2943-AC47-DA9E3645763E}"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E841B40-006A-E54E-9DB0-9771F04B496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7901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766BEB-81FF-7D49-9073-FF907729EBC5}"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A177972-00C6-0744-88DD-D561D2BD525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204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F2801F-F37A-0343-88AA-A688B2B009ED}"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25B9B9C-8905-B14D-9031-27BCD6F64AC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7115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7D8EEC-BBA5-0F41-BB37-CCB576BE570C}"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5114502-374F-3B49-8023-6D22B92F0DF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629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6443E7-E0B6-1A4F-B3AA-495C7D946E50}"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25A8360-66A4-5943-B7D8-E576150E94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5667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D35003-BAB5-9C47-87F6-DA1C516C8A8B}"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D139B3F-788C-254A-8AE7-8C47FB41D3C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0619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84D290C-F0C8-CE40-BD7F-6289D7EA3B2A}"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2FFEC3A-B9B0-5A46-AECC-1C3DB90D9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0797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DC002CA-3DAD-5D4C-8857-852AB9A6A681}"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474038B-845F-A246-B34F-DB5B390192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3658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FDCF06-A432-4A43-B139-B4D1623C0A0D}"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7DAE1D2E-B70E-7644-B356-315EAE7C17F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310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35588D-60AA-9F4A-8DCA-F7C214BFF714}" type="datetimeFigureOut">
              <a:rPr lang="en-US" smtClean="0"/>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1075852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1AFA47-D14A-E848-AFFD-C5D2415964C8}"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EAFE1DC1-CB34-AA49-9DD9-DC2D5EA76E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0763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571F84-21B8-7D4A-B443-83C71233E954}"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F8EA0CE-106F-EA49-8BBE-823AE3637F4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637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F51BB7-37C1-2943-AC47-DA9E3645763E}"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E841B40-006A-E54E-9DB0-9771F04B496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751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766BEB-81FF-7D49-9073-FF907729EBC5}"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A177972-00C6-0744-88DD-D561D2BD525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779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F2801F-F37A-0343-88AA-A688B2B009ED}"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25B9B9C-8905-B14D-9031-27BCD6F64AC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5436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978E9E72-F6CE-AE46-A587-EEDC59FA9F4D}" type="datetime1">
              <a:rPr lang="en-US"/>
              <a:pPr>
                <a:defRPr/>
              </a:pPr>
              <a:t>9/15/15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3273D582-D51B-354E-AEF0-8B9EF360F565}" type="slidenum">
              <a:rPr lang="en-US"/>
              <a:pPr>
                <a:defRPr/>
              </a:pPr>
              <a:t>‹#›</a:t>
            </a:fld>
            <a:endParaRPr lang="en-US"/>
          </a:p>
        </p:txBody>
      </p:sp>
    </p:spTree>
    <p:extLst>
      <p:ext uri="{BB962C8B-B14F-4D97-AF65-F5344CB8AC3E}">
        <p14:creationId xmlns:p14="http://schemas.microsoft.com/office/powerpoint/2010/main" val="3555516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1F9AD0B2-EB0D-8447-AAB5-BB30D4348C19}" type="datetime1">
              <a:rPr lang="en-US"/>
              <a:pPr>
                <a:defRPr/>
              </a:pPr>
              <a:t>9/15/15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AEC43B11-5917-BC4A-910A-47BC868FBEA8}" type="slidenum">
              <a:rPr lang="en-US"/>
              <a:pPr>
                <a:defRPr/>
              </a:pPr>
              <a:t>‹#›</a:t>
            </a:fld>
            <a:endParaRPr lang="en-US"/>
          </a:p>
        </p:txBody>
      </p:sp>
    </p:spTree>
    <p:extLst>
      <p:ext uri="{BB962C8B-B14F-4D97-AF65-F5344CB8AC3E}">
        <p14:creationId xmlns:p14="http://schemas.microsoft.com/office/powerpoint/2010/main" val="3229317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30CB74F1-BF0F-8746-96B6-EB414008DB29}" type="datetime1">
              <a:rPr lang="en-US"/>
              <a:pPr>
                <a:defRPr/>
              </a:pPr>
              <a:t>9/15/15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FC96C4DC-9592-2443-B098-3C0270DC0596}" type="slidenum">
              <a:rPr lang="en-US"/>
              <a:pPr>
                <a:defRPr/>
              </a:pPr>
              <a:t>‹#›</a:t>
            </a:fld>
            <a:endParaRPr lang="en-US"/>
          </a:p>
        </p:txBody>
      </p:sp>
    </p:spTree>
    <p:extLst>
      <p:ext uri="{BB962C8B-B14F-4D97-AF65-F5344CB8AC3E}">
        <p14:creationId xmlns:p14="http://schemas.microsoft.com/office/powerpoint/2010/main" val="2855693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3F97687B-33AE-F340-877C-3789CE1DD04D}" type="datetime1">
              <a:rPr lang="en-US"/>
              <a:pPr>
                <a:defRPr/>
              </a:pPr>
              <a:t>9/15/15</a:t>
            </a:fld>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24B7A3D0-1C9B-C044-B396-1826A5A6BEB8}" type="slidenum">
              <a:rPr lang="en-US"/>
              <a:pPr>
                <a:defRPr/>
              </a:pPr>
              <a:t>‹#›</a:t>
            </a:fld>
            <a:endParaRPr lang="en-US"/>
          </a:p>
        </p:txBody>
      </p:sp>
    </p:spTree>
    <p:extLst>
      <p:ext uri="{BB962C8B-B14F-4D97-AF65-F5344CB8AC3E}">
        <p14:creationId xmlns:p14="http://schemas.microsoft.com/office/powerpoint/2010/main" val="2172690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327675C6-1C15-974E-BD11-998FEB4CECF4}" type="datetime1">
              <a:rPr lang="en-US"/>
              <a:pPr>
                <a:defRPr/>
              </a:pPr>
              <a:t>9/15/15</a:t>
            </a:fld>
            <a:endParaRPr lang="en-US"/>
          </a:p>
        </p:txBody>
      </p:sp>
      <p:sp>
        <p:nvSpPr>
          <p:cNvPr id="8"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DA60207D-0FC0-A244-98F8-EBAE266D6B0D}" type="slidenum">
              <a:rPr lang="en-US"/>
              <a:pPr>
                <a:defRPr/>
              </a:pPr>
              <a:t>‹#›</a:t>
            </a:fld>
            <a:endParaRPr lang="en-US"/>
          </a:p>
        </p:txBody>
      </p:sp>
    </p:spTree>
    <p:extLst>
      <p:ext uri="{BB962C8B-B14F-4D97-AF65-F5344CB8AC3E}">
        <p14:creationId xmlns:p14="http://schemas.microsoft.com/office/powerpoint/2010/main" val="237821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35588D-60AA-9F4A-8DCA-F7C214BFF714}" type="datetimeFigureOut">
              <a:rPr lang="en-US" smtClean="0"/>
              <a:t>9/15/15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2744851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D5837DD3-48DF-5248-AD6F-95522FF10501}" type="datetime1">
              <a:rPr lang="en-US"/>
              <a:pPr>
                <a:defRPr/>
              </a:pPr>
              <a:t>9/15/15</a:t>
            </a:fld>
            <a:endParaRPr lang="en-US"/>
          </a:p>
        </p:txBody>
      </p:sp>
      <p:sp>
        <p:nvSpPr>
          <p:cNvPr id="4"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91FF99D8-33C4-FC42-8AEE-3E3633BC0E15}" type="slidenum">
              <a:rPr lang="en-US"/>
              <a:pPr>
                <a:defRPr/>
              </a:pPr>
              <a:t>‹#›</a:t>
            </a:fld>
            <a:endParaRPr lang="en-US"/>
          </a:p>
        </p:txBody>
      </p:sp>
    </p:spTree>
    <p:extLst>
      <p:ext uri="{BB962C8B-B14F-4D97-AF65-F5344CB8AC3E}">
        <p14:creationId xmlns:p14="http://schemas.microsoft.com/office/powerpoint/2010/main" val="2525678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15379C1D-3C24-5844-B1B6-62E0064676B7}" type="datetime1">
              <a:rPr lang="en-US"/>
              <a:pPr>
                <a:defRPr/>
              </a:pPr>
              <a:t>9/15/15</a:t>
            </a:fld>
            <a:endParaRPr lang="en-US"/>
          </a:p>
        </p:txBody>
      </p:sp>
      <p:sp>
        <p:nvSpPr>
          <p:cNvPr id="3"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340365BD-DC5C-FD46-A7C9-8A09050FA1D7}" type="slidenum">
              <a:rPr lang="en-US"/>
              <a:pPr>
                <a:defRPr/>
              </a:pPr>
              <a:t>‹#›</a:t>
            </a:fld>
            <a:endParaRPr lang="en-US"/>
          </a:p>
        </p:txBody>
      </p:sp>
    </p:spTree>
    <p:extLst>
      <p:ext uri="{BB962C8B-B14F-4D97-AF65-F5344CB8AC3E}">
        <p14:creationId xmlns:p14="http://schemas.microsoft.com/office/powerpoint/2010/main" val="967900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CB48DEAE-593F-6B42-8693-4EB0142ABA04}" type="datetime1">
              <a:rPr lang="en-US"/>
              <a:pPr>
                <a:defRPr/>
              </a:pPr>
              <a:t>9/15/15</a:t>
            </a:fld>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2096BA9E-33E1-744E-BF3F-7902044578B6}" type="slidenum">
              <a:rPr lang="en-US"/>
              <a:pPr>
                <a:defRPr/>
              </a:pPr>
              <a:t>‹#›</a:t>
            </a:fld>
            <a:endParaRPr lang="en-US"/>
          </a:p>
        </p:txBody>
      </p:sp>
    </p:spTree>
    <p:extLst>
      <p:ext uri="{BB962C8B-B14F-4D97-AF65-F5344CB8AC3E}">
        <p14:creationId xmlns:p14="http://schemas.microsoft.com/office/powerpoint/2010/main" val="1807369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D42B20DF-E1EC-FD46-AEEA-4761ABB548DB}" type="datetime1">
              <a:rPr lang="en-US"/>
              <a:pPr>
                <a:defRPr/>
              </a:pPr>
              <a:t>9/15/15</a:t>
            </a:fld>
            <a:endParaRPr lang="en-US"/>
          </a:p>
        </p:txBody>
      </p:sp>
      <p:sp>
        <p:nvSpPr>
          <p:cNvPr id="6"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CC78689D-5D91-1144-9169-DA79FF3D22F7}" type="slidenum">
              <a:rPr lang="en-US"/>
              <a:pPr>
                <a:defRPr/>
              </a:pPr>
              <a:t>‹#›</a:t>
            </a:fld>
            <a:endParaRPr lang="en-US"/>
          </a:p>
        </p:txBody>
      </p:sp>
    </p:spTree>
    <p:extLst>
      <p:ext uri="{BB962C8B-B14F-4D97-AF65-F5344CB8AC3E}">
        <p14:creationId xmlns:p14="http://schemas.microsoft.com/office/powerpoint/2010/main" val="2211739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074997CE-AE51-1C42-910D-44261BA85DEF}" type="datetime1">
              <a:rPr lang="en-US"/>
              <a:pPr>
                <a:defRPr/>
              </a:pPr>
              <a:t>9/15/15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5417887B-9E8C-DD45-BF54-5B0A2687BF98}" type="slidenum">
              <a:rPr lang="en-US"/>
              <a:pPr>
                <a:defRPr/>
              </a:pPr>
              <a:t>‹#›</a:t>
            </a:fld>
            <a:endParaRPr lang="en-US"/>
          </a:p>
        </p:txBody>
      </p:sp>
    </p:spTree>
    <p:extLst>
      <p:ext uri="{BB962C8B-B14F-4D97-AF65-F5344CB8AC3E}">
        <p14:creationId xmlns:p14="http://schemas.microsoft.com/office/powerpoint/2010/main" val="1368377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ea typeface="+mn-ea"/>
                <a:cs typeface="+mn-cs"/>
              </a:defRPr>
            </a:lvl1pPr>
          </a:lstStyle>
          <a:p>
            <a:pPr>
              <a:defRPr/>
            </a:pPr>
            <a:fld id="{72F5BC84-6969-F948-8FDC-19177E3F144C}" type="datetime1">
              <a:rPr lang="en-US"/>
              <a:pPr>
                <a:defRPr/>
              </a:pPr>
              <a:t>9/15/15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mn-ea"/>
                <a:cs typeface="+mn-cs"/>
              </a:defRPr>
            </a:lvl1pPr>
          </a:lstStyle>
          <a:p>
            <a:pPr>
              <a:defRPr/>
            </a:pPr>
            <a:fld id="{43AB32A2-38C1-7B45-9C64-016C6F773056}" type="slidenum">
              <a:rPr lang="en-US"/>
              <a:pPr>
                <a:defRPr/>
              </a:pPr>
              <a:t>‹#›</a:t>
            </a:fld>
            <a:endParaRPr lang="en-US"/>
          </a:p>
        </p:txBody>
      </p:sp>
    </p:spTree>
    <p:extLst>
      <p:ext uri="{BB962C8B-B14F-4D97-AF65-F5344CB8AC3E}">
        <p14:creationId xmlns:p14="http://schemas.microsoft.com/office/powerpoint/2010/main" val="2782094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E2DF17-C2BB-FE42-8D39-B3A9F3E70F14}" type="datetimeFigureOut">
              <a:rPr lang="en-US"/>
              <a:pPr>
                <a:defRPr/>
              </a:pPr>
              <a:t>9/15/15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24E4D4-5CB8-7048-BC88-F336F1A5E543}" type="slidenum">
              <a:rPr/>
              <a:pPr>
                <a:defRPr/>
              </a:pPr>
              <a:t>‹#›</a:t>
            </a:fld>
            <a:endParaRPr lang="en-US"/>
          </a:p>
        </p:txBody>
      </p:sp>
    </p:spTree>
    <p:extLst>
      <p:ext uri="{BB962C8B-B14F-4D97-AF65-F5344CB8AC3E}">
        <p14:creationId xmlns:p14="http://schemas.microsoft.com/office/powerpoint/2010/main" val="1039729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3CD9C9-EA05-474F-980C-18A7BBB1D9C8}" type="datetimeFigureOut">
              <a:rPr lang="en-US"/>
              <a:pPr>
                <a:defRPr/>
              </a:pPr>
              <a:t>9/15/15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37B730-B21F-C14D-98D4-93FDC6BAEED6}" type="slidenum">
              <a:rPr/>
              <a:pPr>
                <a:defRPr/>
              </a:pPr>
              <a:t>‹#›</a:t>
            </a:fld>
            <a:endParaRPr lang="en-US"/>
          </a:p>
        </p:txBody>
      </p:sp>
    </p:spTree>
    <p:extLst>
      <p:ext uri="{BB962C8B-B14F-4D97-AF65-F5344CB8AC3E}">
        <p14:creationId xmlns:p14="http://schemas.microsoft.com/office/powerpoint/2010/main" val="27276687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FFDE370-663E-5E4E-B98F-9F30ED435652}" type="datetimeFigureOut">
              <a:rPr lang="en-US"/>
              <a:pPr>
                <a:defRPr/>
              </a:pPr>
              <a:t>9/15/15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79A95A-3AAD-D947-881C-64858B86C46E}" type="slidenum">
              <a:rPr/>
              <a:pPr>
                <a:defRPr/>
              </a:pPr>
              <a:t>‹#›</a:t>
            </a:fld>
            <a:endParaRPr lang="en-US"/>
          </a:p>
        </p:txBody>
      </p:sp>
    </p:spTree>
    <p:extLst>
      <p:ext uri="{BB962C8B-B14F-4D97-AF65-F5344CB8AC3E}">
        <p14:creationId xmlns:p14="http://schemas.microsoft.com/office/powerpoint/2010/main" val="16734089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6C57D7-1D73-A945-954B-08B8EF2B4956}" type="datetimeFigureOut">
              <a:rPr lang="en-US"/>
              <a:pPr>
                <a:defRPr/>
              </a:pPr>
              <a:t>9/15/15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68AF6C-61BD-C24B-A07A-3996D3E4EE8F}" type="slidenum">
              <a:rPr/>
              <a:pPr>
                <a:defRPr/>
              </a:pPr>
              <a:t>‹#›</a:t>
            </a:fld>
            <a:endParaRPr lang="en-US"/>
          </a:p>
        </p:txBody>
      </p:sp>
    </p:spTree>
    <p:extLst>
      <p:ext uri="{BB962C8B-B14F-4D97-AF65-F5344CB8AC3E}">
        <p14:creationId xmlns:p14="http://schemas.microsoft.com/office/powerpoint/2010/main" val="68269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35588D-60AA-9F4A-8DCA-F7C214BFF714}" type="datetimeFigureOut">
              <a:rPr lang="en-US" smtClean="0"/>
              <a:t>9/15/15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22445564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1D96C0F-8A0A-7C48-A043-0147A566E639}" type="datetimeFigureOut">
              <a:rPr lang="en-US"/>
              <a:pPr>
                <a:defRPr/>
              </a:pPr>
              <a:t>9/15/15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4FFD04-1DE6-AC4E-8D67-988708EFD463}" type="slidenum">
              <a:rPr/>
              <a:pPr>
                <a:defRPr/>
              </a:pPr>
              <a:t>‹#›</a:t>
            </a:fld>
            <a:endParaRPr lang="en-US"/>
          </a:p>
        </p:txBody>
      </p:sp>
    </p:spTree>
    <p:extLst>
      <p:ext uri="{BB962C8B-B14F-4D97-AF65-F5344CB8AC3E}">
        <p14:creationId xmlns:p14="http://schemas.microsoft.com/office/powerpoint/2010/main" val="1814979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E33CB59-A979-8945-840D-933C4C5B07EC}" type="datetimeFigureOut">
              <a:rPr lang="en-US"/>
              <a:pPr>
                <a:defRPr/>
              </a:pPr>
              <a:t>9/15/15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82A1C91-4A42-B743-ABB7-6252F75C6D5B}" type="slidenum">
              <a:rPr/>
              <a:pPr>
                <a:defRPr/>
              </a:pPr>
              <a:t>‹#›</a:t>
            </a:fld>
            <a:endParaRPr lang="en-US"/>
          </a:p>
        </p:txBody>
      </p:sp>
    </p:spTree>
    <p:extLst>
      <p:ext uri="{BB962C8B-B14F-4D97-AF65-F5344CB8AC3E}">
        <p14:creationId xmlns:p14="http://schemas.microsoft.com/office/powerpoint/2010/main" val="29644395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2CC8EA-A713-3F45-B0A0-4190BEFB1C58}" type="datetimeFigureOut">
              <a:rPr lang="en-US"/>
              <a:pPr>
                <a:defRPr/>
              </a:pPr>
              <a:t>9/15/15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3944EB-454B-F040-AC1D-B9C11B12A245}" type="slidenum">
              <a:rPr/>
              <a:pPr>
                <a:defRPr/>
              </a:pPr>
              <a:t>‹#›</a:t>
            </a:fld>
            <a:endParaRPr lang="en-US"/>
          </a:p>
        </p:txBody>
      </p:sp>
    </p:spTree>
    <p:extLst>
      <p:ext uri="{BB962C8B-B14F-4D97-AF65-F5344CB8AC3E}">
        <p14:creationId xmlns:p14="http://schemas.microsoft.com/office/powerpoint/2010/main" val="1678574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D504BD-3D6F-884C-9B30-482C99EC7B8D}" type="datetimeFigureOut">
              <a:rPr lang="en-US"/>
              <a:pPr>
                <a:defRPr/>
              </a:pPr>
              <a:t>9/15/15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4B5184-B7A7-A04B-9D91-FA42947AC1DA}" type="slidenum">
              <a:rPr/>
              <a:pPr>
                <a:defRPr/>
              </a:pPr>
              <a:t>‹#›</a:t>
            </a:fld>
            <a:endParaRPr lang="en-US"/>
          </a:p>
        </p:txBody>
      </p:sp>
    </p:spTree>
    <p:extLst>
      <p:ext uri="{BB962C8B-B14F-4D97-AF65-F5344CB8AC3E}">
        <p14:creationId xmlns:p14="http://schemas.microsoft.com/office/powerpoint/2010/main" val="1316931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408FE0-D666-EF47-AC30-E2E0E79877C1}" type="datetimeFigureOut">
              <a:rPr lang="en-US"/>
              <a:pPr>
                <a:defRPr/>
              </a:pPr>
              <a:t>9/15/15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F8E2B9-38D2-4042-B478-64680EB3782B}" type="slidenum">
              <a:rPr/>
              <a:pPr>
                <a:defRPr/>
              </a:pPr>
              <a:t>‹#›</a:t>
            </a:fld>
            <a:endParaRPr lang="en-US"/>
          </a:p>
        </p:txBody>
      </p:sp>
    </p:spTree>
    <p:extLst>
      <p:ext uri="{BB962C8B-B14F-4D97-AF65-F5344CB8AC3E}">
        <p14:creationId xmlns:p14="http://schemas.microsoft.com/office/powerpoint/2010/main" val="9592733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6F24AC-089E-B445-BE62-9F1F5D13A450}" type="datetimeFigureOut">
              <a:rPr lang="en-US"/>
              <a:pPr>
                <a:defRPr/>
              </a:pPr>
              <a:t>9/15/15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35E87D-C7C7-D44F-9FE9-512550F94E07}" type="slidenum">
              <a:rPr/>
              <a:pPr>
                <a:defRPr/>
              </a:pPr>
              <a:t>‹#›</a:t>
            </a:fld>
            <a:endParaRPr lang="en-US"/>
          </a:p>
        </p:txBody>
      </p:sp>
    </p:spTree>
    <p:extLst>
      <p:ext uri="{BB962C8B-B14F-4D97-AF65-F5344CB8AC3E}">
        <p14:creationId xmlns:p14="http://schemas.microsoft.com/office/powerpoint/2010/main" val="3152814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41067C4-2FA7-9546-B52C-5D39700EEF4F}" type="datetimeFigureOut">
              <a:rPr lang="en-US"/>
              <a:pPr>
                <a:defRPr/>
              </a:pPr>
              <a:t>9/15/15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47782F-AB81-0C43-985A-5B92C1675C0C}" type="slidenum">
              <a:rPr/>
              <a:pPr>
                <a:defRPr/>
              </a:pPr>
              <a:t>‹#›</a:t>
            </a:fld>
            <a:endParaRPr lang="en-US"/>
          </a:p>
        </p:txBody>
      </p:sp>
    </p:spTree>
    <p:extLst>
      <p:ext uri="{BB962C8B-B14F-4D97-AF65-F5344CB8AC3E}">
        <p14:creationId xmlns:p14="http://schemas.microsoft.com/office/powerpoint/2010/main" val="275137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5588D-60AA-9F4A-8DCA-F7C214BFF714}" type="datetimeFigureOut">
              <a:rPr lang="en-US" smtClean="0"/>
              <a:t>9/15/15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127185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5588D-60AA-9F4A-8DCA-F7C214BFF714}" type="datetimeFigureOut">
              <a:rPr lang="en-US" smtClean="0"/>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333375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5588D-60AA-9F4A-8DCA-F7C214BFF714}" type="datetimeFigureOut">
              <a:rPr lang="en-US" smtClean="0"/>
              <a:t>9/15/15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65F290-78A7-6E45-AAB5-B4DC4F790E60}" type="slidenum">
              <a:rPr lang="en-US" smtClean="0"/>
              <a:t>‹#›</a:t>
            </a:fld>
            <a:endParaRPr lang="en-US"/>
          </a:p>
        </p:txBody>
      </p:sp>
    </p:spTree>
    <p:extLst>
      <p:ext uri="{BB962C8B-B14F-4D97-AF65-F5344CB8AC3E}">
        <p14:creationId xmlns:p14="http://schemas.microsoft.com/office/powerpoint/2010/main" val="23231595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588D-60AA-9F4A-8DCA-F7C214BFF714}" type="datetimeFigureOut">
              <a:rPr lang="en-US" smtClean="0"/>
              <a:t>9/15/15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5F290-78A7-6E45-AAB5-B4DC4F790E60}" type="slidenum">
              <a:rPr lang="en-US" smtClean="0"/>
              <a:t>‹#›</a:t>
            </a:fld>
            <a:endParaRPr lang="en-US"/>
          </a:p>
        </p:txBody>
      </p:sp>
    </p:spTree>
    <p:extLst>
      <p:ext uri="{BB962C8B-B14F-4D97-AF65-F5344CB8AC3E}">
        <p14:creationId xmlns:p14="http://schemas.microsoft.com/office/powerpoint/2010/main" val="1113242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A4AEC2F-AC67-3444-98AF-7D439662E917}"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337847B-8CEB-9A40-BF33-480CF66DA5D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3416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F718C81-4FF0-2A49-82F1-416E7CCD713A}"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272ED3FF-7211-C740-BEFA-A91AD736C43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12586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F718C81-4FF0-2A49-82F1-416E7CCD713A}" type="datetimeFigureOut">
              <a:rPr lang="en-US">
                <a:solidFill>
                  <a:prstClr val="black">
                    <a:tint val="75000"/>
                  </a:prstClr>
                </a:solidFill>
                <a:latin typeface="Calibri"/>
              </a:rPr>
              <a:pPr>
                <a:defRPr/>
              </a:pPr>
              <a:t>9/15/15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272ED3FF-7211-C740-BEFA-A91AD736C43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09655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1ED60296-711F-A44A-902D-4AA458C3B28D}" type="datetime1">
              <a:rPr lang="en-US">
                <a:ea typeface="ＭＳ Ｐゴシック" charset="0"/>
                <a:cs typeface="ＭＳ Ｐゴシック" charset="0"/>
              </a:rPr>
              <a:pPr fontAlgn="base">
                <a:spcBef>
                  <a:spcPct val="0"/>
                </a:spcBef>
                <a:spcAft>
                  <a:spcPct val="0"/>
                </a:spcAft>
                <a:defRPr/>
              </a:pPr>
              <a:t>9/15/15</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20D2FB15-78CF-9E41-A2A7-B719A277087B}"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392032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159A342-34AD-794E-92D2-E0B8C5FBFE18}" type="datetimeFigureOut">
              <a:rPr lang="en-US"/>
              <a:pPr>
                <a:defRPr/>
              </a:pPr>
              <a:t>9/15/15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59B9EF36-CE09-B646-961F-98A10D7A3939}" type="slidenum">
              <a:rPr/>
              <a:pPr>
                <a:defRPr/>
              </a:pPr>
              <a:t>‹#›</a:t>
            </a:fld>
            <a:endParaRPr lang="en-US"/>
          </a:p>
        </p:txBody>
      </p:sp>
    </p:spTree>
    <p:extLst>
      <p:ext uri="{BB962C8B-B14F-4D97-AF65-F5344CB8AC3E}">
        <p14:creationId xmlns:p14="http://schemas.microsoft.com/office/powerpoint/2010/main" val="38357654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46.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5358"/>
            <a:ext cx="7772400" cy="1470025"/>
          </a:xfrm>
        </p:spPr>
        <p:txBody>
          <a:bodyPr/>
          <a:lstStyle/>
          <a:p>
            <a:r>
              <a:rPr lang="en-US" dirty="0" smtClean="0"/>
              <a:t>Mars sedimentary rocks in context</a:t>
            </a:r>
            <a:endParaRPr lang="en-US" dirty="0"/>
          </a:p>
        </p:txBody>
      </p:sp>
      <p:sp>
        <p:nvSpPr>
          <p:cNvPr id="3" name="Subtitle 2"/>
          <p:cNvSpPr>
            <a:spLocks noGrp="1"/>
          </p:cNvSpPr>
          <p:nvPr>
            <p:ph type="subTitle" idx="1"/>
          </p:nvPr>
        </p:nvSpPr>
        <p:spPr>
          <a:xfrm>
            <a:off x="1371600" y="3306456"/>
            <a:ext cx="6400800" cy="1752600"/>
          </a:xfrm>
        </p:spPr>
        <p:txBody>
          <a:bodyPr/>
          <a:lstStyle/>
          <a:p>
            <a:r>
              <a:rPr lang="en-US" dirty="0" smtClean="0"/>
              <a:t>Edwin Kite</a:t>
            </a:r>
          </a:p>
          <a:p>
            <a:r>
              <a:rPr lang="en-US" dirty="0" smtClean="0"/>
              <a:t>15 September 2015</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59716" y="4831419"/>
            <a:ext cx="5360159" cy="1077392"/>
          </a:xfrm>
          <a:prstGeom prst="rect">
            <a:avLst/>
          </a:prstGeom>
        </p:spPr>
      </p:pic>
    </p:spTree>
    <p:extLst>
      <p:ext uri="{BB962C8B-B14F-4D97-AF65-F5344CB8AC3E}">
        <p14:creationId xmlns:p14="http://schemas.microsoft.com/office/powerpoint/2010/main" val="252619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41663"/>
            <a:ext cx="149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TextBox 12"/>
          <p:cNvSpPr txBox="1">
            <a:spLocks noChangeArrowheads="1"/>
          </p:cNvSpPr>
          <p:nvPr/>
        </p:nvSpPr>
        <p:spPr bwMode="auto">
          <a:xfrm>
            <a:off x="4587875" y="2414588"/>
            <a:ext cx="4556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t>(Walker et al., JGR, 1981; Kasting et al., Icarus, 1993)</a:t>
            </a:r>
          </a:p>
        </p:txBody>
      </p:sp>
      <p:sp>
        <p:nvSpPr>
          <p:cNvPr id="203779" name="Title 1"/>
          <p:cNvSpPr txBox="1">
            <a:spLocks/>
          </p:cNvSpPr>
          <p:nvPr/>
        </p:nvSpPr>
        <p:spPr bwMode="auto">
          <a:xfrm>
            <a:off x="3532188" y="1522413"/>
            <a:ext cx="57261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lvl="1"/>
            <a:r>
              <a:rPr lang="en-US" sz="2300" b="1"/>
              <a:t>Long-term climate stability involves the nonlinear temperature dependence of greenhouse gas drawdown by weathering.</a:t>
            </a:r>
            <a:r>
              <a:rPr lang="en-US" sz="2400" b="1"/>
              <a:t/>
            </a:r>
            <a:br>
              <a:rPr lang="en-US" sz="2400" b="1"/>
            </a:br>
            <a:endParaRPr lang="en-US" sz="2400" b="1"/>
          </a:p>
        </p:txBody>
      </p:sp>
      <p:sp>
        <p:nvSpPr>
          <p:cNvPr id="19" name="Donut 18"/>
          <p:cNvSpPr/>
          <p:nvPr/>
        </p:nvSpPr>
        <p:spPr>
          <a:xfrm>
            <a:off x="5854700" y="3957638"/>
            <a:ext cx="2933700" cy="2133600"/>
          </a:xfrm>
          <a:prstGeom prst="donut">
            <a:avLst>
              <a:gd name="adj" fmla="val 19877"/>
            </a:avLst>
          </a:prstGeom>
          <a:solidFill>
            <a:srgbClr val="00E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03781" name="TextBox 29"/>
          <p:cNvSpPr txBox="1">
            <a:spLocks noChangeArrowheads="1"/>
          </p:cNvSpPr>
          <p:nvPr/>
        </p:nvSpPr>
        <p:spPr bwMode="auto">
          <a:xfrm>
            <a:off x="6923088" y="4300538"/>
            <a:ext cx="8239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0000">
                <a:solidFill>
                  <a:srgbClr val="FADC3D"/>
                </a:solidFill>
              </a:rPr>
              <a:t>*</a:t>
            </a:r>
          </a:p>
        </p:txBody>
      </p:sp>
      <p:sp>
        <p:nvSpPr>
          <p:cNvPr id="56" name="Rectangle 55"/>
          <p:cNvSpPr/>
          <p:nvPr/>
        </p:nvSpPr>
        <p:spPr>
          <a:xfrm>
            <a:off x="6108289" y="4227361"/>
            <a:ext cx="2483381" cy="1863600"/>
          </a:xfrm>
          <a:prstGeom prst="rect">
            <a:avLst/>
          </a:prstGeom>
          <a:noFill/>
        </p:spPr>
        <p:txBody>
          <a:bodyPr spcFirstLastPara="1" wrap="none">
            <a:prstTxWarp prst="textArchUp">
              <a:avLst>
                <a:gd name="adj" fmla="val 10908681"/>
              </a:avLst>
            </a:prstTxWarp>
            <a:spAutoFit/>
          </a:bodyPr>
          <a:lstStyle/>
          <a:p>
            <a:pPr algn="ctr" fontAlgn="auto">
              <a:spcBef>
                <a:spcPts val="0"/>
              </a:spcBef>
              <a:spcAft>
                <a:spcPts val="0"/>
              </a:spcAft>
              <a:defRPr/>
            </a:pPr>
            <a:r>
              <a:rPr lang="en-US" sz="3000" dirty="0">
                <a:ln w="12700">
                  <a:solidFill>
                    <a:schemeClr val="tx2">
                      <a:satMod val="155000"/>
                    </a:schemeClr>
                  </a:solidFill>
                  <a:prstDash val="solid"/>
                </a:ln>
                <a:effectLst>
                  <a:outerShdw blurRad="41275" dist="20320" dir="1800000" algn="tl" rotWithShape="0">
                    <a:srgbClr val="000000">
                      <a:alpha val="40000"/>
                    </a:srgbClr>
                  </a:outerShdw>
                </a:effectLst>
                <a:latin typeface="+mn-lt"/>
                <a:ea typeface="+mn-ea"/>
                <a:cs typeface="+mn-cs"/>
              </a:rPr>
              <a:t>Habitable zone</a:t>
            </a:r>
          </a:p>
        </p:txBody>
      </p:sp>
      <p:cxnSp>
        <p:nvCxnSpPr>
          <p:cNvPr id="58" name="Straight Arrow Connector 57"/>
          <p:cNvCxnSpPr/>
          <p:nvPr/>
        </p:nvCxnSpPr>
        <p:spPr>
          <a:xfrm flipH="1">
            <a:off x="6256338" y="5103813"/>
            <a:ext cx="793750" cy="3635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84" name="TextBox 58"/>
          <p:cNvSpPr txBox="1">
            <a:spLocks noChangeArrowheads="1"/>
          </p:cNvSpPr>
          <p:nvPr/>
        </p:nvSpPr>
        <p:spPr bwMode="auto">
          <a:xfrm rot="-1386921">
            <a:off x="6538913" y="4922838"/>
            <a:ext cx="32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i="1"/>
              <a:t>r</a:t>
            </a:r>
          </a:p>
        </p:txBody>
      </p:sp>
      <p:sp>
        <p:nvSpPr>
          <p:cNvPr id="203785" name="TextBox 59"/>
          <p:cNvSpPr txBox="1">
            <a:spLocks noChangeArrowheads="1"/>
          </p:cNvSpPr>
          <p:nvPr/>
        </p:nvSpPr>
        <p:spPr bwMode="auto">
          <a:xfrm rot="1176510">
            <a:off x="6599238" y="5251450"/>
            <a:ext cx="89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solidFill>
                  <a:srgbClr val="FF0000"/>
                </a:solidFill>
              </a:rPr>
              <a:t>too hot</a:t>
            </a:r>
          </a:p>
        </p:txBody>
      </p:sp>
      <p:sp>
        <p:nvSpPr>
          <p:cNvPr id="203786" name="TextBox 60"/>
          <p:cNvSpPr txBox="1">
            <a:spLocks noChangeArrowheads="1"/>
          </p:cNvSpPr>
          <p:nvPr/>
        </p:nvSpPr>
        <p:spPr bwMode="auto">
          <a:xfrm rot="1903954">
            <a:off x="5684838" y="5737225"/>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b="1">
                <a:solidFill>
                  <a:srgbClr val="3366FF"/>
                </a:solidFill>
              </a:rPr>
              <a:t>too cold</a:t>
            </a:r>
          </a:p>
        </p:txBody>
      </p:sp>
      <p:cxnSp>
        <p:nvCxnSpPr>
          <p:cNvPr id="12" name="Straight Arrow Connector 11"/>
          <p:cNvCxnSpPr>
            <a:stCxn id="203777" idx="3"/>
            <a:endCxn id="203791" idx="1"/>
          </p:cNvCxnSpPr>
          <p:nvPr/>
        </p:nvCxnSpPr>
        <p:spPr>
          <a:xfrm flipV="1">
            <a:off x="1498600" y="3443288"/>
            <a:ext cx="661988" cy="317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88" name="TextBox 13"/>
          <p:cNvSpPr txBox="1">
            <a:spLocks noChangeArrowheads="1"/>
          </p:cNvSpPr>
          <p:nvPr/>
        </p:nvSpPr>
        <p:spPr bwMode="auto">
          <a:xfrm>
            <a:off x="190500" y="281305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increase</a:t>
            </a:r>
          </a:p>
        </p:txBody>
      </p:sp>
      <p:sp>
        <p:nvSpPr>
          <p:cNvPr id="203789" name="TextBox 14"/>
          <p:cNvSpPr txBox="1">
            <a:spLocks noChangeArrowheads="1"/>
          </p:cNvSpPr>
          <p:nvPr/>
        </p:nvSpPr>
        <p:spPr bwMode="auto">
          <a:xfrm>
            <a:off x="1079500" y="5170488"/>
            <a:ext cx="1638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t>stabilize GHG</a:t>
            </a:r>
          </a:p>
          <a:p>
            <a:pPr algn="ctr"/>
            <a:r>
              <a:rPr lang="en-US"/>
              <a:t>concentration</a:t>
            </a:r>
          </a:p>
        </p:txBody>
      </p:sp>
      <p:sp>
        <p:nvSpPr>
          <p:cNvPr id="203790" name="TextBox 15"/>
          <p:cNvSpPr txBox="1">
            <a:spLocks noChangeArrowheads="1"/>
          </p:cNvSpPr>
          <p:nvPr/>
        </p:nvSpPr>
        <p:spPr bwMode="auto">
          <a:xfrm>
            <a:off x="4538663" y="31464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t>increase temperature</a:t>
            </a:r>
          </a:p>
        </p:txBody>
      </p:sp>
      <p:sp>
        <p:nvSpPr>
          <p:cNvPr id="203791" name="TextBox 16"/>
          <p:cNvSpPr txBox="1">
            <a:spLocks noChangeArrowheads="1"/>
          </p:cNvSpPr>
          <p:nvPr/>
        </p:nvSpPr>
        <p:spPr bwMode="auto">
          <a:xfrm>
            <a:off x="2160588" y="31210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t>increase GHG</a:t>
            </a:r>
          </a:p>
          <a:p>
            <a:r>
              <a:rPr lang="en-US"/>
              <a:t>concentration</a:t>
            </a:r>
          </a:p>
        </p:txBody>
      </p:sp>
      <p:cxnSp>
        <p:nvCxnSpPr>
          <p:cNvPr id="18" name="Straight Arrow Connector 17"/>
          <p:cNvCxnSpPr>
            <a:stCxn id="203791" idx="3"/>
          </p:cNvCxnSpPr>
          <p:nvPr/>
        </p:nvCxnSpPr>
        <p:spPr>
          <a:xfrm>
            <a:off x="3684588" y="3443288"/>
            <a:ext cx="1073150" cy="2540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03789" idx="0"/>
          </p:cNvCxnSpPr>
          <p:nvPr/>
        </p:nvCxnSpPr>
        <p:spPr>
          <a:xfrm flipH="1" flipV="1">
            <a:off x="1854200" y="3594100"/>
            <a:ext cx="44450" cy="1576388"/>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3790" idx="2"/>
            <a:endCxn id="203795" idx="0"/>
          </p:cNvCxnSpPr>
          <p:nvPr/>
        </p:nvCxnSpPr>
        <p:spPr>
          <a:xfrm flipH="1">
            <a:off x="4248150" y="3792538"/>
            <a:ext cx="1052513" cy="1481137"/>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95" name="TextBox 21"/>
          <p:cNvSpPr txBox="1">
            <a:spLocks noChangeArrowheads="1"/>
          </p:cNvSpPr>
          <p:nvPr/>
        </p:nvSpPr>
        <p:spPr bwMode="auto">
          <a:xfrm>
            <a:off x="3486150" y="527367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increase</a:t>
            </a:r>
          </a:p>
        </p:txBody>
      </p:sp>
      <p:cxnSp>
        <p:nvCxnSpPr>
          <p:cNvPr id="23" name="Straight Arrow Connector 22"/>
          <p:cNvCxnSpPr>
            <a:stCxn id="203795" idx="1"/>
          </p:cNvCxnSpPr>
          <p:nvPr/>
        </p:nvCxnSpPr>
        <p:spPr>
          <a:xfrm flipH="1">
            <a:off x="2522538" y="5459413"/>
            <a:ext cx="963612" cy="952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03797" name="Picture 2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87850" y="5219700"/>
            <a:ext cx="7937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98" name="TextBox 30"/>
          <p:cNvSpPr txBox="1">
            <a:spLocks noChangeArrowheads="1"/>
          </p:cNvSpPr>
          <p:nvPr/>
        </p:nvSpPr>
        <p:spPr bwMode="auto">
          <a:xfrm>
            <a:off x="165100" y="2311400"/>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u="sng"/>
              <a:t>Stabilizing feedback:</a:t>
            </a:r>
          </a:p>
        </p:txBody>
      </p:sp>
      <p:sp>
        <p:nvSpPr>
          <p:cNvPr id="203799" name="Title 1"/>
          <p:cNvSpPr>
            <a:spLocks noGrp="1"/>
          </p:cNvSpPr>
          <p:nvPr>
            <p:ph type="ctrTitle"/>
          </p:nvPr>
        </p:nvSpPr>
        <p:spPr>
          <a:xfrm>
            <a:off x="0" y="0"/>
            <a:ext cx="9144000" cy="660400"/>
          </a:xfrm>
        </p:spPr>
        <p:txBody>
          <a:bodyPr/>
          <a:lstStyle/>
          <a:p>
            <a:r>
              <a:rPr lang="en-US" sz="3200" dirty="0">
                <a:latin typeface="Calibri" charset="0"/>
              </a:rPr>
              <a:t>Is Earth a fluke, or are habitable climates common? </a:t>
            </a:r>
          </a:p>
        </p:txBody>
      </p:sp>
      <p:sp>
        <p:nvSpPr>
          <p:cNvPr id="203800" name="TextBox 42"/>
          <p:cNvSpPr txBox="1">
            <a:spLocks noChangeArrowheads="1"/>
          </p:cNvSpPr>
          <p:nvPr/>
        </p:nvSpPr>
        <p:spPr bwMode="auto">
          <a:xfrm>
            <a:off x="303213" y="533400"/>
            <a:ext cx="8432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700"/>
              <a:t>Habitable planet ≈ maintains surface liquid water over timescales relevant to macroevolution</a:t>
            </a:r>
          </a:p>
        </p:txBody>
      </p:sp>
    </p:spTree>
    <p:extLst>
      <p:ext uri="{BB962C8B-B14F-4D97-AF65-F5344CB8AC3E}">
        <p14:creationId xmlns:p14="http://schemas.microsoft.com/office/powerpoint/2010/main" val="24074048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1"/>
          <p:cNvSpPr txBox="1">
            <a:spLocks noChangeArrowheads="1"/>
          </p:cNvSpPr>
          <p:nvPr/>
        </p:nvSpPr>
        <p:spPr bwMode="auto">
          <a:xfrm>
            <a:off x="0" y="36576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200" b="1">
                <a:solidFill>
                  <a:prstClr val="black"/>
                </a:solidFill>
              </a:rPr>
              <a:t>	</a:t>
            </a:r>
          </a:p>
        </p:txBody>
      </p:sp>
      <p:pic>
        <p:nvPicPr>
          <p:cNvPr id="116738"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65282"/>
            <a:ext cx="2468563" cy="2049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39" name="TextBox 5"/>
          <p:cNvSpPr txBox="1">
            <a:spLocks noChangeArrowheads="1"/>
          </p:cNvSpPr>
          <p:nvPr/>
        </p:nvSpPr>
        <p:spPr bwMode="auto">
          <a:xfrm>
            <a:off x="0" y="3768725"/>
            <a:ext cx="232914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700" dirty="0" smtClean="0">
                <a:solidFill>
                  <a:prstClr val="black"/>
                </a:solidFill>
              </a:rPr>
              <a:t>Earth climate anomalies</a:t>
            </a:r>
          </a:p>
          <a:p>
            <a:pPr fontAlgn="base">
              <a:spcBef>
                <a:spcPct val="0"/>
              </a:spcBef>
              <a:spcAft>
                <a:spcPct val="0"/>
              </a:spcAft>
            </a:pPr>
            <a:r>
              <a:rPr lang="en-US" sz="1700" dirty="0" smtClean="0">
                <a:solidFill>
                  <a:prstClr val="black"/>
                </a:solidFill>
              </a:rPr>
              <a:t>Little Ice Age</a:t>
            </a:r>
          </a:p>
          <a:p>
            <a:pPr fontAlgn="base">
              <a:spcBef>
                <a:spcPct val="0"/>
              </a:spcBef>
              <a:spcAft>
                <a:spcPct val="0"/>
              </a:spcAft>
            </a:pPr>
            <a:r>
              <a:rPr lang="en-US" sz="1700" dirty="0" smtClean="0">
                <a:solidFill>
                  <a:prstClr val="black"/>
                </a:solidFill>
              </a:rPr>
              <a:t>Younger </a:t>
            </a:r>
            <a:r>
              <a:rPr lang="en-US" sz="1700" dirty="0" err="1" smtClean="0">
                <a:solidFill>
                  <a:prstClr val="black"/>
                </a:solidFill>
              </a:rPr>
              <a:t>Dryas</a:t>
            </a:r>
            <a:endParaRPr lang="en-US" sz="1700" dirty="0" smtClean="0">
              <a:solidFill>
                <a:prstClr val="black"/>
              </a:solidFill>
            </a:endParaRPr>
          </a:p>
          <a:p>
            <a:pPr fontAlgn="base">
              <a:spcBef>
                <a:spcPct val="0"/>
              </a:spcBef>
              <a:spcAft>
                <a:spcPct val="0"/>
              </a:spcAft>
            </a:pPr>
            <a:r>
              <a:rPr lang="en-US" sz="1700" dirty="0" smtClean="0">
                <a:solidFill>
                  <a:prstClr val="black"/>
                </a:solidFill>
              </a:rPr>
              <a:t>PETM</a:t>
            </a:r>
          </a:p>
          <a:p>
            <a:pPr fontAlgn="base">
              <a:spcBef>
                <a:spcPct val="0"/>
              </a:spcBef>
              <a:spcAft>
                <a:spcPct val="0"/>
              </a:spcAft>
            </a:pPr>
            <a:r>
              <a:rPr lang="en-US" sz="1700" dirty="0" smtClean="0">
                <a:solidFill>
                  <a:prstClr val="black"/>
                </a:solidFill>
              </a:rPr>
              <a:t>Snowball Earth</a:t>
            </a:r>
            <a:endParaRPr lang="en-US" sz="1700" dirty="0">
              <a:solidFill>
                <a:prstClr val="black"/>
              </a:solidFill>
            </a:endParaRPr>
          </a:p>
        </p:txBody>
      </p:sp>
      <p:sp>
        <p:nvSpPr>
          <p:cNvPr id="116740" name="TextBox 9"/>
          <p:cNvSpPr txBox="1">
            <a:spLocks noChangeArrowheads="1"/>
          </p:cNvSpPr>
          <p:nvPr/>
        </p:nvSpPr>
        <p:spPr bwMode="auto">
          <a:xfrm>
            <a:off x="6272213" y="5957888"/>
            <a:ext cx="2871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i="1">
                <a:solidFill>
                  <a:prstClr val="white"/>
                </a:solidFill>
              </a:rPr>
              <a:t>JWST: 6.5m diameter mirror</a:t>
            </a:r>
          </a:p>
        </p:txBody>
      </p:sp>
      <p:pic>
        <p:nvPicPr>
          <p:cNvPr id="116741" name="Picture 2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55720" y="2948006"/>
            <a:ext cx="4587875" cy="25781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6742" name="TextBox 2"/>
          <p:cNvSpPr txBox="1">
            <a:spLocks noChangeArrowheads="1"/>
          </p:cNvSpPr>
          <p:nvPr/>
        </p:nvSpPr>
        <p:spPr bwMode="auto">
          <a:xfrm>
            <a:off x="2174708" y="5519719"/>
            <a:ext cx="2792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dirty="0" smtClean="0">
                <a:solidFill>
                  <a:prstClr val="black"/>
                </a:solidFill>
              </a:rPr>
              <a:t>Early Mars Climate Problem</a:t>
            </a:r>
            <a:endParaRPr lang="en-US" dirty="0">
              <a:solidFill>
                <a:prstClr val="black"/>
              </a:solidFill>
            </a:endParaRPr>
          </a:p>
        </p:txBody>
      </p:sp>
      <p:sp>
        <p:nvSpPr>
          <p:cNvPr id="116743" name="TextBox 4"/>
          <p:cNvSpPr txBox="1">
            <a:spLocks noChangeArrowheads="1"/>
          </p:cNvSpPr>
          <p:nvPr/>
        </p:nvSpPr>
        <p:spPr bwMode="auto">
          <a:xfrm>
            <a:off x="6032500" y="5716588"/>
            <a:ext cx="311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600">
                <a:solidFill>
                  <a:prstClr val="black"/>
                </a:solidFill>
              </a:rPr>
              <a:t>Future large segmented telescopes</a:t>
            </a:r>
          </a:p>
          <a:p>
            <a:pPr fontAlgn="base">
              <a:spcBef>
                <a:spcPct val="0"/>
              </a:spcBef>
              <a:spcAft>
                <a:spcPct val="0"/>
              </a:spcAft>
            </a:pPr>
            <a:r>
              <a:rPr lang="en-US" sz="1600">
                <a:solidFill>
                  <a:prstClr val="black"/>
                </a:solidFill>
              </a:rPr>
              <a:t>Exoplanet spectroscopy </a:t>
            </a:r>
          </a:p>
        </p:txBody>
      </p:sp>
      <p:pic>
        <p:nvPicPr>
          <p:cNvPr id="116747" name="Picture 1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3814763"/>
            <a:ext cx="2878138" cy="1936750"/>
          </a:xfrm>
          <a:prstGeom prst="rect">
            <a:avLst/>
          </a:prstGeom>
          <a:noFill/>
          <a:ln w="9525">
            <a:solidFill>
              <a:srgbClr val="0D0D0D"/>
            </a:solidFill>
            <a:miter lim="800000"/>
            <a:headEnd/>
            <a:tailEnd/>
          </a:ln>
          <a:extLst>
            <a:ext uri="{909E8E84-426E-40dd-AFC4-6F175D3DCCD1}">
              <a14:hiddenFill xmlns:a14="http://schemas.microsoft.com/office/drawing/2010/main">
                <a:solidFill>
                  <a:srgbClr val="FFFFFF"/>
                </a:solidFill>
              </a14:hiddenFill>
            </a:ext>
          </a:extLst>
        </p:spPr>
      </p:pic>
      <p:pic>
        <p:nvPicPr>
          <p:cNvPr id="116748" name="Picture 2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77200" y="4340225"/>
            <a:ext cx="1365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2857500" y="939801"/>
            <a:ext cx="6070600" cy="1409700"/>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defRPr/>
            </a:pPr>
            <a:r>
              <a:rPr lang="en-US" sz="2150" dirty="0">
                <a:solidFill>
                  <a:srgbClr val="000000"/>
                </a:solidFill>
                <a:latin typeface="Calibri"/>
              </a:rPr>
              <a:t>Long term planetary habitability is not understood</a:t>
            </a:r>
          </a:p>
          <a:p>
            <a:pPr fontAlgn="base">
              <a:spcBef>
                <a:spcPct val="0"/>
              </a:spcBef>
              <a:spcAft>
                <a:spcPct val="0"/>
              </a:spcAft>
              <a:defRPr/>
            </a:pPr>
            <a:r>
              <a:rPr lang="en-US" sz="2200" dirty="0">
                <a:solidFill>
                  <a:srgbClr val="FF0000"/>
                </a:solidFill>
                <a:latin typeface="Calibri"/>
              </a:rPr>
              <a:t>Mars </a:t>
            </a:r>
            <a:r>
              <a:rPr lang="en-US" sz="2200" dirty="0">
                <a:solidFill>
                  <a:srgbClr val="FF0000"/>
                </a:solidFill>
                <a:latin typeface="Calibri"/>
              </a:rPr>
              <a:t>is </a:t>
            </a:r>
            <a:r>
              <a:rPr lang="en-US" sz="2200" dirty="0">
                <a:solidFill>
                  <a:srgbClr val="FF0000"/>
                </a:solidFill>
                <a:latin typeface="Calibri"/>
              </a:rPr>
              <a:t>a </a:t>
            </a:r>
            <a:r>
              <a:rPr lang="en-US" sz="2200" dirty="0">
                <a:solidFill>
                  <a:srgbClr val="FF0000"/>
                </a:solidFill>
                <a:latin typeface="Calibri"/>
              </a:rPr>
              <a:t>nearby world known to record a </a:t>
            </a:r>
            <a:endParaRPr lang="en-US" sz="2200" dirty="0">
              <a:solidFill>
                <a:srgbClr val="FF0000"/>
              </a:solidFill>
              <a:latin typeface="Calibri"/>
            </a:endParaRPr>
          </a:p>
          <a:p>
            <a:pPr fontAlgn="base">
              <a:spcBef>
                <a:spcPct val="0"/>
              </a:spcBef>
              <a:spcAft>
                <a:spcPct val="0"/>
              </a:spcAft>
              <a:defRPr/>
            </a:pPr>
            <a:r>
              <a:rPr lang="en-US" sz="2200" dirty="0">
                <a:solidFill>
                  <a:srgbClr val="FF0000"/>
                </a:solidFill>
                <a:latin typeface="Calibri"/>
              </a:rPr>
              <a:t>major </a:t>
            </a:r>
            <a:r>
              <a:rPr lang="en-US" sz="2200" dirty="0">
                <a:solidFill>
                  <a:srgbClr val="FF0000"/>
                </a:solidFill>
                <a:latin typeface="Calibri"/>
              </a:rPr>
              <a:t>transition in planetary habitability.</a:t>
            </a:r>
            <a:r>
              <a:rPr lang="en-US" sz="2300" dirty="0">
                <a:solidFill>
                  <a:srgbClr val="FF0000"/>
                </a:solidFill>
                <a:latin typeface="Calibri"/>
              </a:rPr>
              <a:t> </a:t>
            </a:r>
          </a:p>
        </p:txBody>
      </p:sp>
      <p:sp>
        <p:nvSpPr>
          <p:cNvPr id="17" name="Title 1"/>
          <p:cNvSpPr txBox="1">
            <a:spLocks/>
          </p:cNvSpPr>
          <p:nvPr/>
        </p:nvSpPr>
        <p:spPr bwMode="auto">
          <a:xfrm>
            <a:off x="161909" y="104887"/>
            <a:ext cx="88185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en-US" sz="3000" b="1" dirty="0" smtClean="0">
                <a:solidFill>
                  <a:srgbClr val="00CB00"/>
                </a:solidFill>
                <a:latin typeface="Calibri" charset="0"/>
              </a:rPr>
              <a:t>Is Earth a fluke, or are habitable climates common?</a:t>
            </a:r>
          </a:p>
        </p:txBody>
      </p:sp>
    </p:spTree>
    <p:extLst>
      <p:ext uri="{BB962C8B-B14F-4D97-AF65-F5344CB8AC3E}">
        <p14:creationId xmlns:p14="http://schemas.microsoft.com/office/powerpoint/2010/main" val="26290532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0" y="0"/>
            <a:ext cx="9144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sz="2700" dirty="0" smtClean="0">
                <a:solidFill>
                  <a:prstClr val="black"/>
                </a:solidFill>
              </a:rPr>
              <a:t>Understanding Mars’ climate history is important:</a:t>
            </a:r>
            <a:endParaRPr lang="en-US" sz="2700" dirty="0">
              <a:solidFill>
                <a:prstClr val="black"/>
              </a:solidFill>
            </a:endParaRPr>
          </a:p>
        </p:txBody>
      </p:sp>
      <p:sp>
        <p:nvSpPr>
          <p:cNvPr id="117762" name="Title 1"/>
          <p:cNvSpPr>
            <a:spLocks noGrp="1"/>
          </p:cNvSpPr>
          <p:nvPr>
            <p:ph type="ctrTitle"/>
          </p:nvPr>
        </p:nvSpPr>
        <p:spPr>
          <a:xfrm>
            <a:off x="685800" y="2295525"/>
            <a:ext cx="7772400" cy="1470025"/>
          </a:xfrm>
        </p:spPr>
        <p:txBody>
          <a:bodyPr/>
          <a:lstStyle/>
          <a:p>
            <a:endParaRPr lang="en-US">
              <a:latin typeface="Calibri" charset="0"/>
            </a:endParaRPr>
          </a:p>
        </p:txBody>
      </p:sp>
      <p:sp>
        <p:nvSpPr>
          <p:cNvPr id="7" name="Rectangle 6"/>
          <p:cNvSpPr/>
          <p:nvPr/>
        </p:nvSpPr>
        <p:spPr>
          <a:xfrm>
            <a:off x="142708" y="1133476"/>
            <a:ext cx="8819340" cy="4890470"/>
          </a:xfrm>
          <a:prstGeom prst="rect">
            <a:avLst/>
          </a:prstGeom>
          <a:solidFill>
            <a:schemeClr val="bg2">
              <a:lumMod val="50000"/>
            </a:schemeClr>
          </a:solidFill>
          <a:ln w="9525" cap="flat" cmpd="sng" algn="ctr">
            <a:noFill/>
            <a:prstDash val="solid"/>
          </a:ln>
          <a:effectLst/>
        </p:spPr>
        <p:txBody>
          <a:bodyPr anchor="ctr"/>
          <a:lstStyle/>
          <a:p>
            <a:pPr algn="ctr" defTabSz="914400">
              <a:defRPr/>
            </a:pPr>
            <a:endParaRPr lang="en-US" kern="0">
              <a:solidFill>
                <a:sysClr val="window" lastClr="FFFFFF"/>
              </a:solidFill>
              <a:latin typeface="Calibri"/>
              <a:ea typeface="ＭＳ Ｐゴシック" charset="0"/>
              <a:cs typeface="ＭＳ Ｐゴシック" charset="0"/>
            </a:endParaRPr>
          </a:p>
        </p:txBody>
      </p:sp>
      <p:sp>
        <p:nvSpPr>
          <p:cNvPr id="117764" name="TextBox 7"/>
          <p:cNvSpPr txBox="1">
            <a:spLocks noChangeArrowheads="1"/>
          </p:cNvSpPr>
          <p:nvPr/>
        </p:nvSpPr>
        <p:spPr bwMode="auto">
          <a:xfrm>
            <a:off x="142709" y="1130299"/>
            <a:ext cx="874798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endParaRPr lang="en-US" sz="2400" dirty="0">
              <a:solidFill>
                <a:prstClr val="black"/>
              </a:solidFill>
            </a:endParaRPr>
          </a:p>
          <a:p>
            <a:pPr algn="ctr" fontAlgn="base">
              <a:spcBef>
                <a:spcPct val="0"/>
              </a:spcBef>
              <a:spcAft>
                <a:spcPct val="0"/>
              </a:spcAft>
            </a:pPr>
            <a:r>
              <a:rPr lang="en-US" sz="2400" b="1" dirty="0">
                <a:solidFill>
                  <a:prstClr val="black"/>
                </a:solidFill>
              </a:rPr>
              <a:t>Directs the search for surface (paleo)life on </a:t>
            </a:r>
            <a:r>
              <a:rPr lang="en-US" sz="2400" b="1" dirty="0" smtClean="0">
                <a:solidFill>
                  <a:prstClr val="black"/>
                </a:solidFill>
              </a:rPr>
              <a:t>Mars</a:t>
            </a:r>
          </a:p>
          <a:p>
            <a:pPr algn="ctr" fontAlgn="base">
              <a:spcBef>
                <a:spcPct val="0"/>
              </a:spcBef>
              <a:spcAft>
                <a:spcPct val="0"/>
              </a:spcAft>
            </a:pPr>
            <a:r>
              <a:rPr lang="en-US" sz="2000" i="1" dirty="0" smtClean="0">
                <a:solidFill>
                  <a:prstClr val="black"/>
                </a:solidFill>
              </a:rPr>
              <a:t>What time window is best to search for fossil life</a:t>
            </a:r>
            <a:r>
              <a:rPr lang="en-US" sz="2000" i="1" dirty="0" smtClean="0">
                <a:solidFill>
                  <a:prstClr val="black"/>
                </a:solidFill>
              </a:rPr>
              <a:t>?</a:t>
            </a:r>
          </a:p>
          <a:p>
            <a:pPr algn="ctr" fontAlgn="base">
              <a:spcBef>
                <a:spcPct val="0"/>
              </a:spcBef>
              <a:spcAft>
                <a:spcPct val="0"/>
              </a:spcAft>
            </a:pPr>
            <a:r>
              <a:rPr lang="en-US" sz="2000" i="1" dirty="0" smtClean="0">
                <a:solidFill>
                  <a:prstClr val="black"/>
                </a:solidFill>
              </a:rPr>
              <a:t>Search for records of ancient habitable climates overlaps with search for ancient rocks that could preserve molecular fossils.</a:t>
            </a:r>
            <a:endParaRPr lang="en-US" sz="2000" i="1" dirty="0">
              <a:solidFill>
                <a:prstClr val="black"/>
              </a:solidFill>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r>
              <a:rPr lang="en-US" sz="2400" b="1" dirty="0" smtClean="0">
                <a:solidFill>
                  <a:prstClr val="black"/>
                </a:solidFill>
              </a:rPr>
              <a:t>Comparative planetology</a:t>
            </a:r>
          </a:p>
          <a:p>
            <a:pPr algn="ctr" fontAlgn="base">
              <a:spcBef>
                <a:spcPct val="0"/>
              </a:spcBef>
              <a:spcAft>
                <a:spcPct val="0"/>
              </a:spcAft>
            </a:pPr>
            <a:r>
              <a:rPr lang="en-US" sz="2000" i="1" dirty="0" smtClean="0">
                <a:solidFill>
                  <a:prstClr val="black"/>
                </a:solidFill>
              </a:rPr>
              <a:t>Test of Earth-based theories</a:t>
            </a:r>
            <a:endParaRPr lang="en-US" sz="2000" i="1" dirty="0">
              <a:solidFill>
                <a:prstClr val="black"/>
              </a:solidFill>
            </a:endParaRPr>
          </a:p>
          <a:p>
            <a:pPr algn="ctr" fontAlgn="base">
              <a:spcBef>
                <a:spcPct val="0"/>
              </a:spcBef>
              <a:spcAft>
                <a:spcPct val="0"/>
              </a:spcAft>
              <a:buFontTx/>
              <a:buChar char="-"/>
            </a:pPr>
            <a:endParaRPr lang="en-US" sz="2400" b="1" dirty="0">
              <a:solidFill>
                <a:prstClr val="black"/>
              </a:solidFill>
            </a:endParaRPr>
          </a:p>
          <a:p>
            <a:pPr algn="ctr" fontAlgn="base">
              <a:spcBef>
                <a:spcPct val="0"/>
              </a:spcBef>
              <a:spcAft>
                <a:spcPct val="0"/>
              </a:spcAft>
            </a:pPr>
            <a:r>
              <a:rPr lang="en-US" sz="2400" b="1" dirty="0" smtClean="0">
                <a:solidFill>
                  <a:prstClr val="black"/>
                </a:solidFill>
              </a:rPr>
              <a:t>Apply Earth tools to Mars</a:t>
            </a:r>
          </a:p>
          <a:p>
            <a:pPr algn="ctr" fontAlgn="base">
              <a:spcBef>
                <a:spcPct val="0"/>
              </a:spcBef>
              <a:spcAft>
                <a:spcPct val="0"/>
              </a:spcAft>
            </a:pPr>
            <a:r>
              <a:rPr lang="en-US" sz="2000" i="1" dirty="0" smtClean="0">
                <a:solidFill>
                  <a:prstClr val="black"/>
                </a:solidFill>
              </a:rPr>
              <a:t>Hydrology, sedimentology, geomorphology</a:t>
            </a:r>
            <a:endParaRPr lang="en-US" sz="2000" i="1" dirty="0">
              <a:solidFill>
                <a:prstClr val="black"/>
              </a:solidFill>
            </a:endParaRPr>
          </a:p>
          <a:p>
            <a:pPr algn="ctr" fontAlgn="base">
              <a:spcBef>
                <a:spcPct val="0"/>
              </a:spcBef>
              <a:spcAft>
                <a:spcPct val="0"/>
              </a:spcAft>
            </a:pPr>
            <a:endParaRPr lang="en-US" sz="2400" b="1" dirty="0">
              <a:solidFill>
                <a:prstClr val="black"/>
              </a:solidFill>
            </a:endParaRPr>
          </a:p>
          <a:p>
            <a:pPr algn="ctr" fontAlgn="base">
              <a:spcBef>
                <a:spcPct val="0"/>
              </a:spcBef>
              <a:spcAft>
                <a:spcPct val="0"/>
              </a:spcAft>
            </a:pPr>
            <a:r>
              <a:rPr lang="en-US" sz="2400" b="1" dirty="0" smtClean="0">
                <a:solidFill>
                  <a:prstClr val="black"/>
                </a:solidFill>
              </a:rPr>
              <a:t>Understand distribution of resources for Mars exploration, </a:t>
            </a:r>
            <a:r>
              <a:rPr lang="en-US" sz="2400" b="1" dirty="0" err="1" smtClean="0">
                <a:solidFill>
                  <a:prstClr val="black"/>
                </a:solidFill>
              </a:rPr>
              <a:t>e.t.c</a:t>
            </a:r>
            <a:r>
              <a:rPr lang="en-US" sz="2400" b="1" dirty="0" smtClean="0">
                <a:solidFill>
                  <a:prstClr val="black"/>
                </a:solidFill>
              </a:rPr>
              <a:t>.</a:t>
            </a:r>
          </a:p>
          <a:p>
            <a:pPr algn="ctr" fontAlgn="base">
              <a:spcBef>
                <a:spcPct val="0"/>
              </a:spcBef>
              <a:spcAft>
                <a:spcPct val="0"/>
              </a:spcAft>
            </a:pPr>
            <a:r>
              <a:rPr lang="en-US" sz="2000" i="1" dirty="0" smtClean="0">
                <a:solidFill>
                  <a:prstClr val="black"/>
                </a:solidFill>
              </a:rPr>
              <a:t>Water, halides, rocket propellant … . Flight time = 9 months.</a:t>
            </a:r>
            <a:endParaRPr lang="en-US" sz="2000" i="1" dirty="0">
              <a:solidFill>
                <a:prstClr val="black"/>
              </a:solidFill>
            </a:endParaRPr>
          </a:p>
        </p:txBody>
      </p:sp>
    </p:spTree>
    <p:extLst>
      <p:ext uri="{BB962C8B-B14F-4D97-AF65-F5344CB8AC3E}">
        <p14:creationId xmlns:p14="http://schemas.microsoft.com/office/powerpoint/2010/main" val="28566638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Mars research</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91638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878"/>
            <a:ext cx="8229600" cy="892621"/>
          </a:xfrm>
        </p:spPr>
        <p:txBody>
          <a:bodyPr>
            <a:normAutofit fontScale="90000"/>
          </a:bodyPr>
          <a:lstStyle/>
          <a:p>
            <a:r>
              <a:rPr lang="en-US" dirty="0" smtClean="0"/>
              <a:t>History of Mars research:</a:t>
            </a:r>
            <a:br>
              <a:rPr lang="en-US" dirty="0" smtClean="0"/>
            </a:br>
            <a:r>
              <a:rPr lang="en-US" sz="3300" dirty="0" smtClean="0"/>
              <a:t>Detection of CO2 in the atmosphere of Mars (1947) </a:t>
            </a:r>
            <a:endParaRPr lang="en-US" sz="33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1451" y="1311014"/>
            <a:ext cx="3853241" cy="2167448"/>
          </a:xfrm>
          <a:prstGeom prst="rect">
            <a:avLst/>
          </a:prstGeom>
        </p:spPr>
      </p:pic>
      <p:sp>
        <p:nvSpPr>
          <p:cNvPr id="5" name="TextBox 4"/>
          <p:cNvSpPr txBox="1"/>
          <p:nvPr/>
        </p:nvSpPr>
        <p:spPr>
          <a:xfrm>
            <a:off x="781451" y="3459438"/>
            <a:ext cx="3746338" cy="369332"/>
          </a:xfrm>
          <a:prstGeom prst="rect">
            <a:avLst/>
          </a:prstGeom>
          <a:noFill/>
        </p:spPr>
        <p:txBody>
          <a:bodyPr wrap="none" rtlCol="0">
            <a:spAutoFit/>
          </a:bodyPr>
          <a:lstStyle/>
          <a:p>
            <a:r>
              <a:rPr lang="en-US" dirty="0" smtClean="0"/>
              <a:t>Gerard Kuiper (U. Chicago 1937-1960) </a:t>
            </a:r>
            <a:endParaRPr lang="en-US" dirty="0"/>
          </a:p>
        </p:txBody>
      </p:sp>
      <p:sp>
        <p:nvSpPr>
          <p:cNvPr id="7" name="TextBox 6"/>
          <p:cNvSpPr txBox="1"/>
          <p:nvPr/>
        </p:nvSpPr>
        <p:spPr>
          <a:xfrm>
            <a:off x="4034765" y="6139934"/>
            <a:ext cx="1161083" cy="369332"/>
          </a:xfrm>
          <a:prstGeom prst="rect">
            <a:avLst/>
          </a:prstGeom>
          <a:noFill/>
        </p:spPr>
        <p:txBody>
          <a:bodyPr wrap="none" rtlCol="0">
            <a:spAutoFit/>
          </a:bodyPr>
          <a:lstStyle/>
          <a:p>
            <a:r>
              <a:rPr lang="en-US" dirty="0" smtClean="0"/>
              <a:t>Carl Sagan</a:t>
            </a:r>
            <a:endParaRPr lang="en-US" dirty="0"/>
          </a:p>
        </p:txBody>
      </p:sp>
      <p:pic>
        <p:nvPicPr>
          <p:cNvPr id="8" name="Picture 7"/>
          <p:cNvPicPr>
            <a:picLocks noChangeAspect="1"/>
          </p:cNvPicPr>
          <p:nvPr/>
        </p:nvPicPr>
        <p:blipFill>
          <a:blip r:embed="rId3"/>
          <a:stretch>
            <a:fillRect/>
          </a:stretch>
        </p:blipFill>
        <p:spPr>
          <a:xfrm>
            <a:off x="5195848" y="3405202"/>
            <a:ext cx="3948152" cy="3104064"/>
          </a:xfrm>
          <a:prstGeom prst="rect">
            <a:avLst/>
          </a:prstGeom>
        </p:spPr>
      </p:pic>
      <p:sp>
        <p:nvSpPr>
          <p:cNvPr id="9" name="TextBox 8"/>
          <p:cNvSpPr txBox="1"/>
          <p:nvPr/>
        </p:nvSpPr>
        <p:spPr>
          <a:xfrm>
            <a:off x="990505" y="5106180"/>
            <a:ext cx="3344285" cy="1200329"/>
          </a:xfrm>
          <a:prstGeom prst="rect">
            <a:avLst/>
          </a:prstGeom>
          <a:noFill/>
        </p:spPr>
        <p:txBody>
          <a:bodyPr wrap="none" rtlCol="0">
            <a:spAutoFit/>
          </a:bodyPr>
          <a:lstStyle/>
          <a:p>
            <a:r>
              <a:rPr lang="en-US" i="1" dirty="0" smtClean="0"/>
              <a:t>Viking</a:t>
            </a:r>
            <a:r>
              <a:rPr lang="en-US" dirty="0" smtClean="0"/>
              <a:t> landers confirm basaltic</a:t>
            </a:r>
          </a:p>
          <a:p>
            <a:r>
              <a:rPr lang="en-US" dirty="0"/>
              <a:t>c</a:t>
            </a:r>
            <a:r>
              <a:rPr lang="en-US" dirty="0" smtClean="0"/>
              <a:t>omposition of surface, absence</a:t>
            </a:r>
          </a:p>
          <a:p>
            <a:r>
              <a:rPr lang="en-US" dirty="0"/>
              <a:t>o</a:t>
            </a:r>
            <a:r>
              <a:rPr lang="en-US" dirty="0" smtClean="0"/>
              <a:t>f organic matter in near-surface.</a:t>
            </a:r>
          </a:p>
          <a:p>
            <a:r>
              <a:rPr lang="en-US" b="1" dirty="0" smtClean="0"/>
              <a:t>Bad for present-day biology</a:t>
            </a:r>
            <a:endParaRPr lang="en-US" b="1" dirty="0"/>
          </a:p>
        </p:txBody>
      </p:sp>
    </p:spTree>
    <p:extLst>
      <p:ext uri="{BB962C8B-B14F-4D97-AF65-F5344CB8AC3E}">
        <p14:creationId xmlns:p14="http://schemas.microsoft.com/office/powerpoint/2010/main" val="302662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4"/>
            <a:ext cx="8229600" cy="710006"/>
          </a:xfrm>
        </p:spPr>
        <p:txBody>
          <a:bodyPr>
            <a:normAutofit fontScale="90000"/>
          </a:bodyPr>
          <a:lstStyle/>
          <a:p>
            <a:r>
              <a:rPr lang="en-US" dirty="0" smtClean="0"/>
              <a:t>The first four landings: “basalt prisons”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26980"/>
            <a:ext cx="4619739" cy="16005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7317" y="1528789"/>
            <a:ext cx="5116683" cy="2070176"/>
          </a:xfrm>
          <a:prstGeom prst="rect">
            <a:avLst/>
          </a:prstGeom>
        </p:spPr>
      </p:pic>
      <p:pic>
        <p:nvPicPr>
          <p:cNvPr id="6" name="Picture 5"/>
          <p:cNvPicPr>
            <a:picLocks noChangeAspect="1"/>
          </p:cNvPicPr>
          <p:nvPr/>
        </p:nvPicPr>
        <p:blipFill>
          <a:blip r:embed="rId4"/>
          <a:stretch>
            <a:fillRect/>
          </a:stretch>
        </p:blipFill>
        <p:spPr>
          <a:xfrm>
            <a:off x="0" y="3218820"/>
            <a:ext cx="4842440" cy="2483480"/>
          </a:xfrm>
          <a:prstGeom prst="rect">
            <a:avLst/>
          </a:prstGeom>
        </p:spPr>
      </p:pic>
      <p:pic>
        <p:nvPicPr>
          <p:cNvPr id="7" name="Picture 6"/>
          <p:cNvPicPr>
            <a:picLocks noChangeAspect="1"/>
          </p:cNvPicPr>
          <p:nvPr/>
        </p:nvPicPr>
        <p:blipFill>
          <a:blip r:embed="rId5"/>
          <a:stretch>
            <a:fillRect/>
          </a:stretch>
        </p:blipFill>
        <p:spPr>
          <a:xfrm>
            <a:off x="5548688" y="3677298"/>
            <a:ext cx="3595312" cy="3180702"/>
          </a:xfrm>
          <a:prstGeom prst="rect">
            <a:avLst/>
          </a:prstGeom>
        </p:spPr>
      </p:pic>
    </p:spTree>
    <p:extLst>
      <p:ext uri="{BB962C8B-B14F-4D97-AF65-F5344CB8AC3E}">
        <p14:creationId xmlns:p14="http://schemas.microsoft.com/office/powerpoint/2010/main" val="2316701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5812"/>
          </a:xfrm>
        </p:spPr>
        <p:txBody>
          <a:bodyPr>
            <a:normAutofit fontScale="90000"/>
          </a:bodyPr>
          <a:lstStyle/>
          <a:p>
            <a:r>
              <a:rPr lang="en-US" sz="3000" dirty="0" smtClean="0"/>
              <a:t>The fifth landing (Feb. 2004): sedimentary-rock </a:t>
            </a:r>
            <a:r>
              <a:rPr lang="en-US" sz="3000" b="1" dirty="0" smtClean="0"/>
              <a:t>outcrops</a:t>
            </a:r>
            <a:endParaRPr lang="en-US" sz="3000" b="1" dirty="0"/>
          </a:p>
        </p:txBody>
      </p:sp>
      <p:pic>
        <p:nvPicPr>
          <p:cNvPr id="4" name="Picture 3"/>
          <p:cNvPicPr>
            <a:picLocks noChangeAspect="1"/>
          </p:cNvPicPr>
          <p:nvPr/>
        </p:nvPicPr>
        <p:blipFill>
          <a:blip r:embed="rId2"/>
          <a:stretch>
            <a:fillRect/>
          </a:stretch>
        </p:blipFill>
        <p:spPr>
          <a:xfrm>
            <a:off x="-220865" y="1527579"/>
            <a:ext cx="9971145" cy="4416252"/>
          </a:xfrm>
          <a:prstGeom prst="rect">
            <a:avLst/>
          </a:prstGeom>
        </p:spPr>
      </p:pic>
      <p:pic>
        <p:nvPicPr>
          <p:cNvPr id="5" name="Picture 4"/>
          <p:cNvPicPr>
            <a:picLocks noChangeAspect="1"/>
          </p:cNvPicPr>
          <p:nvPr/>
        </p:nvPicPr>
        <p:blipFill>
          <a:blip r:embed="rId3"/>
          <a:stretch>
            <a:fillRect/>
          </a:stretch>
        </p:blipFill>
        <p:spPr>
          <a:xfrm>
            <a:off x="0" y="656069"/>
            <a:ext cx="1943198" cy="1743019"/>
          </a:xfrm>
          <a:prstGeom prst="rect">
            <a:avLst/>
          </a:prstGeom>
        </p:spPr>
      </p:pic>
    </p:spTree>
    <p:extLst>
      <p:ext uri="{BB962C8B-B14F-4D97-AF65-F5344CB8AC3E}">
        <p14:creationId xmlns:p14="http://schemas.microsoft.com/office/powerpoint/2010/main" val="2718973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 y="0"/>
            <a:ext cx="9028719" cy="6858000"/>
          </a:xfrm>
          <a:prstGeom prst="rect">
            <a:avLst/>
          </a:prstGeom>
        </p:spPr>
      </p:pic>
    </p:spTree>
    <p:extLst>
      <p:ext uri="{BB962C8B-B14F-4D97-AF65-F5344CB8AC3E}">
        <p14:creationId xmlns:p14="http://schemas.microsoft.com/office/powerpoint/2010/main" val="185454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3372" b="13372"/>
          <a:stretch>
            <a:fillRect/>
          </a:stretch>
        </p:blipFill>
        <p:spPr>
          <a:xfrm>
            <a:off x="0" y="653362"/>
            <a:ext cx="9085798" cy="4996839"/>
          </a:xfrm>
        </p:spPr>
      </p:pic>
    </p:spTree>
    <p:extLst>
      <p:ext uri="{BB962C8B-B14F-4D97-AF65-F5344CB8AC3E}">
        <p14:creationId xmlns:p14="http://schemas.microsoft.com/office/powerpoint/2010/main" val="133734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9981" y="0"/>
            <a:ext cx="4435892" cy="6858000"/>
          </a:xfrm>
          <a:prstGeom prst="rect">
            <a:avLst/>
          </a:prstGeom>
        </p:spPr>
      </p:pic>
      <p:sp>
        <p:nvSpPr>
          <p:cNvPr id="5" name="TextBox 4"/>
          <p:cNvSpPr txBox="1"/>
          <p:nvPr/>
        </p:nvSpPr>
        <p:spPr>
          <a:xfrm>
            <a:off x="5793942" y="6368971"/>
            <a:ext cx="3155168" cy="369332"/>
          </a:xfrm>
          <a:prstGeom prst="rect">
            <a:avLst/>
          </a:prstGeom>
          <a:noFill/>
        </p:spPr>
        <p:txBody>
          <a:bodyPr wrap="none" rtlCol="0">
            <a:spAutoFit/>
          </a:bodyPr>
          <a:lstStyle/>
          <a:p>
            <a:r>
              <a:rPr lang="en-US" dirty="0" err="1" smtClean="0"/>
              <a:t>Grotzinger</a:t>
            </a:r>
            <a:r>
              <a:rPr lang="en-US" dirty="0" smtClean="0"/>
              <a:t> et al., Geology, 2006</a:t>
            </a:r>
            <a:endParaRPr lang="en-US" dirty="0"/>
          </a:p>
        </p:txBody>
      </p:sp>
    </p:spTree>
    <p:extLst>
      <p:ext uri="{BB962C8B-B14F-4D97-AF65-F5344CB8AC3E}">
        <p14:creationId xmlns:p14="http://schemas.microsoft.com/office/powerpoint/2010/main" val="342070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Why is Mars important?</a:t>
            </a:r>
          </a:p>
          <a:p>
            <a:r>
              <a:rPr lang="en-US" dirty="0" smtClean="0"/>
              <a:t>History of Mars exploration </a:t>
            </a:r>
          </a:p>
          <a:p>
            <a:pPr lvl="1"/>
            <a:r>
              <a:rPr lang="en-US" i="1" dirty="0" smtClean="0"/>
              <a:t>Focusing on post-2004 exploration</a:t>
            </a:r>
          </a:p>
          <a:p>
            <a:r>
              <a:rPr lang="en-US" dirty="0" smtClean="0"/>
              <a:t>Major questions about Mars sedimentary rocks</a:t>
            </a:r>
          </a:p>
          <a:p>
            <a:pPr lvl="1"/>
            <a:r>
              <a:rPr lang="en-US" i="1" dirty="0" smtClean="0"/>
              <a:t>What we will be doing with your summer’s work</a:t>
            </a:r>
          </a:p>
          <a:p>
            <a:r>
              <a:rPr lang="en-US" dirty="0" smtClean="0"/>
              <a:t>Future of Mars exploration</a:t>
            </a:r>
          </a:p>
          <a:p>
            <a:pPr marL="457200" lvl="1" indent="0">
              <a:buNone/>
            </a:pPr>
            <a:endParaRPr lang="en-US" dirty="0"/>
          </a:p>
          <a:p>
            <a:pPr marL="457200" lvl="1" indent="0">
              <a:buNone/>
            </a:pPr>
            <a:endParaRPr lang="en-US" dirty="0" smtClean="0"/>
          </a:p>
        </p:txBody>
      </p:sp>
    </p:spTree>
    <p:extLst>
      <p:ext uri="{BB962C8B-B14F-4D97-AF65-F5344CB8AC3E}">
        <p14:creationId xmlns:p14="http://schemas.microsoft.com/office/powerpoint/2010/main" val="1541344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4"/>
            <a:ext cx="8229600" cy="1143000"/>
          </a:xfrm>
        </p:spPr>
        <p:txBody>
          <a:bodyPr>
            <a:normAutofit/>
          </a:bodyPr>
          <a:lstStyle/>
          <a:p>
            <a:r>
              <a:rPr lang="en-US" sz="3000" dirty="0" smtClean="0"/>
              <a:t>2005-: Orbiters confirm planet-wide association between sedimentary rocks and liquid water.</a:t>
            </a:r>
            <a:endParaRPr lang="en-US" sz="3000" dirty="0"/>
          </a:p>
        </p:txBody>
      </p:sp>
      <p:pic>
        <p:nvPicPr>
          <p:cNvPr id="4" name="Picture 3"/>
          <p:cNvPicPr>
            <a:picLocks noChangeAspect="1"/>
          </p:cNvPicPr>
          <p:nvPr/>
        </p:nvPicPr>
        <p:blipFill>
          <a:blip r:embed="rId2"/>
          <a:stretch>
            <a:fillRect/>
          </a:stretch>
        </p:blipFill>
        <p:spPr>
          <a:xfrm>
            <a:off x="0" y="1151773"/>
            <a:ext cx="9144000" cy="4886163"/>
          </a:xfrm>
          <a:prstGeom prst="rect">
            <a:avLst/>
          </a:prstGeom>
        </p:spPr>
      </p:pic>
      <p:sp>
        <p:nvSpPr>
          <p:cNvPr id="5" name="TextBox 4"/>
          <p:cNvSpPr txBox="1"/>
          <p:nvPr/>
        </p:nvSpPr>
        <p:spPr>
          <a:xfrm>
            <a:off x="4812994" y="6037936"/>
            <a:ext cx="4240802" cy="369332"/>
          </a:xfrm>
          <a:prstGeom prst="rect">
            <a:avLst/>
          </a:prstGeom>
          <a:noFill/>
        </p:spPr>
        <p:txBody>
          <a:bodyPr wrap="none" rtlCol="0">
            <a:spAutoFit/>
          </a:bodyPr>
          <a:lstStyle/>
          <a:p>
            <a:r>
              <a:rPr lang="en-US" dirty="0" err="1" smtClean="0"/>
              <a:t>Ehlmann</a:t>
            </a:r>
            <a:r>
              <a:rPr lang="en-US" dirty="0" smtClean="0"/>
              <a:t> &amp; Edwards, Annual Reviews, 2014</a:t>
            </a:r>
            <a:endParaRPr lang="en-US" dirty="0"/>
          </a:p>
        </p:txBody>
      </p:sp>
    </p:spTree>
    <p:extLst>
      <p:ext uri="{BB962C8B-B14F-4D97-AF65-F5344CB8AC3E}">
        <p14:creationId xmlns:p14="http://schemas.microsoft.com/office/powerpoint/2010/main" val="2672216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758" y="324998"/>
            <a:ext cx="7880987" cy="5061278"/>
          </a:xfrm>
          <a:prstGeom prst="rect">
            <a:avLst/>
          </a:prstGeom>
        </p:spPr>
      </p:pic>
    </p:spTree>
    <p:extLst>
      <p:ext uri="{BB962C8B-B14F-4D97-AF65-F5344CB8AC3E}">
        <p14:creationId xmlns:p14="http://schemas.microsoft.com/office/powerpoint/2010/main" val="1106890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3023" y="0"/>
            <a:ext cx="6075174" cy="6858000"/>
          </a:xfrm>
          <a:prstGeom prst="rect">
            <a:avLst/>
          </a:prstGeom>
        </p:spPr>
      </p:pic>
      <p:sp>
        <p:nvSpPr>
          <p:cNvPr id="5" name="TextBox 4"/>
          <p:cNvSpPr txBox="1"/>
          <p:nvPr/>
        </p:nvSpPr>
        <p:spPr>
          <a:xfrm>
            <a:off x="6618999" y="4320145"/>
            <a:ext cx="2225752" cy="2031325"/>
          </a:xfrm>
          <a:prstGeom prst="rect">
            <a:avLst/>
          </a:prstGeom>
          <a:noFill/>
        </p:spPr>
        <p:txBody>
          <a:bodyPr wrap="none" rtlCol="0">
            <a:spAutoFit/>
          </a:bodyPr>
          <a:lstStyle/>
          <a:p>
            <a:r>
              <a:rPr lang="en-US" dirty="0" smtClean="0"/>
              <a:t>Irwin et al.,</a:t>
            </a:r>
          </a:p>
          <a:p>
            <a:r>
              <a:rPr lang="en-US" dirty="0" smtClean="0"/>
              <a:t>Geomorphology 2015</a:t>
            </a:r>
          </a:p>
          <a:p>
            <a:endParaRPr lang="en-US" dirty="0"/>
          </a:p>
          <a:p>
            <a:r>
              <a:rPr lang="en-US" dirty="0" smtClean="0"/>
              <a:t>0.01 – 1 </a:t>
            </a:r>
            <a:r>
              <a:rPr lang="en-US" dirty="0" err="1" smtClean="0"/>
              <a:t>Myr</a:t>
            </a:r>
            <a:endParaRPr lang="en-US" dirty="0" smtClean="0"/>
          </a:p>
          <a:p>
            <a:endParaRPr lang="en-US" dirty="0" smtClean="0"/>
          </a:p>
          <a:p>
            <a:r>
              <a:rPr lang="en-US" dirty="0" smtClean="0"/>
              <a:t>1 cm/day rainfall or </a:t>
            </a:r>
          </a:p>
          <a:p>
            <a:r>
              <a:rPr lang="en-US" dirty="0" smtClean="0"/>
              <a:t>snowmelt</a:t>
            </a:r>
            <a:endParaRPr lang="en-US" dirty="0"/>
          </a:p>
        </p:txBody>
      </p:sp>
    </p:spTree>
    <p:extLst>
      <p:ext uri="{BB962C8B-B14F-4D97-AF65-F5344CB8AC3E}">
        <p14:creationId xmlns:p14="http://schemas.microsoft.com/office/powerpoint/2010/main" val="215918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8850" y="0"/>
            <a:ext cx="7345150" cy="3625988"/>
          </a:xfrm>
          <a:prstGeom prst="rect">
            <a:avLst/>
          </a:prstGeom>
        </p:spPr>
      </p:pic>
      <p:pic>
        <p:nvPicPr>
          <p:cNvPr id="5" name="Picture 4"/>
          <p:cNvPicPr>
            <a:picLocks noChangeAspect="1"/>
          </p:cNvPicPr>
          <p:nvPr/>
        </p:nvPicPr>
        <p:blipFill>
          <a:blip r:embed="rId3"/>
          <a:stretch>
            <a:fillRect/>
          </a:stretch>
        </p:blipFill>
        <p:spPr>
          <a:xfrm>
            <a:off x="76234" y="3510049"/>
            <a:ext cx="3742873" cy="3246725"/>
          </a:xfrm>
          <a:prstGeom prst="rect">
            <a:avLst/>
          </a:prstGeom>
        </p:spPr>
      </p:pic>
    </p:spTree>
    <p:extLst>
      <p:ext uri="{BB962C8B-B14F-4D97-AF65-F5344CB8AC3E}">
        <p14:creationId xmlns:p14="http://schemas.microsoft.com/office/powerpoint/2010/main" val="573100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492" y="0"/>
            <a:ext cx="6693737" cy="6858000"/>
          </a:xfrm>
          <a:prstGeom prst="rect">
            <a:avLst/>
          </a:prstGeom>
        </p:spPr>
      </p:pic>
    </p:spTree>
    <p:extLst>
      <p:ext uri="{BB962C8B-B14F-4D97-AF65-F5344CB8AC3E}">
        <p14:creationId xmlns:p14="http://schemas.microsoft.com/office/powerpoint/2010/main" val="573238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25" y="0"/>
            <a:ext cx="9613309" cy="6807708"/>
          </a:xfrm>
          <a:prstGeom prst="rect">
            <a:avLst/>
          </a:prstGeom>
        </p:spPr>
      </p:pic>
    </p:spTree>
    <p:extLst>
      <p:ext uri="{BB962C8B-B14F-4D97-AF65-F5344CB8AC3E}">
        <p14:creationId xmlns:p14="http://schemas.microsoft.com/office/powerpoint/2010/main" val="384649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MSL descent movie)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30595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3783879"/>
          </a:xfrm>
          <a:prstGeom prst="rect">
            <a:avLst/>
          </a:prstGeom>
        </p:spPr>
      </p:pic>
      <p:sp>
        <p:nvSpPr>
          <p:cNvPr id="5" name="TextBox 4"/>
          <p:cNvSpPr txBox="1"/>
          <p:nvPr/>
        </p:nvSpPr>
        <p:spPr>
          <a:xfrm>
            <a:off x="556218" y="4422124"/>
            <a:ext cx="4586149" cy="1200329"/>
          </a:xfrm>
          <a:prstGeom prst="rect">
            <a:avLst/>
          </a:prstGeom>
          <a:noFill/>
        </p:spPr>
        <p:txBody>
          <a:bodyPr wrap="none" rtlCol="0">
            <a:spAutoFit/>
          </a:bodyPr>
          <a:lstStyle/>
          <a:p>
            <a:r>
              <a:rPr lang="en-US" dirty="0" smtClean="0"/>
              <a:t>Main discoveries by </a:t>
            </a:r>
            <a:r>
              <a:rPr lang="en-US" i="1" dirty="0" smtClean="0"/>
              <a:t>Curiosity</a:t>
            </a:r>
            <a:r>
              <a:rPr lang="en-US" dirty="0" smtClean="0"/>
              <a:t> rover so far:</a:t>
            </a:r>
          </a:p>
          <a:p>
            <a:r>
              <a:rPr lang="en-US" dirty="0" smtClean="0"/>
              <a:t>Lacustrine, </a:t>
            </a:r>
            <a:r>
              <a:rPr lang="en-US" dirty="0" err="1" smtClean="0"/>
              <a:t>circumneutral</a:t>
            </a:r>
            <a:r>
              <a:rPr lang="en-US" dirty="0" smtClean="0"/>
              <a:t> ancient environment</a:t>
            </a:r>
          </a:p>
          <a:p>
            <a:r>
              <a:rPr lang="en-US" dirty="0" smtClean="0"/>
              <a:t>Methane bursts</a:t>
            </a:r>
          </a:p>
          <a:p>
            <a:r>
              <a:rPr lang="en-US" dirty="0" smtClean="0"/>
              <a:t>Ancient organic matter (?)</a:t>
            </a:r>
            <a:endParaRPr lang="en-US" dirty="0"/>
          </a:p>
        </p:txBody>
      </p:sp>
    </p:spTree>
    <p:extLst>
      <p:ext uri="{BB962C8B-B14F-4D97-AF65-F5344CB8AC3E}">
        <p14:creationId xmlns:p14="http://schemas.microsoft.com/office/powerpoint/2010/main" val="1878164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 y="0"/>
            <a:ext cx="8934595" cy="6858000"/>
          </a:xfrm>
          <a:prstGeom prst="rect">
            <a:avLst/>
          </a:prstGeom>
        </p:spPr>
      </p:pic>
    </p:spTree>
    <p:extLst>
      <p:ext uri="{BB962C8B-B14F-4D97-AF65-F5344CB8AC3E}">
        <p14:creationId xmlns:p14="http://schemas.microsoft.com/office/powerpoint/2010/main" val="321305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7"/>
          <p:cNvPicPr>
            <a:picLocks noChangeAspect="1"/>
          </p:cNvPicPr>
          <p:nvPr/>
        </p:nvPicPr>
        <p:blipFill>
          <a:blip r:embed="rId3" cstate="print">
            <a:extLst>
              <a:ext uri="{28A0092B-C50C-407E-A947-70E740481C1C}">
                <a14:useLocalDpi xmlns:a14="http://schemas.microsoft.com/office/drawing/2010/main"/>
              </a:ext>
            </a:extLst>
          </a:blip>
          <a:srcRect r="-2937"/>
          <a:stretch>
            <a:fillRect/>
          </a:stretch>
        </p:blipFill>
        <p:spPr bwMode="auto">
          <a:xfrm rot="-5400000">
            <a:off x="-615950" y="3025775"/>
            <a:ext cx="409892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itle 1"/>
          <p:cNvSpPr>
            <a:spLocks noGrp="1"/>
          </p:cNvSpPr>
          <p:nvPr>
            <p:ph type="title"/>
          </p:nvPr>
        </p:nvSpPr>
        <p:spPr>
          <a:xfrm>
            <a:off x="0" y="0"/>
            <a:ext cx="9144000" cy="469900"/>
          </a:xfrm>
        </p:spPr>
        <p:txBody>
          <a:bodyPr/>
          <a:lstStyle/>
          <a:p>
            <a:pPr algn="l" eaLnBrk="1" hangingPunct="1"/>
            <a:r>
              <a:rPr lang="en-US" sz="2500" dirty="0" smtClean="0">
                <a:solidFill>
                  <a:srgbClr val="FFFFFF"/>
                </a:solidFill>
                <a:latin typeface="Calibri" charset="0"/>
              </a:rPr>
              <a:t>Martian sedimentary rocks: just add (liquid) water?</a:t>
            </a:r>
            <a:endParaRPr lang="en-US" sz="2500" dirty="0">
              <a:solidFill>
                <a:srgbClr val="FFFFFF"/>
              </a:solidFill>
              <a:latin typeface="Calibri" charset="0"/>
            </a:endParaRPr>
          </a:p>
        </p:txBody>
      </p:sp>
      <p:pic>
        <p:nvPicPr>
          <p:cNvPr id="14848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27300" y="547688"/>
            <a:ext cx="58039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Box 4"/>
          <p:cNvSpPr txBox="1">
            <a:spLocks noChangeArrowheads="1"/>
          </p:cNvSpPr>
          <p:nvPr/>
        </p:nvSpPr>
        <p:spPr bwMode="auto">
          <a:xfrm>
            <a:off x="2514600" y="3086100"/>
            <a:ext cx="70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srgbClr val="FFFFFF"/>
                </a:solidFill>
              </a:rPr>
              <a:t>MSSS</a:t>
            </a:r>
          </a:p>
        </p:txBody>
      </p:sp>
      <p:sp>
        <p:nvSpPr>
          <p:cNvPr id="148486" name="TextBox 5"/>
          <p:cNvSpPr txBox="1">
            <a:spLocks noChangeArrowheads="1"/>
          </p:cNvSpPr>
          <p:nvPr/>
        </p:nvSpPr>
        <p:spPr bwMode="auto">
          <a:xfrm>
            <a:off x="5397500" y="3086100"/>
            <a:ext cx="700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srgbClr val="FFFFFF"/>
                </a:solidFill>
              </a:rPr>
              <a:t>MSSS</a:t>
            </a:r>
          </a:p>
        </p:txBody>
      </p:sp>
      <p:pic>
        <p:nvPicPr>
          <p:cNvPr id="148487" name="Picture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51400" y="3940175"/>
            <a:ext cx="3644900" cy="19605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48488" name="TextBox 8"/>
          <p:cNvSpPr txBox="1">
            <a:spLocks noChangeArrowheads="1"/>
          </p:cNvSpPr>
          <p:nvPr/>
        </p:nvSpPr>
        <p:spPr bwMode="auto">
          <a:xfrm>
            <a:off x="0" y="4256088"/>
            <a:ext cx="20589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600" b="1">
                <a:solidFill>
                  <a:prstClr val="black"/>
                </a:solidFill>
              </a:rPr>
              <a:t>Sand dune movement</a:t>
            </a:r>
          </a:p>
          <a:p>
            <a:pPr fontAlgn="base">
              <a:spcBef>
                <a:spcPct val="0"/>
              </a:spcBef>
              <a:spcAft>
                <a:spcPct val="0"/>
              </a:spcAft>
            </a:pPr>
            <a:r>
              <a:rPr lang="en-US" sz="1600">
                <a:solidFill>
                  <a:prstClr val="black"/>
                </a:solidFill>
              </a:rPr>
              <a:t>(Bridges et al.,</a:t>
            </a:r>
          </a:p>
          <a:p>
            <a:pPr fontAlgn="base">
              <a:spcBef>
                <a:spcPct val="0"/>
              </a:spcBef>
              <a:spcAft>
                <a:spcPct val="0"/>
              </a:spcAft>
            </a:pPr>
            <a:r>
              <a:rPr lang="en-US" sz="1600">
                <a:solidFill>
                  <a:prstClr val="black"/>
                </a:solidFill>
              </a:rPr>
              <a:t>Nature 2012)</a:t>
            </a:r>
          </a:p>
        </p:txBody>
      </p:sp>
      <p:sp>
        <p:nvSpPr>
          <p:cNvPr id="148489" name="TextBox 9"/>
          <p:cNvSpPr txBox="1">
            <a:spLocks noChangeArrowheads="1"/>
          </p:cNvSpPr>
          <p:nvPr/>
        </p:nvSpPr>
        <p:spPr bwMode="auto">
          <a:xfrm>
            <a:off x="4737100" y="5934075"/>
            <a:ext cx="4406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srgbClr val="FFFFFF"/>
                </a:solidFill>
              </a:rPr>
              <a:t>Some surface runoff (Grotzinger et al., Geology 2006; Metz et al., J. Sed. Res. 2009; Grotzinger &amp; Milliken, SEPM Sp. Pub., 2012)</a:t>
            </a:r>
            <a:endParaRPr lang="en-US">
              <a:solidFill>
                <a:prstClr val="black"/>
              </a:solidFill>
            </a:endParaRPr>
          </a:p>
        </p:txBody>
      </p:sp>
      <p:sp>
        <p:nvSpPr>
          <p:cNvPr id="148490" name="TextBox 10"/>
          <p:cNvSpPr txBox="1">
            <a:spLocks noChangeArrowheads="1"/>
          </p:cNvSpPr>
          <p:nvPr/>
        </p:nvSpPr>
        <p:spPr bwMode="auto">
          <a:xfrm>
            <a:off x="1727200" y="6488113"/>
            <a:ext cx="2476500"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prstClr val="black"/>
                </a:solidFill>
              </a:rPr>
              <a:t>dark </a:t>
            </a:r>
            <a:r>
              <a:rPr lang="en-US" sz="1400">
                <a:solidFill>
                  <a:prstClr val="black"/>
                </a:solidFill>
              </a:rPr>
              <a:t>= </a:t>
            </a:r>
            <a:r>
              <a:rPr lang="en-US">
                <a:solidFill>
                  <a:prstClr val="black"/>
                </a:solidFill>
              </a:rPr>
              <a:t>15 m/yr migration</a:t>
            </a:r>
          </a:p>
        </p:txBody>
      </p:sp>
      <p:sp>
        <p:nvSpPr>
          <p:cNvPr id="148491" name="TextBox 12"/>
          <p:cNvSpPr txBox="1">
            <a:spLocks noChangeArrowheads="1"/>
          </p:cNvSpPr>
          <p:nvPr/>
        </p:nvSpPr>
        <p:spPr bwMode="auto">
          <a:xfrm>
            <a:off x="114300" y="920750"/>
            <a:ext cx="2286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dirty="0">
                <a:solidFill>
                  <a:srgbClr val="FFFFFF"/>
                </a:solidFill>
              </a:rPr>
              <a:t>Modern: Active redistribution</a:t>
            </a:r>
          </a:p>
          <a:p>
            <a:pPr fontAlgn="base">
              <a:spcBef>
                <a:spcPct val="0"/>
              </a:spcBef>
              <a:spcAft>
                <a:spcPct val="0"/>
              </a:spcAft>
            </a:pPr>
            <a:r>
              <a:rPr lang="en-US" dirty="0">
                <a:solidFill>
                  <a:srgbClr val="FFFFFF"/>
                </a:solidFill>
              </a:rPr>
              <a:t>of sand and dust</a:t>
            </a:r>
          </a:p>
          <a:p>
            <a:pPr fontAlgn="base">
              <a:spcBef>
                <a:spcPct val="0"/>
              </a:spcBef>
              <a:spcAft>
                <a:spcPct val="0"/>
              </a:spcAft>
            </a:pPr>
            <a:r>
              <a:rPr lang="en-US" dirty="0">
                <a:solidFill>
                  <a:srgbClr val="FFFFFF"/>
                </a:solidFill>
              </a:rPr>
              <a:t>(10-100 </a:t>
            </a:r>
            <a:r>
              <a:rPr lang="en-US" dirty="0" err="1">
                <a:solidFill>
                  <a:srgbClr val="FFFFFF"/>
                </a:solidFill>
              </a:rPr>
              <a:t>μm</a:t>
            </a:r>
            <a:r>
              <a:rPr lang="en-US" dirty="0">
                <a:solidFill>
                  <a:srgbClr val="FFFFFF"/>
                </a:solidFill>
              </a:rPr>
              <a:t>/</a:t>
            </a:r>
            <a:r>
              <a:rPr lang="en-US" dirty="0" err="1">
                <a:solidFill>
                  <a:srgbClr val="FFFFFF"/>
                </a:solidFill>
              </a:rPr>
              <a:t>yr</a:t>
            </a:r>
            <a:r>
              <a:rPr lang="en-US" dirty="0">
                <a:solidFill>
                  <a:srgbClr val="FFFFFF"/>
                </a:solidFill>
              </a:rPr>
              <a:t>)</a:t>
            </a:r>
          </a:p>
          <a:p>
            <a:pPr fontAlgn="base">
              <a:spcBef>
                <a:spcPct val="0"/>
              </a:spcBef>
              <a:spcAft>
                <a:spcPct val="0"/>
              </a:spcAft>
            </a:pPr>
            <a:endParaRPr lang="en-US" dirty="0">
              <a:solidFill>
                <a:srgbClr val="FFFFFF"/>
              </a:solidFill>
            </a:endParaRPr>
          </a:p>
          <a:p>
            <a:pPr fontAlgn="base">
              <a:spcBef>
                <a:spcPct val="0"/>
              </a:spcBef>
              <a:spcAft>
                <a:spcPct val="0"/>
              </a:spcAft>
            </a:pPr>
            <a:r>
              <a:rPr lang="en-US" dirty="0">
                <a:solidFill>
                  <a:srgbClr val="FFFFFF"/>
                </a:solidFill>
              </a:rPr>
              <a:t>Very little aqueous cementation</a:t>
            </a:r>
          </a:p>
        </p:txBody>
      </p:sp>
      <p:sp>
        <p:nvSpPr>
          <p:cNvPr id="148492" name="TextBox 13"/>
          <p:cNvSpPr txBox="1">
            <a:spLocks noChangeArrowheads="1"/>
          </p:cNvSpPr>
          <p:nvPr/>
        </p:nvSpPr>
        <p:spPr bwMode="auto">
          <a:xfrm>
            <a:off x="5853113" y="1962150"/>
            <a:ext cx="1993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a:solidFill>
                  <a:prstClr val="black"/>
                </a:solidFill>
              </a:rPr>
              <a:t>Global dust storms</a:t>
            </a:r>
          </a:p>
          <a:p>
            <a:pP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7615784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Candor </a:t>
            </a:r>
            <a:r>
              <a:rPr lang="en-US" dirty="0" err="1" smtClean="0"/>
              <a:t>Chasma</a:t>
            </a:r>
            <a:r>
              <a:rPr lang="en-US" dirty="0" smtClean="0"/>
              <a:t> movie)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91971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000" dirty="0" smtClean="0"/>
              <a:t>What was the water source for the sedimentary rocks?</a:t>
            </a:r>
            <a:endParaRPr lang="en-US" sz="3000" dirty="0"/>
          </a:p>
        </p:txBody>
      </p:sp>
      <p:pic>
        <p:nvPicPr>
          <p:cNvPr id="4" name="Picture 3"/>
          <p:cNvPicPr>
            <a:picLocks noChangeAspect="1"/>
          </p:cNvPicPr>
          <p:nvPr/>
        </p:nvPicPr>
        <p:blipFill>
          <a:blip r:embed="rId2"/>
          <a:stretch>
            <a:fillRect/>
          </a:stretch>
        </p:blipFill>
        <p:spPr>
          <a:xfrm>
            <a:off x="1784892" y="982694"/>
            <a:ext cx="5723708" cy="4864800"/>
          </a:xfrm>
          <a:prstGeom prst="rect">
            <a:avLst/>
          </a:prstGeom>
        </p:spPr>
      </p:pic>
      <p:sp>
        <p:nvSpPr>
          <p:cNvPr id="5" name="TextBox 4"/>
          <p:cNvSpPr txBox="1"/>
          <p:nvPr/>
        </p:nvSpPr>
        <p:spPr>
          <a:xfrm>
            <a:off x="6850758" y="5524328"/>
            <a:ext cx="1810311" cy="646331"/>
          </a:xfrm>
          <a:prstGeom prst="rect">
            <a:avLst/>
          </a:prstGeom>
          <a:noFill/>
        </p:spPr>
        <p:txBody>
          <a:bodyPr wrap="none" rtlCol="0">
            <a:spAutoFit/>
          </a:bodyPr>
          <a:lstStyle/>
          <a:p>
            <a:r>
              <a:rPr lang="en-US" i="1" dirty="0" err="1" smtClean="0"/>
              <a:t>Siebach</a:t>
            </a:r>
            <a:r>
              <a:rPr lang="en-US" i="1" dirty="0" smtClean="0"/>
              <a:t> &amp; </a:t>
            </a:r>
          </a:p>
          <a:p>
            <a:r>
              <a:rPr lang="en-US" i="1" dirty="0" err="1" smtClean="0"/>
              <a:t>Grotzinger</a:t>
            </a:r>
            <a:r>
              <a:rPr lang="en-US" i="1" dirty="0" smtClean="0"/>
              <a:t>, 2014</a:t>
            </a:r>
            <a:endParaRPr lang="en-US" i="1" dirty="0"/>
          </a:p>
        </p:txBody>
      </p:sp>
      <p:cxnSp>
        <p:nvCxnSpPr>
          <p:cNvPr id="7" name="Straight Arrow Connector 6"/>
          <p:cNvCxnSpPr/>
          <p:nvPr/>
        </p:nvCxnSpPr>
        <p:spPr>
          <a:xfrm>
            <a:off x="1010464" y="2206426"/>
            <a:ext cx="18540" cy="29480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57595" y="5247329"/>
            <a:ext cx="1966629" cy="923330"/>
          </a:xfrm>
          <a:prstGeom prst="rect">
            <a:avLst/>
          </a:prstGeom>
          <a:noFill/>
        </p:spPr>
        <p:txBody>
          <a:bodyPr wrap="none" rtlCol="0">
            <a:spAutoFit/>
          </a:bodyPr>
          <a:lstStyle/>
          <a:p>
            <a:pPr algn="ctr"/>
            <a:r>
              <a:rPr lang="en-US" dirty="0" smtClean="0"/>
              <a:t>SUSTAINED WARM</a:t>
            </a:r>
          </a:p>
          <a:p>
            <a:pPr algn="ctr"/>
            <a:r>
              <a:rPr lang="en-US" dirty="0" smtClean="0"/>
              <a:t>CONDITIONS</a:t>
            </a:r>
          </a:p>
          <a:p>
            <a:pPr algn="ctr"/>
            <a:r>
              <a:rPr lang="en-US" dirty="0" smtClean="0"/>
              <a:t>NEEDED</a:t>
            </a:r>
            <a:endParaRPr lang="en-US" dirty="0"/>
          </a:p>
        </p:txBody>
      </p:sp>
      <p:sp>
        <p:nvSpPr>
          <p:cNvPr id="9" name="TextBox 8"/>
          <p:cNvSpPr txBox="1"/>
          <p:nvPr/>
        </p:nvSpPr>
        <p:spPr>
          <a:xfrm>
            <a:off x="495090" y="982694"/>
            <a:ext cx="1264551" cy="923330"/>
          </a:xfrm>
          <a:prstGeom prst="rect">
            <a:avLst/>
          </a:prstGeom>
          <a:noFill/>
        </p:spPr>
        <p:txBody>
          <a:bodyPr wrap="none" rtlCol="0">
            <a:spAutoFit/>
          </a:bodyPr>
          <a:lstStyle/>
          <a:p>
            <a:pPr algn="ctr"/>
            <a:r>
              <a:rPr lang="en-US" dirty="0" smtClean="0"/>
              <a:t>SEASONAL</a:t>
            </a:r>
          </a:p>
          <a:p>
            <a:pPr algn="ctr"/>
            <a:r>
              <a:rPr lang="en-US" dirty="0" smtClean="0"/>
              <a:t>WARMING</a:t>
            </a:r>
          </a:p>
          <a:p>
            <a:pPr algn="ctr"/>
            <a:r>
              <a:rPr lang="en-US" dirty="0" smtClean="0"/>
              <a:t>SUFFICIENT</a:t>
            </a:r>
          </a:p>
        </p:txBody>
      </p:sp>
    </p:spTree>
    <p:extLst>
      <p:ext uri="{BB962C8B-B14F-4D97-AF65-F5344CB8AC3E}">
        <p14:creationId xmlns:p14="http://schemas.microsoft.com/office/powerpoint/2010/main" val="381278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61963"/>
          </a:xfrm>
        </p:spPr>
        <p:txBody>
          <a:bodyPr rtlCol="0">
            <a:normAutofit fontScale="90000"/>
          </a:bodyPr>
          <a:lstStyle/>
          <a:p>
            <a:pPr fontAlgn="auto">
              <a:spcAft>
                <a:spcPts val="0"/>
              </a:spcAft>
              <a:defRPr/>
            </a:pPr>
            <a:r>
              <a:rPr lang="en-US" dirty="0" smtClean="0">
                <a:solidFill>
                  <a:schemeClr val="bg1"/>
                </a:solidFill>
                <a:ea typeface="+mj-ea"/>
                <a:cs typeface="+mj-cs"/>
              </a:rPr>
              <a:t>Water source: Bottom</a:t>
            </a:r>
            <a:r>
              <a:rPr lang="en-US" dirty="0">
                <a:solidFill>
                  <a:schemeClr val="bg1"/>
                </a:solidFill>
                <a:ea typeface="+mj-ea"/>
                <a:cs typeface="+mj-cs"/>
              </a:rPr>
              <a:t>-up or top-</a:t>
            </a:r>
            <a:r>
              <a:rPr lang="en-US" dirty="0" smtClean="0">
                <a:solidFill>
                  <a:schemeClr val="bg1"/>
                </a:solidFill>
                <a:ea typeface="+mj-ea"/>
                <a:cs typeface="+mj-cs"/>
              </a:rPr>
              <a:t>down?</a:t>
            </a:r>
            <a:endParaRPr lang="en-US" dirty="0">
              <a:solidFill>
                <a:schemeClr val="bg1"/>
              </a:solidFill>
              <a:ea typeface="+mj-ea"/>
              <a:cs typeface="+mj-cs"/>
            </a:endParaRPr>
          </a:p>
        </p:txBody>
      </p:sp>
      <p:sp>
        <p:nvSpPr>
          <p:cNvPr id="132098" name="TextBox 3"/>
          <p:cNvSpPr txBox="1">
            <a:spLocks noChangeArrowheads="1"/>
          </p:cNvSpPr>
          <p:nvPr/>
        </p:nvSpPr>
        <p:spPr bwMode="auto">
          <a:xfrm>
            <a:off x="0" y="4710113"/>
            <a:ext cx="914400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400" b="1" dirty="0" smtClean="0">
                <a:solidFill>
                  <a:srgbClr val="FFFFFF"/>
                </a:solidFill>
              </a:rPr>
              <a:t>Bottom-up model </a:t>
            </a:r>
            <a:r>
              <a:rPr lang="en-US" sz="2400" b="1" dirty="0">
                <a:solidFill>
                  <a:srgbClr val="FFFFFF"/>
                </a:solidFill>
              </a:rPr>
              <a:t>requires </a:t>
            </a:r>
            <a:r>
              <a:rPr lang="en-US" sz="2400" b="1" dirty="0" err="1" smtClean="0">
                <a:solidFill>
                  <a:srgbClr val="FFFFFF"/>
                </a:solidFill>
              </a:rPr>
              <a:t>T</a:t>
            </a:r>
            <a:r>
              <a:rPr lang="en-US" sz="2400" b="1" baseline="-25000" dirty="0" err="1" smtClean="0">
                <a:solidFill>
                  <a:srgbClr val="FFFFFF"/>
                </a:solidFill>
              </a:rPr>
              <a:t>avg</a:t>
            </a:r>
            <a:r>
              <a:rPr lang="en-US" sz="2400" b="1" dirty="0" smtClean="0">
                <a:solidFill>
                  <a:srgbClr val="FFFFFF"/>
                </a:solidFill>
              </a:rPr>
              <a:t> &gt; 273K</a:t>
            </a:r>
            <a:endParaRPr lang="en-US" sz="2300" dirty="0">
              <a:solidFill>
                <a:srgbClr val="FFFFFF"/>
              </a:solidFill>
            </a:endParaRPr>
          </a:p>
          <a:p>
            <a:pPr lvl="1" fontAlgn="base">
              <a:spcBef>
                <a:spcPct val="0"/>
              </a:spcBef>
              <a:spcAft>
                <a:spcPct val="0"/>
              </a:spcAft>
              <a:buFontTx/>
              <a:buChar char="-"/>
            </a:pPr>
            <a:r>
              <a:rPr lang="tr-TR" dirty="0" err="1">
                <a:solidFill>
                  <a:srgbClr val="FFFFFF"/>
                </a:solidFill>
                <a:cs typeface="ＭＳ Ｐゴシック" charset="0"/>
              </a:rPr>
              <a:t>i</a:t>
            </a:r>
            <a:r>
              <a:rPr lang="tr-TR" dirty="0" err="1" smtClean="0">
                <a:solidFill>
                  <a:srgbClr val="FFFFFF"/>
                </a:solidFill>
                <a:cs typeface="ＭＳ Ｐゴシック" charset="0"/>
              </a:rPr>
              <a:t>mpossible</a:t>
            </a:r>
            <a:r>
              <a:rPr lang="tr-TR" dirty="0" smtClean="0">
                <a:solidFill>
                  <a:srgbClr val="FFFFFF"/>
                </a:solidFill>
                <a:cs typeface="ＭＳ Ｐゴシック" charset="0"/>
              </a:rPr>
              <a:t> </a:t>
            </a:r>
            <a:r>
              <a:rPr lang="tr-TR" dirty="0" err="1">
                <a:solidFill>
                  <a:srgbClr val="FFFFFF"/>
                </a:solidFill>
                <a:cs typeface="ＭＳ Ｐゴシック" charset="0"/>
              </a:rPr>
              <a:t>with</a:t>
            </a:r>
            <a:r>
              <a:rPr lang="tr-TR" dirty="0">
                <a:solidFill>
                  <a:srgbClr val="FFFFFF"/>
                </a:solidFill>
                <a:cs typeface="ＭＳ Ｐゴシック" charset="0"/>
              </a:rPr>
              <a:t> a CO</a:t>
            </a:r>
            <a:r>
              <a:rPr lang="tr-TR" baseline="-25000" dirty="0">
                <a:solidFill>
                  <a:srgbClr val="FFFFFF"/>
                </a:solidFill>
                <a:cs typeface="ＭＳ Ｐゴシック" charset="0"/>
              </a:rPr>
              <a:t>2</a:t>
            </a:r>
            <a:r>
              <a:rPr lang="tr-TR" dirty="0">
                <a:solidFill>
                  <a:srgbClr val="FFFFFF"/>
                </a:solidFill>
                <a:cs typeface="ＭＳ Ｐゴシック" charset="0"/>
              </a:rPr>
              <a:t>/H</a:t>
            </a:r>
            <a:r>
              <a:rPr lang="tr-TR" baseline="-25000" dirty="0">
                <a:solidFill>
                  <a:srgbClr val="FFFFFF"/>
                </a:solidFill>
                <a:cs typeface="ＭＳ Ｐゴシック" charset="0"/>
              </a:rPr>
              <a:t>2</a:t>
            </a:r>
            <a:r>
              <a:rPr lang="tr-TR" dirty="0">
                <a:solidFill>
                  <a:srgbClr val="FFFFFF"/>
                </a:solidFill>
                <a:cs typeface="ＭＳ Ｐゴシック" charset="0"/>
              </a:rPr>
              <a:t>O </a:t>
            </a:r>
            <a:r>
              <a:rPr lang="tr-TR" dirty="0" err="1">
                <a:solidFill>
                  <a:srgbClr val="FFFFFF"/>
                </a:solidFill>
                <a:cs typeface="ＭＳ Ｐゴシック" charset="0"/>
              </a:rPr>
              <a:t>atmosphere</a:t>
            </a:r>
            <a:endParaRPr lang="tr-TR" dirty="0">
              <a:solidFill>
                <a:srgbClr val="FFFFFF"/>
              </a:solidFill>
              <a:cs typeface="ＭＳ Ｐゴシック" charset="0"/>
            </a:endParaRPr>
          </a:p>
          <a:p>
            <a:pPr lvl="3" fontAlgn="base">
              <a:spcBef>
                <a:spcPct val="0"/>
              </a:spcBef>
              <a:spcAft>
                <a:spcPct val="0"/>
              </a:spcAft>
            </a:pPr>
            <a:r>
              <a:rPr lang="tr-TR" i="1" dirty="0" err="1">
                <a:solidFill>
                  <a:srgbClr val="FFFFFF"/>
                </a:solidFill>
                <a:cs typeface="ＭＳ Ｐゴシック" charset="0"/>
              </a:rPr>
              <a:t>e.g</a:t>
            </a:r>
            <a:r>
              <a:rPr lang="tr-TR" i="1" dirty="0">
                <a:solidFill>
                  <a:srgbClr val="FFFFFF"/>
                </a:solidFill>
                <a:cs typeface="ＭＳ Ｐゴシック" charset="0"/>
              </a:rPr>
              <a:t>. </a:t>
            </a:r>
            <a:r>
              <a:rPr lang="tr-TR" i="1" dirty="0" err="1">
                <a:solidFill>
                  <a:srgbClr val="FFFFFF"/>
                </a:solidFill>
                <a:cs typeface="ＭＳ Ｐゴシック" charset="0"/>
              </a:rPr>
              <a:t>Forget</a:t>
            </a:r>
            <a:r>
              <a:rPr lang="tr-TR" i="1" dirty="0">
                <a:solidFill>
                  <a:srgbClr val="FFFFFF"/>
                </a:solidFill>
                <a:cs typeface="ＭＳ Ｐゴシック" charset="0"/>
              </a:rPr>
              <a:t> et al., </a:t>
            </a:r>
            <a:r>
              <a:rPr lang="tr-TR" i="1" dirty="0" err="1">
                <a:solidFill>
                  <a:srgbClr val="FFFFFF"/>
                </a:solidFill>
                <a:cs typeface="ＭＳ Ｐゴシック" charset="0"/>
              </a:rPr>
              <a:t>Icarus</a:t>
            </a:r>
            <a:r>
              <a:rPr lang="tr-TR" i="1" dirty="0">
                <a:solidFill>
                  <a:srgbClr val="FFFFFF"/>
                </a:solidFill>
                <a:cs typeface="ＭＳ Ｐゴシック" charset="0"/>
              </a:rPr>
              <a:t>, 2012; </a:t>
            </a:r>
            <a:r>
              <a:rPr lang="tr-TR" i="1" dirty="0" err="1">
                <a:solidFill>
                  <a:srgbClr val="FFFFFF"/>
                </a:solidFill>
                <a:cs typeface="ＭＳ Ｐゴシック" charset="0"/>
              </a:rPr>
              <a:t>Wordsworth</a:t>
            </a:r>
            <a:r>
              <a:rPr lang="tr-TR" i="1" dirty="0">
                <a:solidFill>
                  <a:srgbClr val="FFFFFF"/>
                </a:solidFill>
                <a:cs typeface="ＭＳ Ｐゴシック" charset="0"/>
              </a:rPr>
              <a:t>, </a:t>
            </a:r>
            <a:r>
              <a:rPr lang="tr-TR" i="1" dirty="0" err="1">
                <a:solidFill>
                  <a:srgbClr val="FFFFFF"/>
                </a:solidFill>
                <a:cs typeface="ＭＳ Ｐゴシック" charset="0"/>
              </a:rPr>
              <a:t>Icarus</a:t>
            </a:r>
            <a:r>
              <a:rPr lang="tr-TR" i="1" dirty="0">
                <a:solidFill>
                  <a:srgbClr val="FFFFFF"/>
                </a:solidFill>
                <a:cs typeface="ＭＳ Ｐゴシック" charset="0"/>
              </a:rPr>
              <a:t>, 2010.</a:t>
            </a:r>
            <a:endParaRPr lang="tr-TR" dirty="0">
              <a:solidFill>
                <a:srgbClr val="FFFFFF"/>
              </a:solidFill>
              <a:cs typeface="ＭＳ Ｐゴシック" charset="0"/>
            </a:endParaRPr>
          </a:p>
          <a:p>
            <a:pPr lvl="1" fontAlgn="base">
              <a:spcBef>
                <a:spcPct val="0"/>
              </a:spcBef>
              <a:spcAft>
                <a:spcPct val="0"/>
              </a:spcAft>
              <a:buFontTx/>
              <a:buChar char="-"/>
            </a:pPr>
            <a:r>
              <a:rPr lang="en-US" sz="1700" dirty="0">
                <a:solidFill>
                  <a:srgbClr val="FFFFFF"/>
                </a:solidFill>
                <a:cs typeface="ＭＳ Ｐゴシック" charset="0"/>
              </a:rPr>
              <a:t>o</a:t>
            </a:r>
            <a:r>
              <a:rPr lang="en-US" sz="1700" dirty="0" smtClean="0">
                <a:solidFill>
                  <a:srgbClr val="FFFFFF"/>
                </a:solidFill>
                <a:cs typeface="ＭＳ Ｐゴシック" charset="0"/>
              </a:rPr>
              <a:t>ther </a:t>
            </a:r>
            <a:r>
              <a:rPr lang="en-US" sz="1700" dirty="0">
                <a:solidFill>
                  <a:srgbClr val="FFFFFF"/>
                </a:solidFill>
                <a:cs typeface="ＭＳ Ｐゴシック" charset="0"/>
              </a:rPr>
              <a:t>greenhouse gases </a:t>
            </a:r>
            <a:r>
              <a:rPr lang="en-US" sz="1700" dirty="0" smtClean="0">
                <a:solidFill>
                  <a:srgbClr val="FFFFFF"/>
                </a:solidFill>
                <a:cs typeface="ＭＳ Ｐゴシック" charset="0"/>
              </a:rPr>
              <a:t>(e.g. SO</a:t>
            </a:r>
            <a:r>
              <a:rPr lang="en-US" sz="1700" baseline="-25000" dirty="0" smtClean="0">
                <a:solidFill>
                  <a:srgbClr val="FFFFFF"/>
                </a:solidFill>
                <a:cs typeface="ＭＳ Ｐゴシック" charset="0"/>
              </a:rPr>
              <a:t>2</a:t>
            </a:r>
            <a:r>
              <a:rPr lang="en-US" sz="1700" dirty="0" smtClean="0">
                <a:solidFill>
                  <a:srgbClr val="FFFFFF"/>
                </a:solidFill>
                <a:cs typeface="ＭＳ Ｐゴシック" charset="0"/>
              </a:rPr>
              <a:t>) </a:t>
            </a:r>
            <a:r>
              <a:rPr lang="en-US" sz="1700" dirty="0">
                <a:solidFill>
                  <a:srgbClr val="FFFFFF"/>
                </a:solidFill>
                <a:cs typeface="ＭＳ Ｐゴシック" charset="0"/>
              </a:rPr>
              <a:t>have short lifetimes; high salinity can’t help (sulfates).</a:t>
            </a:r>
          </a:p>
          <a:p>
            <a:pPr lvl="1" fontAlgn="base">
              <a:spcBef>
                <a:spcPct val="0"/>
              </a:spcBef>
              <a:spcAft>
                <a:spcPct val="0"/>
              </a:spcAft>
              <a:buFontTx/>
              <a:buChar char="-"/>
            </a:pPr>
            <a:r>
              <a:rPr lang="en-US" dirty="0" smtClean="0">
                <a:solidFill>
                  <a:srgbClr val="FFFFFF"/>
                </a:solidFill>
                <a:cs typeface="ＭＳ Ｐゴシック" charset="0"/>
              </a:rPr>
              <a:t>is </a:t>
            </a:r>
            <a:r>
              <a:rPr lang="en-US" dirty="0">
                <a:solidFill>
                  <a:srgbClr val="FFFFFF"/>
                </a:solidFill>
                <a:cs typeface="ＭＳ Ｐゴシック" charset="0"/>
              </a:rPr>
              <a:t>there a water source that will work with reasonable atmospheric parameters?</a:t>
            </a:r>
          </a:p>
        </p:txBody>
      </p:sp>
      <p:sp>
        <p:nvSpPr>
          <p:cNvPr id="7" name="Title 1"/>
          <p:cNvSpPr txBox="1">
            <a:spLocks/>
          </p:cNvSpPr>
          <p:nvPr/>
        </p:nvSpPr>
        <p:spPr>
          <a:xfrm>
            <a:off x="5000625" y="539750"/>
            <a:ext cx="4464050" cy="984250"/>
          </a:xfrm>
          <a:prstGeom prst="rect">
            <a:avLst/>
          </a:prstGeom>
        </p:spPr>
        <p:txBody>
          <a:bodyPr anchor="ctr">
            <a:noAutofit/>
          </a:bodyPr>
          <a:lstStyle/>
          <a:p>
            <a:pPr algn="ctr">
              <a:spcBef>
                <a:spcPct val="0"/>
              </a:spcBef>
              <a:defRPr/>
            </a:pPr>
            <a:r>
              <a:rPr lang="en-US" sz="2200" dirty="0">
                <a:solidFill>
                  <a:prstClr val="white"/>
                </a:solidFill>
                <a:latin typeface="Calibri"/>
                <a:ea typeface="ＭＳ Ｐゴシック" charset="0"/>
                <a:cs typeface="ＭＳ Ｐゴシック" charset="0"/>
              </a:rPr>
              <a:t>Alternative: </a:t>
            </a:r>
            <a:r>
              <a:rPr lang="en-US" sz="2200" dirty="0">
                <a:solidFill>
                  <a:prstClr val="white"/>
                </a:solidFill>
                <a:latin typeface="Calibri"/>
                <a:ea typeface="ＭＳ Ｐゴシック" charset="0"/>
                <a:cs typeface="ＭＳ Ｐゴシック" charset="0"/>
              </a:rPr>
              <a:t>seasonal melting </a:t>
            </a:r>
          </a:p>
          <a:p>
            <a:pPr algn="ctr">
              <a:spcBef>
                <a:spcPct val="0"/>
              </a:spcBef>
              <a:defRPr/>
            </a:pPr>
            <a:r>
              <a:rPr lang="en-US" sz="2200" dirty="0">
                <a:solidFill>
                  <a:srgbClr val="1F497D">
                    <a:lumMod val="60000"/>
                    <a:lumOff val="40000"/>
                  </a:srgbClr>
                </a:solidFill>
                <a:latin typeface="Calibri"/>
                <a:ea typeface="ＭＳ Ｐゴシック" charset="0"/>
                <a:cs typeface="ＭＳ Ｐゴシック" charset="0"/>
              </a:rPr>
              <a:t>cool</a:t>
            </a:r>
            <a:endParaRPr lang="en-US" sz="2200" dirty="0">
              <a:solidFill>
                <a:srgbClr val="1F497D">
                  <a:lumMod val="60000"/>
                  <a:lumOff val="40000"/>
                </a:srgbClr>
              </a:solidFill>
              <a:latin typeface="Calibri"/>
              <a:ea typeface="ＭＳ Ｐゴシック" charset="0"/>
              <a:cs typeface="ＭＳ Ｐゴシック" charset="0"/>
            </a:endParaRPr>
          </a:p>
        </p:txBody>
      </p:sp>
      <p:sp>
        <p:nvSpPr>
          <p:cNvPr id="11" name="Rectangle 10"/>
          <p:cNvSpPr>
            <a:spLocks noChangeArrowheads="1"/>
          </p:cNvSpPr>
          <p:nvPr/>
        </p:nvSpPr>
        <p:spPr bwMode="auto">
          <a:xfrm>
            <a:off x="6157913" y="1700213"/>
            <a:ext cx="2374900" cy="2619375"/>
          </a:xfrm>
          <a:prstGeom prst="rect">
            <a:avLst/>
          </a:prstGeom>
          <a:solidFill>
            <a:srgbClr val="AA4301"/>
          </a:solidFill>
          <a:ln w="9525">
            <a:solidFill>
              <a:schemeClr val="tx1"/>
            </a:solidFill>
            <a:round/>
            <a:headEnd/>
            <a:tailEnd/>
          </a:ln>
        </p:spPr>
        <p:txBody>
          <a:bodyPr lIns="91430" tIns="45716" rIns="91430" bIns="45716"/>
          <a:lstStyle/>
          <a:p>
            <a:pPr defTabSz="455613"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14" name="Rectangle 13"/>
          <p:cNvSpPr>
            <a:spLocks noChangeArrowheads="1"/>
          </p:cNvSpPr>
          <p:nvPr/>
        </p:nvSpPr>
        <p:spPr bwMode="auto">
          <a:xfrm>
            <a:off x="6157913" y="2124075"/>
            <a:ext cx="2374900" cy="215900"/>
          </a:xfrm>
          <a:prstGeom prst="rect">
            <a:avLst/>
          </a:prstGeom>
          <a:solidFill>
            <a:srgbClr val="0000FF"/>
          </a:solidFill>
          <a:ln w="9525">
            <a:solidFill>
              <a:schemeClr val="tx1"/>
            </a:solidFill>
            <a:round/>
            <a:headEnd/>
            <a:tailEnd/>
          </a:ln>
        </p:spPr>
        <p:txBody>
          <a:bodyPr lIns="91430" tIns="45716" rIns="91430" bIns="45716"/>
          <a:lstStyle/>
          <a:p>
            <a:pPr defTabSz="455613"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grpSp>
        <p:nvGrpSpPr>
          <p:cNvPr id="15" name="Group 33"/>
          <p:cNvGrpSpPr>
            <a:grpSpLocks/>
          </p:cNvGrpSpPr>
          <p:nvPr/>
        </p:nvGrpSpPr>
        <p:grpSpPr bwMode="auto">
          <a:xfrm>
            <a:off x="6705600" y="2381250"/>
            <a:ext cx="1322388" cy="206375"/>
            <a:chOff x="-1827539" y="1938990"/>
            <a:chExt cx="1322313" cy="207019"/>
          </a:xfrm>
        </p:grpSpPr>
        <p:cxnSp>
          <p:nvCxnSpPr>
            <p:cNvPr id="132127" name="Straight Arrow Connector 27"/>
            <p:cNvCxnSpPr>
              <a:cxnSpLocks noChangeShapeType="1"/>
            </p:cNvCxnSpPr>
            <p:nvPr/>
          </p:nvCxnSpPr>
          <p:spPr bwMode="auto">
            <a:xfrm rot="10800000" flipV="1">
              <a:off x="-723702" y="1938990"/>
              <a:ext cx="218476" cy="177513"/>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2128" name="Straight Arrow Connector 28"/>
            <p:cNvCxnSpPr>
              <a:cxnSpLocks noChangeShapeType="1"/>
            </p:cNvCxnSpPr>
            <p:nvPr/>
          </p:nvCxnSpPr>
          <p:spPr bwMode="auto">
            <a:xfrm rot="10800000" flipV="1">
              <a:off x="-1240385" y="1941186"/>
              <a:ext cx="218476" cy="177513"/>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2129" name="Straight Arrow Connector 29"/>
            <p:cNvCxnSpPr>
              <a:cxnSpLocks noChangeShapeType="1"/>
            </p:cNvCxnSpPr>
            <p:nvPr/>
          </p:nvCxnSpPr>
          <p:spPr bwMode="auto">
            <a:xfrm rot="10800000" flipV="1">
              <a:off x="-1827539" y="1968496"/>
              <a:ext cx="218476" cy="177513"/>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grpSp>
      <p:sp>
        <p:nvSpPr>
          <p:cNvPr id="20" name="Rectangle 19"/>
          <p:cNvSpPr/>
          <p:nvPr/>
        </p:nvSpPr>
        <p:spPr bwMode="auto">
          <a:xfrm>
            <a:off x="6170613" y="2098675"/>
            <a:ext cx="2376487" cy="23018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lIns="91430" tIns="45716" rIns="91430" bIns="45716"/>
          <a:lstStyle/>
          <a:p>
            <a:pPr defTabSz="457152">
              <a:defRPr/>
            </a:pPr>
            <a:endParaRPr lang="en-US">
              <a:solidFill>
                <a:prstClr val="black"/>
              </a:solidFill>
              <a:latin typeface="Arial" pitchFamily="-65" charset="0"/>
              <a:ea typeface="ＭＳ Ｐゴシック" charset="0"/>
              <a:cs typeface="ＭＳ Ｐゴシック" charset="0"/>
            </a:endParaRPr>
          </a:p>
        </p:txBody>
      </p:sp>
      <p:sp>
        <p:nvSpPr>
          <p:cNvPr id="21" name="Rectangle 20"/>
          <p:cNvSpPr/>
          <p:nvPr/>
        </p:nvSpPr>
        <p:spPr bwMode="auto">
          <a:xfrm>
            <a:off x="6157913" y="1547813"/>
            <a:ext cx="2374900" cy="230187"/>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lIns="91430" tIns="45716" rIns="91430" bIns="45716"/>
          <a:lstStyle/>
          <a:p>
            <a:pPr defTabSz="457152">
              <a:defRPr/>
            </a:pPr>
            <a:endParaRPr lang="en-US">
              <a:solidFill>
                <a:prstClr val="black"/>
              </a:solidFill>
              <a:latin typeface="Arial" pitchFamily="-65" charset="0"/>
              <a:ea typeface="ＭＳ Ｐゴシック" charset="0"/>
              <a:cs typeface="ＭＳ Ｐゴシック" charset="0"/>
            </a:endParaRPr>
          </a:p>
        </p:txBody>
      </p:sp>
      <p:grpSp>
        <p:nvGrpSpPr>
          <p:cNvPr id="22" name="Group 43"/>
          <p:cNvGrpSpPr>
            <a:grpSpLocks/>
          </p:cNvGrpSpPr>
          <p:nvPr/>
        </p:nvGrpSpPr>
        <p:grpSpPr bwMode="auto">
          <a:xfrm>
            <a:off x="6146800" y="1497013"/>
            <a:ext cx="2376488" cy="596900"/>
            <a:chOff x="204821" y="1147010"/>
            <a:chExt cx="2375928" cy="464263"/>
          </a:xfrm>
        </p:grpSpPr>
        <p:sp>
          <p:nvSpPr>
            <p:cNvPr id="132122" name="Rectangle 34"/>
            <p:cNvSpPr>
              <a:spLocks noChangeArrowheads="1"/>
            </p:cNvSpPr>
            <p:nvPr/>
          </p:nvSpPr>
          <p:spPr bwMode="auto">
            <a:xfrm>
              <a:off x="204821" y="1147010"/>
              <a:ext cx="2375928" cy="216280"/>
            </a:xfrm>
            <a:prstGeom prst="rect">
              <a:avLst/>
            </a:prstGeom>
            <a:solidFill>
              <a:srgbClr val="0000FF"/>
            </a:solidFill>
            <a:ln w="9525">
              <a:solidFill>
                <a:schemeClr val="tx1"/>
              </a:solidFill>
              <a:round/>
              <a:headEnd/>
              <a:tailEnd/>
            </a:ln>
          </p:spPr>
          <p:txBody>
            <a:bodyPr/>
            <a:lstStyle/>
            <a:p>
              <a:pPr defTabSz="455613"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grpSp>
          <p:nvGrpSpPr>
            <p:cNvPr id="132123" name="Group 35"/>
            <p:cNvGrpSpPr>
              <a:grpSpLocks/>
            </p:cNvGrpSpPr>
            <p:nvPr/>
          </p:nvGrpSpPr>
          <p:grpSpPr bwMode="auto">
            <a:xfrm>
              <a:off x="753210" y="1404254"/>
              <a:ext cx="1322313" cy="207019"/>
              <a:chOff x="-1827539" y="1938990"/>
              <a:chExt cx="1322313" cy="207019"/>
            </a:xfrm>
          </p:grpSpPr>
          <p:cxnSp>
            <p:nvCxnSpPr>
              <p:cNvPr id="132124" name="Straight Arrow Connector 36"/>
              <p:cNvCxnSpPr>
                <a:cxnSpLocks noChangeShapeType="1"/>
              </p:cNvCxnSpPr>
              <p:nvPr/>
            </p:nvCxnSpPr>
            <p:spPr bwMode="auto">
              <a:xfrm rot="10800000" flipV="1">
                <a:off x="-723702" y="1938990"/>
                <a:ext cx="218476" cy="177513"/>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2125" name="Straight Arrow Connector 37"/>
              <p:cNvCxnSpPr>
                <a:cxnSpLocks noChangeShapeType="1"/>
              </p:cNvCxnSpPr>
              <p:nvPr/>
            </p:nvCxnSpPr>
            <p:spPr bwMode="auto">
              <a:xfrm rot="10800000" flipV="1">
                <a:off x="-1240385" y="1941186"/>
                <a:ext cx="218476" cy="177513"/>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2126" name="Straight Arrow Connector 38"/>
              <p:cNvCxnSpPr>
                <a:cxnSpLocks noChangeShapeType="1"/>
              </p:cNvCxnSpPr>
              <p:nvPr/>
            </p:nvCxnSpPr>
            <p:spPr bwMode="auto">
              <a:xfrm rot="10800000" flipV="1">
                <a:off x="-1827539" y="1968496"/>
                <a:ext cx="218476" cy="177513"/>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grpSp>
      </p:grpSp>
      <p:grpSp>
        <p:nvGrpSpPr>
          <p:cNvPr id="30" name="Group 29"/>
          <p:cNvGrpSpPr>
            <a:grpSpLocks/>
          </p:cNvGrpSpPr>
          <p:nvPr/>
        </p:nvGrpSpPr>
        <p:grpSpPr bwMode="auto">
          <a:xfrm>
            <a:off x="5455683" y="-725488"/>
            <a:ext cx="3975654" cy="5340351"/>
            <a:chOff x="5454959" y="-971851"/>
            <a:chExt cx="3975755" cy="5340350"/>
          </a:xfrm>
        </p:grpSpPr>
        <p:sp>
          <p:nvSpPr>
            <p:cNvPr id="132116" name="TextBox 7"/>
            <p:cNvSpPr txBox="1">
              <a:spLocks noChangeArrowheads="1"/>
            </p:cNvSpPr>
            <p:nvPr/>
          </p:nvSpPr>
          <p:spPr bwMode="auto">
            <a:xfrm rot="-5400000">
              <a:off x="6298874" y="1236659"/>
              <a:ext cx="5340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200" i="1" dirty="0" smtClean="0">
                  <a:solidFill>
                    <a:srgbClr val="FFFFFF"/>
                  </a:solidFill>
                </a:rPr>
                <a:t>e.g. </a:t>
              </a:r>
              <a:r>
                <a:rPr lang="en-US" sz="1200" i="1" dirty="0" err="1" smtClean="0">
                  <a:solidFill>
                    <a:srgbClr val="FFFFFF"/>
                  </a:solidFill>
                </a:rPr>
                <a:t>Clow</a:t>
              </a:r>
              <a:r>
                <a:rPr lang="en-US" sz="1200" i="1" dirty="0">
                  <a:solidFill>
                    <a:srgbClr val="FFFFFF"/>
                  </a:solidFill>
                </a:rPr>
                <a:t>, Icarus, 1987; </a:t>
              </a:r>
            </a:p>
            <a:p>
              <a:pPr fontAlgn="base">
                <a:spcBef>
                  <a:spcPct val="0"/>
                </a:spcBef>
                <a:spcAft>
                  <a:spcPct val="0"/>
                </a:spcAft>
              </a:pPr>
              <a:r>
                <a:rPr lang="en-US" sz="1200" i="1" dirty="0" err="1">
                  <a:solidFill>
                    <a:srgbClr val="FFFFFF"/>
                  </a:solidFill>
                </a:rPr>
                <a:t>Amundson</a:t>
              </a:r>
              <a:r>
                <a:rPr lang="en-US" sz="1200" i="1" dirty="0">
                  <a:solidFill>
                    <a:srgbClr val="FFFFFF"/>
                  </a:solidFill>
                </a:rPr>
                <a:t> et al., GCA, 2008, </a:t>
              </a:r>
              <a:endParaRPr lang="en-US" sz="1200" dirty="0">
                <a:solidFill>
                  <a:srgbClr val="FFFFFF"/>
                </a:solidFill>
              </a:endParaRPr>
            </a:p>
            <a:p>
              <a:pPr fontAlgn="base">
                <a:spcBef>
                  <a:spcPct val="0"/>
                </a:spcBef>
                <a:spcAft>
                  <a:spcPct val="0"/>
                </a:spcAft>
              </a:pPr>
              <a:r>
                <a:rPr lang="en-US" sz="1200" i="1" dirty="0">
                  <a:solidFill>
                    <a:srgbClr val="FFFFFF"/>
                  </a:solidFill>
                </a:rPr>
                <a:t>Niles &amp; </a:t>
              </a:r>
              <a:r>
                <a:rPr lang="en-US" sz="1200" i="1" dirty="0" err="1">
                  <a:solidFill>
                    <a:srgbClr val="FFFFFF"/>
                  </a:solidFill>
                </a:rPr>
                <a:t>Michalski</a:t>
              </a:r>
              <a:r>
                <a:rPr lang="en-US" sz="1200" i="1" dirty="0">
                  <a:solidFill>
                    <a:srgbClr val="FFFFFF"/>
                  </a:solidFill>
                </a:rPr>
                <a:t>, Nat. Geo., 2009</a:t>
              </a:r>
            </a:p>
            <a:p>
              <a:pPr fontAlgn="base">
                <a:spcBef>
                  <a:spcPct val="0"/>
                </a:spcBef>
                <a:spcAft>
                  <a:spcPct val="0"/>
                </a:spcAft>
              </a:pPr>
              <a:endParaRPr lang="en-US" b="1" dirty="0">
                <a:solidFill>
                  <a:srgbClr val="FFFFFF"/>
                </a:solidFill>
              </a:endParaRPr>
            </a:p>
          </p:txBody>
        </p:sp>
        <p:sp>
          <p:nvSpPr>
            <p:cNvPr id="132117" name="Rectangle 23"/>
            <p:cNvSpPr>
              <a:spLocks noChangeArrowheads="1"/>
            </p:cNvSpPr>
            <p:nvPr/>
          </p:nvSpPr>
          <p:spPr bwMode="auto">
            <a:xfrm>
              <a:off x="6157594" y="1982193"/>
              <a:ext cx="2374900" cy="2352675"/>
            </a:xfrm>
            <a:prstGeom prst="rect">
              <a:avLst/>
            </a:prstGeom>
            <a:solidFill>
              <a:srgbClr val="AA4301"/>
            </a:solidFill>
            <a:ln w="9525">
              <a:solidFill>
                <a:schemeClr val="tx1"/>
              </a:solidFill>
              <a:round/>
              <a:headEnd/>
              <a:tailEnd/>
            </a:ln>
          </p:spPr>
          <p:txBody>
            <a:bodyPr lIns="91430" tIns="45716" rIns="91430" bIns="45716"/>
            <a:lstStyle/>
            <a:p>
              <a:pPr defTabSz="455613"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13" name="Rectangle 12"/>
            <p:cNvSpPr/>
            <p:nvPr/>
          </p:nvSpPr>
          <p:spPr bwMode="auto">
            <a:xfrm>
              <a:off x="6157206" y="2380949"/>
              <a:ext cx="2374960" cy="1255712"/>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lIns="91430" tIns="45716" rIns="91430" bIns="45716"/>
            <a:lstStyle/>
            <a:p>
              <a:pPr defTabSz="457152">
                <a:defRPr/>
              </a:pPr>
              <a:endParaRPr lang="en-US">
                <a:solidFill>
                  <a:prstClr val="black"/>
                </a:solidFill>
                <a:latin typeface="Arial" pitchFamily="-65" charset="0"/>
                <a:ea typeface="ＭＳ Ｐゴシック" charset="0"/>
                <a:cs typeface="ＭＳ Ｐゴシック" charset="0"/>
              </a:endParaRPr>
            </a:p>
          </p:txBody>
        </p:sp>
        <p:sp>
          <p:nvSpPr>
            <p:cNvPr id="132119" name="TextBox 30"/>
            <p:cNvSpPr txBox="1">
              <a:spLocks noChangeArrowheads="1"/>
            </p:cNvSpPr>
            <p:nvPr/>
          </p:nvSpPr>
          <p:spPr bwMode="auto">
            <a:xfrm>
              <a:off x="7125969" y="3731618"/>
              <a:ext cx="3254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a:solidFill>
                    <a:srgbClr val="0000FF"/>
                  </a:solidFill>
                </a:rPr>
                <a:t>?</a:t>
              </a:r>
            </a:p>
          </p:txBody>
        </p:sp>
        <p:sp>
          <p:nvSpPr>
            <p:cNvPr id="132120" name="TextBox 32"/>
            <p:cNvSpPr txBox="1">
              <a:spLocks noChangeArrowheads="1"/>
            </p:cNvSpPr>
            <p:nvPr/>
          </p:nvSpPr>
          <p:spPr bwMode="auto">
            <a:xfrm>
              <a:off x="5454959" y="812718"/>
              <a:ext cx="1447800" cy="352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dirty="0">
                  <a:solidFill>
                    <a:srgbClr val="000000"/>
                  </a:solidFill>
                </a:rPr>
                <a:t>“top-down”</a:t>
              </a:r>
            </a:p>
          </p:txBody>
        </p:sp>
      </p:grpSp>
      <p:pic>
        <p:nvPicPr>
          <p:cNvPr id="132107" name="Picture 3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92288"/>
            <a:ext cx="414178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8" name="TextBox 31"/>
          <p:cNvSpPr txBox="1">
            <a:spLocks noChangeArrowheads="1"/>
          </p:cNvSpPr>
          <p:nvPr/>
        </p:nvSpPr>
        <p:spPr bwMode="auto">
          <a:xfrm>
            <a:off x="0" y="3633788"/>
            <a:ext cx="455136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700" i="1">
                <a:solidFill>
                  <a:srgbClr val="FFFFFF"/>
                </a:solidFill>
              </a:rPr>
              <a:t>Depositional scenario (Hurowitz et al., 2010)</a:t>
            </a:r>
          </a:p>
          <a:p>
            <a:pPr fontAlgn="base">
              <a:spcBef>
                <a:spcPct val="0"/>
              </a:spcBef>
              <a:spcAft>
                <a:spcPct val="0"/>
              </a:spcAft>
            </a:pPr>
            <a:r>
              <a:rPr lang="en-US" sz="1700" i="1">
                <a:solidFill>
                  <a:srgbClr val="FFFFFF"/>
                </a:solidFill>
              </a:rPr>
              <a:t>(Andrews-Hanna et al., Nature 2007)</a:t>
            </a:r>
            <a:endParaRPr lang="en-US" sz="1700" i="1">
              <a:solidFill>
                <a:srgbClr val="000000"/>
              </a:solidFill>
            </a:endParaRPr>
          </a:p>
        </p:txBody>
      </p:sp>
      <p:sp>
        <p:nvSpPr>
          <p:cNvPr id="132109" name="TextBox 32"/>
          <p:cNvSpPr txBox="1">
            <a:spLocks noChangeArrowheads="1"/>
          </p:cNvSpPr>
          <p:nvPr/>
        </p:nvSpPr>
        <p:spPr bwMode="auto">
          <a:xfrm>
            <a:off x="0" y="503238"/>
            <a:ext cx="4256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sz="2400" dirty="0">
                <a:solidFill>
                  <a:srgbClr val="FFFFFF"/>
                </a:solidFill>
              </a:rPr>
              <a:t>The prevailing view:</a:t>
            </a:r>
          </a:p>
          <a:p>
            <a:pPr fontAlgn="base">
              <a:spcBef>
                <a:spcPct val="0"/>
              </a:spcBef>
              <a:spcAft>
                <a:spcPct val="0"/>
              </a:spcAft>
            </a:pPr>
            <a:r>
              <a:rPr lang="en-US" sz="2400" dirty="0">
                <a:solidFill>
                  <a:srgbClr val="FFFFFF"/>
                </a:solidFill>
              </a:rPr>
              <a:t>globally-integrated groundwater</a:t>
            </a:r>
          </a:p>
          <a:p>
            <a:pPr algn="ctr" fontAlgn="base">
              <a:spcBef>
                <a:spcPct val="0"/>
              </a:spcBef>
              <a:spcAft>
                <a:spcPct val="0"/>
              </a:spcAft>
            </a:pPr>
            <a:r>
              <a:rPr lang="en-US" sz="2400" dirty="0">
                <a:solidFill>
                  <a:srgbClr val="FF0000"/>
                </a:solidFill>
              </a:rPr>
              <a:t>warm (</a:t>
            </a:r>
            <a:r>
              <a:rPr lang="en-US" sz="2400" dirty="0" err="1">
                <a:solidFill>
                  <a:srgbClr val="FF0000"/>
                </a:solidFill>
              </a:rPr>
              <a:t>T</a:t>
            </a:r>
            <a:r>
              <a:rPr lang="en-US" sz="2400" baseline="-25000" dirty="0" err="1">
                <a:solidFill>
                  <a:srgbClr val="FF0000"/>
                </a:solidFill>
              </a:rPr>
              <a:t>avg</a:t>
            </a:r>
            <a:r>
              <a:rPr lang="en-US" sz="2400" dirty="0">
                <a:solidFill>
                  <a:srgbClr val="FF0000"/>
                </a:solidFill>
              </a:rPr>
              <a:t> &gt; 273K) </a:t>
            </a:r>
          </a:p>
        </p:txBody>
      </p:sp>
      <p:sp>
        <p:nvSpPr>
          <p:cNvPr id="132110" name="Rectangle 33"/>
          <p:cNvSpPr>
            <a:spLocks noChangeArrowheads="1"/>
          </p:cNvSpPr>
          <p:nvPr/>
        </p:nvSpPr>
        <p:spPr bwMode="auto">
          <a:xfrm>
            <a:off x="696913" y="1720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132111" name="Rectangle 34"/>
          <p:cNvSpPr>
            <a:spLocks noChangeArrowheads="1"/>
          </p:cNvSpPr>
          <p:nvPr/>
        </p:nvSpPr>
        <p:spPr bwMode="auto">
          <a:xfrm>
            <a:off x="6793667" y="2868613"/>
            <a:ext cx="1231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dirty="0" err="1">
                <a:solidFill>
                  <a:srgbClr val="000000"/>
                </a:solidFill>
                <a:latin typeface="Calibri" charset="0"/>
                <a:ea typeface="ＭＳ Ｐゴシック" charset="0"/>
                <a:cs typeface="ＭＳ Ｐゴシック" charset="0"/>
              </a:rPr>
              <a:t>T</a:t>
            </a:r>
            <a:r>
              <a:rPr lang="en-US" baseline="-25000" dirty="0" err="1">
                <a:solidFill>
                  <a:srgbClr val="000000"/>
                </a:solidFill>
                <a:latin typeface="Calibri" charset="0"/>
                <a:ea typeface="ＭＳ Ｐゴシック" charset="0"/>
                <a:cs typeface="ＭＳ Ｐゴシック" charset="0"/>
              </a:rPr>
              <a:t>avg</a:t>
            </a:r>
            <a:r>
              <a:rPr lang="en-US" dirty="0">
                <a:solidFill>
                  <a:srgbClr val="000000"/>
                </a:solidFill>
                <a:latin typeface="Calibri" charset="0"/>
                <a:ea typeface="ＭＳ Ｐゴシック" charset="0"/>
                <a:cs typeface="ＭＳ Ｐゴシック" charset="0"/>
              </a:rPr>
              <a:t> &lt; 273K</a:t>
            </a:r>
          </a:p>
          <a:p>
            <a:pPr algn="ctr" fontAlgn="base">
              <a:spcBef>
                <a:spcPct val="0"/>
              </a:spcBef>
              <a:spcAft>
                <a:spcPct val="0"/>
              </a:spcAft>
            </a:pPr>
            <a:r>
              <a:rPr lang="en-US" dirty="0" err="1">
                <a:solidFill>
                  <a:srgbClr val="000000"/>
                </a:solidFill>
                <a:latin typeface="Calibri" charset="0"/>
                <a:ea typeface="ＭＳ Ｐゴシック" charset="0"/>
                <a:cs typeface="ＭＳ Ｐゴシック" charset="0"/>
              </a:rPr>
              <a:t>cryosphere</a:t>
            </a:r>
            <a:r>
              <a:rPr lang="en-US" dirty="0">
                <a:solidFill>
                  <a:srgbClr val="000000"/>
                </a:solidFill>
                <a:latin typeface="Calibri" charset="0"/>
                <a:ea typeface="ＭＳ Ｐゴシック" charset="0"/>
                <a:cs typeface="ＭＳ Ｐゴシック" charset="0"/>
              </a:rPr>
              <a:t> </a:t>
            </a:r>
            <a:endParaRPr lang="en-US" dirty="0">
              <a:solidFill>
                <a:srgbClr val="000000"/>
              </a:solidFill>
              <a:latin typeface="Calibri" charset="0"/>
              <a:ea typeface="ＭＳ Ｐゴシック" charset="0"/>
              <a:cs typeface="ＭＳ Ｐゴシック" charset="0"/>
            </a:endParaRPr>
          </a:p>
        </p:txBody>
      </p:sp>
      <p:grpSp>
        <p:nvGrpSpPr>
          <p:cNvPr id="3" name="Group 2"/>
          <p:cNvGrpSpPr>
            <a:grpSpLocks/>
          </p:cNvGrpSpPr>
          <p:nvPr/>
        </p:nvGrpSpPr>
        <p:grpSpPr bwMode="auto">
          <a:xfrm>
            <a:off x="6646863" y="2298700"/>
            <a:ext cx="1323975" cy="266700"/>
            <a:chOff x="6647499" y="2051611"/>
            <a:chExt cx="1322624" cy="266163"/>
          </a:xfrm>
        </p:grpSpPr>
        <p:cxnSp>
          <p:nvCxnSpPr>
            <p:cNvPr id="132113" name="Straight Arrow Connector 36"/>
            <p:cNvCxnSpPr>
              <a:cxnSpLocks noChangeShapeType="1"/>
            </p:cNvCxnSpPr>
            <p:nvPr/>
          </p:nvCxnSpPr>
          <p:spPr bwMode="auto">
            <a:xfrm rot="10800000" flipV="1">
              <a:off x="7751596" y="2051611"/>
              <a:ext cx="218527" cy="228227"/>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2114" name="Straight Arrow Connector 37"/>
            <p:cNvCxnSpPr>
              <a:cxnSpLocks noChangeShapeType="1"/>
            </p:cNvCxnSpPr>
            <p:nvPr/>
          </p:nvCxnSpPr>
          <p:spPr bwMode="auto">
            <a:xfrm rot="10800000" flipV="1">
              <a:off x="7234791" y="2054434"/>
              <a:ext cx="218527" cy="228227"/>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2115" name="Straight Arrow Connector 38"/>
            <p:cNvCxnSpPr>
              <a:cxnSpLocks noChangeShapeType="1"/>
            </p:cNvCxnSpPr>
            <p:nvPr/>
          </p:nvCxnSpPr>
          <p:spPr bwMode="auto">
            <a:xfrm rot="10800000" flipV="1">
              <a:off x="6647499" y="2089547"/>
              <a:ext cx="218527" cy="228227"/>
            </a:xfrm>
            <a:prstGeom prst="straightConnector1">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49015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4" grpId="0" animBg="1"/>
      <p:bldP spid="20" grpId="0" animBg="1"/>
      <p:bldP spid="20" grpId="1"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will be doing with your summer’s work </a:t>
            </a:r>
            <a:endParaRPr lang="en-US" dirty="0"/>
          </a:p>
        </p:txBody>
      </p:sp>
      <p:pic>
        <p:nvPicPr>
          <p:cNvPr id="4" name="Picture 3"/>
          <p:cNvPicPr>
            <a:picLocks noChangeAspect="1"/>
          </p:cNvPicPr>
          <p:nvPr/>
        </p:nvPicPr>
        <p:blipFill>
          <a:blip r:embed="rId2"/>
          <a:stretch>
            <a:fillRect/>
          </a:stretch>
        </p:blipFill>
        <p:spPr>
          <a:xfrm>
            <a:off x="121228" y="1603830"/>
            <a:ext cx="4704267" cy="4614491"/>
          </a:xfrm>
          <a:prstGeom prst="rect">
            <a:avLst/>
          </a:prstGeom>
        </p:spPr>
      </p:pic>
    </p:spTree>
    <p:extLst>
      <p:ext uri="{BB962C8B-B14F-4D97-AF65-F5344CB8AC3E}">
        <p14:creationId xmlns:p14="http://schemas.microsoft.com/office/powerpoint/2010/main" val="14297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700"/>
            <a:ext cx="9144000" cy="6817951"/>
          </a:xfrm>
          <a:prstGeom prst="rect">
            <a:avLst/>
          </a:prstGeom>
        </p:spPr>
      </p:pic>
    </p:spTree>
    <p:extLst>
      <p:ext uri="{BB962C8B-B14F-4D97-AF65-F5344CB8AC3E}">
        <p14:creationId xmlns:p14="http://schemas.microsoft.com/office/powerpoint/2010/main" val="4293368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44" y="54270"/>
            <a:ext cx="9032756" cy="746328"/>
          </a:xfrm>
        </p:spPr>
        <p:txBody>
          <a:bodyPr>
            <a:noAutofit/>
          </a:bodyPr>
          <a:lstStyle/>
          <a:p>
            <a:r>
              <a:rPr lang="en-US" sz="2500" dirty="0" smtClean="0"/>
              <a:t>Future of robotic Mars exploration: search for ancient organic matter</a:t>
            </a:r>
            <a:endParaRPr lang="en-US" sz="2500" dirty="0"/>
          </a:p>
        </p:txBody>
      </p:sp>
      <p:pic>
        <p:nvPicPr>
          <p:cNvPr id="4" name="Picture 3"/>
          <p:cNvPicPr>
            <a:picLocks noChangeAspect="1"/>
          </p:cNvPicPr>
          <p:nvPr/>
        </p:nvPicPr>
        <p:blipFill>
          <a:blip r:embed="rId2"/>
          <a:stretch>
            <a:fillRect/>
          </a:stretch>
        </p:blipFill>
        <p:spPr>
          <a:xfrm>
            <a:off x="644187" y="800598"/>
            <a:ext cx="7551796" cy="5097462"/>
          </a:xfrm>
          <a:prstGeom prst="rect">
            <a:avLst/>
          </a:prstGeom>
        </p:spPr>
      </p:pic>
    </p:spTree>
    <p:extLst>
      <p:ext uri="{BB962C8B-B14F-4D97-AF65-F5344CB8AC3E}">
        <p14:creationId xmlns:p14="http://schemas.microsoft.com/office/powerpoint/2010/main" val="295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6533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5900"/>
            <a:ext cx="9144000" cy="6411310"/>
          </a:xfrm>
          <a:prstGeom prst="rect">
            <a:avLst/>
          </a:prstGeom>
        </p:spPr>
      </p:pic>
    </p:spTree>
    <p:extLst>
      <p:ext uri="{BB962C8B-B14F-4D97-AF65-F5344CB8AC3E}">
        <p14:creationId xmlns:p14="http://schemas.microsoft.com/office/powerpoint/2010/main" val="207411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83"/>
            <a:ext cx="8229600" cy="661703"/>
          </a:xfrm>
        </p:spPr>
        <p:txBody>
          <a:bodyPr>
            <a:normAutofit/>
          </a:bodyPr>
          <a:lstStyle/>
          <a:p>
            <a:r>
              <a:rPr lang="en-US" sz="3000" dirty="0" smtClean="0"/>
              <a:t>Seasonal flows on warm Martian slopes</a:t>
            </a:r>
            <a:endParaRPr lang="en-US" sz="3000" dirty="0"/>
          </a:p>
        </p:txBody>
      </p:sp>
      <p:pic>
        <p:nvPicPr>
          <p:cNvPr id="4" name="Picture 3"/>
          <p:cNvPicPr>
            <a:picLocks noChangeAspect="1"/>
          </p:cNvPicPr>
          <p:nvPr/>
        </p:nvPicPr>
        <p:blipFill>
          <a:blip r:embed="rId2"/>
          <a:stretch>
            <a:fillRect/>
          </a:stretch>
        </p:blipFill>
        <p:spPr>
          <a:xfrm>
            <a:off x="0" y="580684"/>
            <a:ext cx="9144000" cy="3162300"/>
          </a:xfrm>
          <a:prstGeom prst="rect">
            <a:avLst/>
          </a:prstGeom>
        </p:spPr>
      </p:pic>
      <p:pic>
        <p:nvPicPr>
          <p:cNvPr id="5" name="Picture 4"/>
          <p:cNvPicPr>
            <a:picLocks noChangeAspect="1"/>
          </p:cNvPicPr>
          <p:nvPr/>
        </p:nvPicPr>
        <p:blipFill>
          <a:blip r:embed="rId3"/>
          <a:stretch>
            <a:fillRect/>
          </a:stretch>
        </p:blipFill>
        <p:spPr>
          <a:xfrm>
            <a:off x="6201836" y="4440308"/>
            <a:ext cx="2942164" cy="2417691"/>
          </a:xfrm>
          <a:prstGeom prst="rect">
            <a:avLst/>
          </a:prstGeom>
        </p:spPr>
      </p:pic>
      <p:sp>
        <p:nvSpPr>
          <p:cNvPr id="6" name="TextBox 5"/>
          <p:cNvSpPr txBox="1"/>
          <p:nvPr/>
        </p:nvSpPr>
        <p:spPr>
          <a:xfrm>
            <a:off x="3943623" y="6045805"/>
            <a:ext cx="2258213" cy="646331"/>
          </a:xfrm>
          <a:prstGeom prst="rect">
            <a:avLst/>
          </a:prstGeom>
          <a:noFill/>
        </p:spPr>
        <p:txBody>
          <a:bodyPr wrap="none" rtlCol="0">
            <a:spAutoFit/>
          </a:bodyPr>
          <a:lstStyle/>
          <a:p>
            <a:pPr algn="r"/>
            <a:r>
              <a:rPr lang="en-US" i="1" dirty="0" err="1" smtClean="0"/>
              <a:t>Lujendra</a:t>
            </a:r>
            <a:r>
              <a:rPr lang="en-US" i="1" dirty="0" smtClean="0"/>
              <a:t> </a:t>
            </a:r>
            <a:r>
              <a:rPr lang="en-US" i="1" dirty="0" err="1" smtClean="0"/>
              <a:t>Ojha</a:t>
            </a:r>
            <a:endParaRPr lang="en-US" i="1" dirty="0" smtClean="0"/>
          </a:p>
          <a:p>
            <a:pPr algn="r"/>
            <a:r>
              <a:rPr lang="en-US" dirty="0" smtClean="0"/>
              <a:t>(now at Georgia Tech)</a:t>
            </a:r>
            <a:endParaRPr lang="en-US" dirty="0"/>
          </a:p>
        </p:txBody>
      </p:sp>
      <p:sp>
        <p:nvSpPr>
          <p:cNvPr id="7" name="TextBox 6"/>
          <p:cNvSpPr txBox="1"/>
          <p:nvPr/>
        </p:nvSpPr>
        <p:spPr>
          <a:xfrm>
            <a:off x="5604424" y="3300369"/>
            <a:ext cx="3439651" cy="369332"/>
          </a:xfrm>
          <a:prstGeom prst="rect">
            <a:avLst/>
          </a:prstGeom>
          <a:solidFill>
            <a:srgbClr val="FFFFFF"/>
          </a:solidFill>
        </p:spPr>
        <p:txBody>
          <a:bodyPr wrap="none" rtlCol="0">
            <a:spAutoFit/>
          </a:bodyPr>
          <a:lstStyle/>
          <a:p>
            <a:r>
              <a:rPr lang="en-US" dirty="0" smtClean="0"/>
              <a:t>Mars: McEwen et al., Science 2011</a:t>
            </a:r>
            <a:endParaRPr lang="en-US" dirty="0"/>
          </a:p>
        </p:txBody>
      </p:sp>
    </p:spTree>
    <p:extLst>
      <p:ext uri="{BB962C8B-B14F-4D97-AF65-F5344CB8AC3E}">
        <p14:creationId xmlns:p14="http://schemas.microsoft.com/office/powerpoint/2010/main" val="2876059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a:t>
            </a:r>
            <a:r>
              <a:rPr lang="en-US" dirty="0" err="1" smtClean="0"/>
              <a:t>HiRISE</a:t>
            </a:r>
            <a:r>
              <a:rPr lang="en-US" dirty="0" smtClean="0"/>
              <a:t> Science In Motion)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49610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972"/>
          </a:xfrm>
        </p:spPr>
        <p:txBody>
          <a:bodyPr>
            <a:normAutofit fontScale="90000"/>
          </a:bodyPr>
          <a:lstStyle/>
          <a:p>
            <a:r>
              <a:rPr lang="en-US" dirty="0" smtClean="0"/>
              <a:t>Sending people to the Mars system</a:t>
            </a:r>
            <a:endParaRPr lang="en-US" dirty="0"/>
          </a:p>
        </p:txBody>
      </p:sp>
      <p:pic>
        <p:nvPicPr>
          <p:cNvPr id="4" name="Picture 3"/>
          <p:cNvPicPr>
            <a:picLocks noChangeAspect="1"/>
          </p:cNvPicPr>
          <p:nvPr/>
        </p:nvPicPr>
        <p:blipFill>
          <a:blip r:embed="rId2"/>
          <a:stretch>
            <a:fillRect/>
          </a:stretch>
        </p:blipFill>
        <p:spPr>
          <a:xfrm>
            <a:off x="3152565" y="899258"/>
            <a:ext cx="5839635" cy="4572042"/>
          </a:xfrm>
          <a:prstGeom prst="rect">
            <a:avLst/>
          </a:prstGeom>
        </p:spPr>
      </p:pic>
      <p:sp>
        <p:nvSpPr>
          <p:cNvPr id="5" name="TextBox 4"/>
          <p:cNvSpPr txBox="1"/>
          <p:nvPr/>
        </p:nvSpPr>
        <p:spPr>
          <a:xfrm>
            <a:off x="5176247" y="6206583"/>
            <a:ext cx="4024622" cy="369332"/>
          </a:xfrm>
          <a:prstGeom prst="rect">
            <a:avLst/>
          </a:prstGeom>
          <a:noFill/>
        </p:spPr>
        <p:txBody>
          <a:bodyPr wrap="none" rtlCol="0">
            <a:spAutoFit/>
          </a:bodyPr>
          <a:lstStyle/>
          <a:p>
            <a:r>
              <a:rPr lang="en-US" dirty="0" smtClean="0"/>
              <a:t>Patel et al., J. Spacecraft &amp; Rockets, 1998</a:t>
            </a:r>
            <a:endParaRPr lang="en-US" dirty="0"/>
          </a:p>
        </p:txBody>
      </p:sp>
      <p:pic>
        <p:nvPicPr>
          <p:cNvPr id="6" name="Picture 5"/>
          <p:cNvPicPr>
            <a:picLocks noChangeAspect="1"/>
          </p:cNvPicPr>
          <p:nvPr/>
        </p:nvPicPr>
        <p:blipFill>
          <a:blip r:embed="rId3"/>
          <a:stretch>
            <a:fillRect/>
          </a:stretch>
        </p:blipFill>
        <p:spPr>
          <a:xfrm>
            <a:off x="0" y="828510"/>
            <a:ext cx="3361846" cy="3361846"/>
          </a:xfrm>
          <a:prstGeom prst="rect">
            <a:avLst/>
          </a:prstGeom>
        </p:spPr>
      </p:pic>
      <p:cxnSp>
        <p:nvCxnSpPr>
          <p:cNvPr id="8" name="Straight Connector 7"/>
          <p:cNvCxnSpPr/>
          <p:nvPr/>
        </p:nvCxnSpPr>
        <p:spPr>
          <a:xfrm>
            <a:off x="6396512" y="4255251"/>
            <a:ext cx="2290288" cy="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41586" y="4070586"/>
            <a:ext cx="2469321" cy="369332"/>
          </a:xfrm>
          <a:prstGeom prst="rect">
            <a:avLst/>
          </a:prstGeom>
          <a:noFill/>
        </p:spPr>
        <p:txBody>
          <a:bodyPr wrap="none" rtlCol="0">
            <a:spAutoFit/>
          </a:bodyPr>
          <a:lstStyle/>
          <a:p>
            <a:r>
              <a:rPr lang="en-US" dirty="0" smtClean="0">
                <a:solidFill>
                  <a:srgbClr val="008000"/>
                </a:solidFill>
              </a:rPr>
              <a:t>Current record 1.2 years</a:t>
            </a:r>
            <a:endParaRPr lang="en-US" dirty="0">
              <a:solidFill>
                <a:srgbClr val="008000"/>
              </a:solidFill>
            </a:endParaRPr>
          </a:p>
        </p:txBody>
      </p:sp>
      <p:sp>
        <p:nvSpPr>
          <p:cNvPr id="11" name="TextBox 10"/>
          <p:cNvSpPr txBox="1"/>
          <p:nvPr/>
        </p:nvSpPr>
        <p:spPr>
          <a:xfrm>
            <a:off x="5021017" y="3701254"/>
            <a:ext cx="2563096" cy="369332"/>
          </a:xfrm>
          <a:prstGeom prst="rect">
            <a:avLst/>
          </a:prstGeom>
          <a:noFill/>
        </p:spPr>
        <p:txBody>
          <a:bodyPr wrap="none" rtlCol="0">
            <a:spAutoFit/>
          </a:bodyPr>
          <a:lstStyle/>
          <a:p>
            <a:r>
              <a:rPr lang="en-US" dirty="0" smtClean="0">
                <a:solidFill>
                  <a:srgbClr val="FF0000"/>
                </a:solidFill>
              </a:rPr>
              <a:t>Mars round trip 1.4 years</a:t>
            </a:r>
            <a:endParaRPr lang="en-US" dirty="0">
              <a:solidFill>
                <a:srgbClr val="FF0000"/>
              </a:solidFill>
            </a:endParaRPr>
          </a:p>
        </p:txBody>
      </p:sp>
    </p:spTree>
    <p:extLst>
      <p:ext uri="{BB962C8B-B14F-4D97-AF65-F5344CB8AC3E}">
        <p14:creationId xmlns:p14="http://schemas.microsoft.com/office/powerpoint/2010/main" val="231713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4825" y="-1225550"/>
            <a:ext cx="15538450" cy="1042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7263826" y="128420"/>
            <a:ext cx="28541" cy="642102"/>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377992" y="271110"/>
            <a:ext cx="989198" cy="369332"/>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Calibri" charset="0"/>
                <a:ea typeface="ＭＳ Ｐゴシック" charset="0"/>
                <a:cs typeface="ＭＳ Ｐゴシック" charset="0"/>
              </a:rPr>
              <a:t>5 km tall</a:t>
            </a:r>
            <a:endParaRPr lang="en-US" dirty="0">
              <a:solidFill>
                <a:prstClr val="white"/>
              </a:solidFill>
              <a:latin typeface="Calibri" charset="0"/>
              <a:ea typeface="ＭＳ Ｐゴシック" charset="0"/>
              <a:cs typeface="ＭＳ Ｐゴシック" charset="0"/>
            </a:endParaRPr>
          </a:p>
        </p:txBody>
      </p:sp>
      <p:sp>
        <p:nvSpPr>
          <p:cNvPr id="2" name="TextBox 1"/>
          <p:cNvSpPr txBox="1"/>
          <p:nvPr/>
        </p:nvSpPr>
        <p:spPr>
          <a:xfrm>
            <a:off x="6907056" y="4608862"/>
            <a:ext cx="1564689" cy="923330"/>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Calibri" charset="0"/>
                <a:ea typeface="ＭＳ Ｐゴシック" charset="0"/>
                <a:cs typeface="ＭＳ Ｐゴシック" charset="0"/>
              </a:rPr>
              <a:t>Gale Crater</a:t>
            </a:r>
          </a:p>
          <a:p>
            <a:pPr fontAlgn="base">
              <a:spcBef>
                <a:spcPct val="0"/>
              </a:spcBef>
              <a:spcAft>
                <a:spcPct val="0"/>
              </a:spcAft>
            </a:pPr>
            <a:r>
              <a:rPr lang="en-US" i="1" dirty="0">
                <a:solidFill>
                  <a:prstClr val="white"/>
                </a:solidFill>
                <a:latin typeface="Calibri" charset="0"/>
                <a:ea typeface="ＭＳ Ｐゴシック" charset="0"/>
                <a:cs typeface="ＭＳ Ｐゴシック" charset="0"/>
              </a:rPr>
              <a:t>Curiosity</a:t>
            </a:r>
            <a:r>
              <a:rPr lang="en-US" dirty="0">
                <a:solidFill>
                  <a:prstClr val="white"/>
                </a:solidFill>
                <a:latin typeface="Calibri" charset="0"/>
                <a:ea typeface="ＭＳ Ｐゴシック" charset="0"/>
                <a:cs typeface="ＭＳ Ｐゴシック" charset="0"/>
              </a:rPr>
              <a:t> rover</a:t>
            </a:r>
          </a:p>
          <a:p>
            <a:pPr fontAlgn="base">
              <a:spcBef>
                <a:spcPct val="0"/>
              </a:spcBef>
              <a:spcAft>
                <a:spcPct val="0"/>
              </a:spcAft>
            </a:pPr>
            <a:endParaRPr lang="en-US" dirty="0">
              <a:solidFill>
                <a:prstClr val="white"/>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20324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0" y="504718"/>
            <a:ext cx="4586598" cy="3432282"/>
          </a:xfrm>
          <a:prstGeom prst="rect">
            <a:avLst/>
          </a:prstGeom>
        </p:spPr>
      </p:pic>
      <p:sp>
        <p:nvSpPr>
          <p:cNvPr id="92161" name="Title 1"/>
          <p:cNvSpPr>
            <a:spLocks noGrp="1"/>
          </p:cNvSpPr>
          <p:nvPr>
            <p:ph type="title"/>
          </p:nvPr>
        </p:nvSpPr>
        <p:spPr>
          <a:xfrm>
            <a:off x="0" y="0"/>
            <a:ext cx="8229600" cy="492125"/>
          </a:xfrm>
        </p:spPr>
        <p:txBody>
          <a:bodyPr/>
          <a:lstStyle/>
          <a:p>
            <a:pPr algn="l" eaLnBrk="1" hangingPunct="1"/>
            <a:r>
              <a:rPr lang="en-US" sz="3000" b="1" dirty="0" smtClean="0">
                <a:solidFill>
                  <a:srgbClr val="00CB00"/>
                </a:solidFill>
                <a:latin typeface="Calibri" charset="0"/>
              </a:rPr>
              <a:t>Mars today is hostile to life</a:t>
            </a:r>
            <a:endParaRPr lang="en-US" sz="3000" b="1" dirty="0">
              <a:solidFill>
                <a:srgbClr val="00CB00"/>
              </a:solidFill>
              <a:latin typeface="Calibri" charset="0"/>
            </a:endParaRPr>
          </a:p>
        </p:txBody>
      </p:sp>
      <p:sp>
        <p:nvSpPr>
          <p:cNvPr id="67586" name="TextBox 3"/>
          <p:cNvSpPr txBox="1">
            <a:spLocks noChangeArrowheads="1"/>
          </p:cNvSpPr>
          <p:nvPr/>
        </p:nvSpPr>
        <p:spPr bwMode="auto">
          <a:xfrm>
            <a:off x="0" y="3965575"/>
            <a:ext cx="837050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defRPr/>
            </a:pPr>
            <a:r>
              <a:rPr lang="en-US" sz="1800" dirty="0" smtClean="0">
                <a:solidFill>
                  <a:prstClr val="black"/>
                </a:solidFill>
                <a:latin typeface="Wingdings" charset="0"/>
                <a:cs typeface="Wingdings" charset="0"/>
                <a:sym typeface="Wingdings" charset="0"/>
              </a:rPr>
              <a:t> </a:t>
            </a:r>
            <a:r>
              <a:rPr lang="en-US" sz="1800" dirty="0" smtClean="0">
                <a:solidFill>
                  <a:prstClr val="black"/>
                </a:solidFill>
              </a:rPr>
              <a:t>Sunlight 0.4 × Earth</a:t>
            </a:r>
          </a:p>
          <a:p>
            <a:pPr eaLnBrk="1" fontAlgn="base" hangingPunct="1">
              <a:spcBef>
                <a:spcPct val="0"/>
              </a:spcBef>
              <a:spcAft>
                <a:spcPct val="0"/>
              </a:spcAft>
              <a:defRPr/>
            </a:pPr>
            <a:r>
              <a:rPr lang="en-US" sz="1800" dirty="0" smtClean="0">
                <a:solidFill>
                  <a:prstClr val="black"/>
                </a:solidFill>
                <a:latin typeface="Wingdings" charset="0"/>
                <a:cs typeface="Wingdings" charset="0"/>
                <a:sym typeface="Wingdings" charset="0"/>
              </a:rPr>
              <a:t> </a:t>
            </a:r>
            <a:r>
              <a:rPr lang="en-US" sz="1800" dirty="0" smtClean="0">
                <a:solidFill>
                  <a:prstClr val="black"/>
                </a:solidFill>
              </a:rPr>
              <a:t>6 mbar </a:t>
            </a:r>
            <a:r>
              <a:rPr lang="en-US" sz="1800" dirty="0" smtClean="0">
                <a:solidFill>
                  <a:prstClr val="black"/>
                </a:solidFill>
                <a:sym typeface="Wingdings" charset="0"/>
              </a:rPr>
              <a:t>CO</a:t>
            </a:r>
            <a:r>
              <a:rPr lang="en-US" sz="1800" baseline="-25000" dirty="0" smtClean="0">
                <a:solidFill>
                  <a:prstClr val="black"/>
                </a:solidFill>
                <a:sym typeface="Wingdings" charset="0"/>
              </a:rPr>
              <a:t>2</a:t>
            </a:r>
            <a:r>
              <a:rPr lang="en-US" sz="1800" b="1" baseline="-25000" dirty="0" smtClean="0">
                <a:solidFill>
                  <a:prstClr val="black"/>
                </a:solidFill>
                <a:sym typeface="Wingdings" charset="0"/>
              </a:rPr>
              <a:t> </a:t>
            </a:r>
            <a:r>
              <a:rPr lang="en-US" sz="1800" dirty="0" smtClean="0">
                <a:solidFill>
                  <a:prstClr val="black"/>
                </a:solidFill>
              </a:rPr>
              <a:t>atmosphere </a:t>
            </a:r>
          </a:p>
          <a:p>
            <a:pPr eaLnBrk="1" fontAlgn="base" hangingPunct="1">
              <a:spcBef>
                <a:spcPct val="0"/>
              </a:spcBef>
              <a:spcAft>
                <a:spcPct val="0"/>
              </a:spcAft>
              <a:defRPr/>
            </a:pPr>
            <a:r>
              <a:rPr lang="en-US" sz="1800" dirty="0" smtClean="0">
                <a:solidFill>
                  <a:prstClr val="black"/>
                </a:solidFill>
                <a:latin typeface="Wingdings" charset="0"/>
                <a:cs typeface="Wingdings" charset="0"/>
                <a:sym typeface="Wingdings" charset="0"/>
              </a:rPr>
              <a:t> </a:t>
            </a:r>
            <a:r>
              <a:rPr lang="en-US" sz="1800" dirty="0" smtClean="0">
                <a:solidFill>
                  <a:prstClr val="black"/>
                </a:solidFill>
              </a:rPr>
              <a:t>Sterilizing surface conditions </a:t>
            </a:r>
          </a:p>
          <a:p>
            <a:pPr marL="285750" indent="-285750" eaLnBrk="1" fontAlgn="base" hangingPunct="1">
              <a:spcBef>
                <a:spcPct val="0"/>
              </a:spcBef>
              <a:spcAft>
                <a:spcPct val="0"/>
              </a:spcAft>
              <a:buFont typeface="Wingdings" charset="0"/>
              <a:buChar char=""/>
              <a:defRPr/>
            </a:pPr>
            <a:r>
              <a:rPr lang="en-US" sz="1800" dirty="0" smtClean="0">
                <a:solidFill>
                  <a:prstClr val="black"/>
                </a:solidFill>
              </a:rPr>
              <a:t> No active hot-springs or volcanoes</a:t>
            </a:r>
          </a:p>
          <a:p>
            <a:pPr eaLnBrk="1" fontAlgn="base" hangingPunct="1">
              <a:spcBef>
                <a:spcPct val="0"/>
              </a:spcBef>
              <a:spcAft>
                <a:spcPct val="0"/>
              </a:spcAft>
              <a:defRPr/>
            </a:pPr>
            <a:r>
              <a:rPr lang="en-US" sz="1800" dirty="0" smtClean="0">
                <a:solidFill>
                  <a:prstClr val="black"/>
                </a:solidFill>
                <a:latin typeface="Wingdings" charset="0"/>
                <a:cs typeface="Wingdings" charset="0"/>
                <a:sym typeface="Wingdings" charset="0"/>
              </a:rPr>
              <a:t> </a:t>
            </a:r>
            <a:r>
              <a:rPr lang="en-US" sz="1800" dirty="0" smtClean="0">
                <a:solidFill>
                  <a:prstClr val="black"/>
                </a:solidFill>
              </a:rPr>
              <a:t>Mean rock erosion rate &lt; 10</a:t>
            </a:r>
            <a:r>
              <a:rPr lang="en-US" sz="1800" baseline="30000" dirty="0" smtClean="0">
                <a:solidFill>
                  <a:prstClr val="black"/>
                </a:solidFill>
              </a:rPr>
              <a:t>-5 </a:t>
            </a:r>
            <a:r>
              <a:rPr lang="en-US" sz="1800" dirty="0">
                <a:solidFill>
                  <a:prstClr val="black"/>
                </a:solidFill>
              </a:rPr>
              <a:t>× </a:t>
            </a:r>
            <a:r>
              <a:rPr lang="en-US" sz="1800" dirty="0" smtClean="0">
                <a:solidFill>
                  <a:prstClr val="black"/>
                </a:solidFill>
              </a:rPr>
              <a:t>Earth</a:t>
            </a:r>
          </a:p>
          <a:p>
            <a:pPr eaLnBrk="1" fontAlgn="base" hangingPunct="1">
              <a:spcBef>
                <a:spcPct val="0"/>
              </a:spcBef>
              <a:spcAft>
                <a:spcPct val="0"/>
              </a:spcAft>
              <a:defRPr/>
            </a:pPr>
            <a:endParaRPr lang="en-US" sz="1800" dirty="0" smtClean="0">
              <a:solidFill>
                <a:prstClr val="black"/>
              </a:solidFill>
              <a:latin typeface="Wingdings" charset="0"/>
              <a:cs typeface="Wingdings" charset="0"/>
              <a:sym typeface="Wingdings" charset="0"/>
            </a:endParaRPr>
          </a:p>
          <a:p>
            <a:pPr eaLnBrk="1" fontAlgn="base" hangingPunct="1">
              <a:spcBef>
                <a:spcPct val="0"/>
              </a:spcBef>
              <a:spcAft>
                <a:spcPct val="0"/>
              </a:spcAft>
              <a:defRPr/>
            </a:pPr>
            <a:r>
              <a:rPr lang="en-US" sz="1800" dirty="0" smtClean="0">
                <a:solidFill>
                  <a:prstClr val="black"/>
                </a:solidFill>
                <a:latin typeface="Wingdings" charset="0"/>
                <a:cs typeface="Wingdings" charset="0"/>
                <a:sym typeface="Wingdings" charset="0"/>
              </a:rPr>
              <a:t> </a:t>
            </a:r>
            <a:r>
              <a:rPr lang="en-US" sz="1800" b="1" dirty="0" smtClean="0">
                <a:solidFill>
                  <a:prstClr val="black"/>
                </a:solidFill>
              </a:rPr>
              <a:t>Active cycles of water ice/vapor</a:t>
            </a:r>
            <a:r>
              <a:rPr lang="en-US" sz="1800" b="1" dirty="0" smtClean="0">
                <a:solidFill>
                  <a:prstClr val="black"/>
                </a:solidFill>
                <a:sym typeface="Wingdings" charset="0"/>
              </a:rPr>
              <a:t> (</a:t>
            </a:r>
            <a:r>
              <a:rPr lang="en-US" sz="1400" b="1" dirty="0" smtClean="0">
                <a:solidFill>
                  <a:prstClr val="black"/>
                </a:solidFill>
                <a:sym typeface="Wingdings" charset="0"/>
              </a:rPr>
              <a:t>~</a:t>
            </a:r>
            <a:r>
              <a:rPr lang="en-US" sz="1800" b="1" dirty="0" smtClean="0">
                <a:solidFill>
                  <a:prstClr val="black"/>
                </a:solidFill>
                <a:sym typeface="Wingdings" charset="0"/>
              </a:rPr>
              <a:t>1km</a:t>
            </a:r>
            <a:r>
              <a:rPr lang="en-US" sz="1800" b="1" baseline="30000" dirty="0" smtClean="0">
                <a:solidFill>
                  <a:prstClr val="black"/>
                </a:solidFill>
                <a:sym typeface="Wingdings" charset="0"/>
              </a:rPr>
              <a:t>3</a:t>
            </a:r>
            <a:r>
              <a:rPr lang="en-US" sz="1800" b="1" dirty="0" smtClean="0">
                <a:solidFill>
                  <a:prstClr val="black"/>
                </a:solidFill>
                <a:sym typeface="Wingdings" charset="0"/>
              </a:rPr>
              <a:t>/</a:t>
            </a:r>
            <a:r>
              <a:rPr lang="en-US" sz="1800" b="1" dirty="0" err="1" smtClean="0">
                <a:solidFill>
                  <a:prstClr val="black"/>
                </a:solidFill>
                <a:sym typeface="Wingdings" charset="0"/>
              </a:rPr>
              <a:t>yr</a:t>
            </a:r>
            <a:r>
              <a:rPr lang="en-US" sz="1800" b="1" dirty="0" smtClean="0">
                <a:solidFill>
                  <a:prstClr val="black"/>
                </a:solidFill>
                <a:sym typeface="Wingdings" charset="0"/>
              </a:rPr>
              <a:t>); dust (</a:t>
            </a:r>
            <a:r>
              <a:rPr lang="en-US" sz="1400" b="1" dirty="0" smtClean="0">
                <a:solidFill>
                  <a:prstClr val="black"/>
                </a:solidFill>
                <a:sym typeface="Wingdings" charset="0"/>
              </a:rPr>
              <a:t>~</a:t>
            </a:r>
            <a:r>
              <a:rPr lang="en-US" sz="1800" b="1" dirty="0" smtClean="0">
                <a:solidFill>
                  <a:prstClr val="black"/>
                </a:solidFill>
                <a:sym typeface="Wingdings" charset="0"/>
              </a:rPr>
              <a:t>10 km</a:t>
            </a:r>
            <a:r>
              <a:rPr lang="en-US" sz="1800" b="1" baseline="30000" dirty="0" smtClean="0">
                <a:solidFill>
                  <a:prstClr val="black"/>
                </a:solidFill>
                <a:sym typeface="Wingdings" charset="0"/>
              </a:rPr>
              <a:t>3</a:t>
            </a:r>
            <a:r>
              <a:rPr lang="en-US" sz="1800" b="1" dirty="0" smtClean="0">
                <a:solidFill>
                  <a:prstClr val="black"/>
                </a:solidFill>
                <a:sym typeface="Wingdings" charset="0"/>
              </a:rPr>
              <a:t>/</a:t>
            </a:r>
            <a:r>
              <a:rPr lang="en-US" sz="1800" b="1" dirty="0" err="1" smtClean="0">
                <a:solidFill>
                  <a:prstClr val="black"/>
                </a:solidFill>
                <a:sym typeface="Wingdings" charset="0"/>
              </a:rPr>
              <a:t>yr</a:t>
            </a:r>
            <a:r>
              <a:rPr lang="en-US" sz="1800" b="1" dirty="0" smtClean="0">
                <a:solidFill>
                  <a:prstClr val="black"/>
                </a:solidFill>
                <a:sym typeface="Wingdings" charset="0"/>
              </a:rPr>
              <a:t>); CO</a:t>
            </a:r>
            <a:r>
              <a:rPr lang="en-US" sz="1800" b="1" baseline="-25000" dirty="0" smtClean="0">
                <a:solidFill>
                  <a:prstClr val="black"/>
                </a:solidFill>
                <a:sym typeface="Wingdings" charset="0"/>
              </a:rPr>
              <a:t>2</a:t>
            </a:r>
            <a:r>
              <a:rPr lang="en-US" sz="1800" b="1" dirty="0" smtClean="0">
                <a:solidFill>
                  <a:prstClr val="black"/>
                </a:solidFill>
                <a:sym typeface="Wingdings" charset="0"/>
              </a:rPr>
              <a:t> (2 x 10</a:t>
            </a:r>
            <a:r>
              <a:rPr lang="en-US" sz="1800" b="1" baseline="30000" dirty="0" smtClean="0">
                <a:solidFill>
                  <a:prstClr val="black"/>
                </a:solidFill>
                <a:sym typeface="Wingdings" charset="0"/>
              </a:rPr>
              <a:t>3</a:t>
            </a:r>
            <a:r>
              <a:rPr lang="en-US" sz="1800" b="1" dirty="0" smtClean="0">
                <a:solidFill>
                  <a:prstClr val="black"/>
                </a:solidFill>
                <a:sym typeface="Wingdings" charset="0"/>
              </a:rPr>
              <a:t> km/</a:t>
            </a:r>
            <a:r>
              <a:rPr lang="en-US" sz="1800" b="1" dirty="0" err="1" smtClean="0">
                <a:solidFill>
                  <a:prstClr val="black"/>
                </a:solidFill>
                <a:sym typeface="Wingdings" charset="0"/>
              </a:rPr>
              <a:t>yr</a:t>
            </a:r>
            <a:r>
              <a:rPr lang="en-US" sz="1800" b="1" dirty="0" smtClean="0">
                <a:solidFill>
                  <a:prstClr val="black"/>
                </a:solidFill>
                <a:sym typeface="Wingdings" charset="0"/>
              </a:rPr>
              <a:t>)</a:t>
            </a:r>
            <a:endParaRPr lang="en-US" sz="1800" b="1" dirty="0" smtClean="0">
              <a:solidFill>
                <a:prstClr val="black"/>
              </a:solidFill>
            </a:endParaRPr>
          </a:p>
          <a:p>
            <a:pPr marL="285750" indent="-285750" eaLnBrk="1" fontAlgn="base" hangingPunct="1">
              <a:spcBef>
                <a:spcPct val="0"/>
              </a:spcBef>
              <a:spcAft>
                <a:spcPct val="0"/>
              </a:spcAft>
              <a:buFont typeface="Wingdings" charset="0"/>
              <a:buChar char=""/>
              <a:defRPr/>
            </a:pPr>
            <a:r>
              <a:rPr lang="en-US" sz="1800" dirty="0" smtClean="0">
                <a:solidFill>
                  <a:prstClr val="black"/>
                </a:solidFill>
              </a:rPr>
              <a:t>Milankovitch cycles 10-</a:t>
            </a:r>
            <a:r>
              <a:rPr lang="en-US" sz="1800" dirty="0">
                <a:solidFill>
                  <a:prstClr val="black"/>
                </a:solidFill>
              </a:rPr>
              <a:t>100 × </a:t>
            </a:r>
            <a:r>
              <a:rPr lang="en-US" sz="1800" dirty="0" smtClean="0">
                <a:solidFill>
                  <a:prstClr val="black"/>
                </a:solidFill>
              </a:rPr>
              <a:t>Earth</a:t>
            </a:r>
          </a:p>
          <a:p>
            <a:pPr marL="285750" indent="-285750" eaLnBrk="1" fontAlgn="base" hangingPunct="1">
              <a:spcBef>
                <a:spcPct val="0"/>
              </a:spcBef>
              <a:spcAft>
                <a:spcPct val="0"/>
              </a:spcAft>
              <a:buFont typeface="Wingdings" charset="0"/>
              <a:buChar char=""/>
              <a:defRPr/>
            </a:pPr>
            <a:r>
              <a:rPr lang="en-US" sz="1800" dirty="0" smtClean="0">
                <a:solidFill>
                  <a:prstClr val="black"/>
                </a:solidFill>
              </a:rPr>
              <a:t>Evidence for limited `wet patches’ &lt; 100 Ma</a:t>
            </a:r>
          </a:p>
        </p:txBody>
      </p:sp>
      <p:sp>
        <p:nvSpPr>
          <p:cNvPr id="92164" name="TextBox 1"/>
          <p:cNvSpPr txBox="1">
            <a:spLocks noChangeArrowheads="1"/>
          </p:cNvSpPr>
          <p:nvPr/>
        </p:nvSpPr>
        <p:spPr bwMode="auto">
          <a:xfrm rot="-5400000">
            <a:off x="3409950" y="3386138"/>
            <a:ext cx="2084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prstClr val="black"/>
                </a:solidFill>
              </a:rPr>
              <a:t>MSSS/MARCI</a:t>
            </a:r>
          </a:p>
        </p:txBody>
      </p:sp>
      <p:pic>
        <p:nvPicPr>
          <p:cNvPr id="6" name="map_movie_120924_12093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6762" y="0"/>
            <a:ext cx="4567238" cy="4567238"/>
          </a:xfrm>
          <a:prstGeom prst="rect">
            <a:avLst/>
          </a:prstGeom>
        </p:spPr>
      </p:pic>
      <p:sp>
        <p:nvSpPr>
          <p:cNvPr id="3" name="Rectangle 2"/>
          <p:cNvSpPr/>
          <p:nvPr/>
        </p:nvSpPr>
        <p:spPr>
          <a:xfrm>
            <a:off x="4572000" y="4159250"/>
            <a:ext cx="4572000" cy="46037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4" name="TextBox 3"/>
          <p:cNvSpPr txBox="1"/>
          <p:nvPr/>
        </p:nvSpPr>
        <p:spPr>
          <a:xfrm>
            <a:off x="9874250" y="2413000"/>
            <a:ext cx="184666" cy="369332"/>
          </a:xfrm>
          <a:prstGeom prst="rect">
            <a:avLst/>
          </a:prstGeom>
          <a:noFill/>
        </p:spPr>
        <p:txBody>
          <a:bodyPr wrap="none" rtlCol="0">
            <a:spAutoFit/>
          </a:bodyPr>
          <a:lstStyle/>
          <a:p>
            <a:pPr fontAlgn="base">
              <a:spcBef>
                <a:spcPct val="0"/>
              </a:spcBef>
              <a:spcAft>
                <a:spcPct val="0"/>
              </a:spcAft>
            </a:pPr>
            <a:endParaRPr lang="en-US" dirty="0">
              <a:solidFill>
                <a:prstClr val="black"/>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090318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1" descr="Screen Shot 2012-10-02 at 2.31.4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33050" y="-430213"/>
            <a:ext cx="9144000" cy="269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7"/>
          <p:cNvPicPr>
            <a:picLocks noChangeAspect="1"/>
          </p:cNvPicPr>
          <p:nvPr/>
        </p:nvPicPr>
        <p:blipFill>
          <a:blip r:embed="rId4" cstate="print">
            <a:extLst>
              <a:ext uri="{28A0092B-C50C-407E-A947-70E740481C1C}">
                <a14:useLocalDpi xmlns:a14="http://schemas.microsoft.com/office/drawing/2010/main"/>
              </a:ext>
            </a:extLst>
          </a:blip>
          <a:srcRect l="-100000"/>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1"/>
          <p:cNvSpPr txBox="1">
            <a:spLocks/>
          </p:cNvSpPr>
          <p:nvPr/>
        </p:nvSpPr>
        <p:spPr bwMode="auto">
          <a:xfrm>
            <a:off x="0" y="782638"/>
            <a:ext cx="456664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4000" b="1" dirty="0" smtClean="0">
                <a:solidFill>
                  <a:prstClr val="black"/>
                </a:solidFill>
              </a:rPr>
              <a:t>Mars today is hostile to life. Early </a:t>
            </a:r>
            <a:r>
              <a:rPr lang="en-US" sz="4000" b="1" dirty="0">
                <a:solidFill>
                  <a:prstClr val="black"/>
                </a:solidFill>
              </a:rPr>
              <a:t>Mars </a:t>
            </a:r>
            <a:r>
              <a:rPr lang="en-US" sz="4000" b="1" dirty="0" smtClean="0">
                <a:solidFill>
                  <a:prstClr val="black"/>
                </a:solidFill>
              </a:rPr>
              <a:t>(</a:t>
            </a:r>
            <a:r>
              <a:rPr lang="en-US" sz="4000" b="1" dirty="0">
                <a:solidFill>
                  <a:prstClr val="black"/>
                </a:solidFill>
              </a:rPr>
              <a:t>3.0 – 4.1 </a:t>
            </a:r>
            <a:r>
              <a:rPr lang="en-US" sz="4000" b="1" dirty="0" err="1">
                <a:solidFill>
                  <a:prstClr val="black"/>
                </a:solidFill>
              </a:rPr>
              <a:t>Gya</a:t>
            </a:r>
            <a:r>
              <a:rPr lang="en-US" sz="4000" b="1" dirty="0" smtClean="0">
                <a:solidFill>
                  <a:prstClr val="black"/>
                </a:solidFill>
              </a:rPr>
              <a:t>) was more habitable:</a:t>
            </a:r>
            <a:endParaRPr lang="en-US" sz="4000" b="1" dirty="0">
              <a:solidFill>
                <a:prstClr val="black"/>
              </a:solidFill>
            </a:endParaRPr>
          </a:p>
        </p:txBody>
      </p:sp>
      <p:cxnSp>
        <p:nvCxnSpPr>
          <p:cNvPr id="3" name="Straight Connector 2"/>
          <p:cNvCxnSpPr/>
          <p:nvPr/>
        </p:nvCxnSpPr>
        <p:spPr>
          <a:xfrm>
            <a:off x="-1349375" y="4584700"/>
            <a:ext cx="1019175"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029575" y="935038"/>
            <a:ext cx="584200"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577388" y="2659063"/>
            <a:ext cx="1228725"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94215" name="TextBox 21"/>
          <p:cNvSpPr txBox="1">
            <a:spLocks noChangeArrowheads="1"/>
          </p:cNvSpPr>
          <p:nvPr/>
        </p:nvSpPr>
        <p:spPr bwMode="auto">
          <a:xfrm>
            <a:off x="9805988" y="2178050"/>
            <a:ext cx="6723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200" dirty="0">
                <a:solidFill>
                  <a:srgbClr val="FFFFFF"/>
                </a:solidFill>
              </a:rPr>
              <a:t>1cm</a:t>
            </a:r>
          </a:p>
        </p:txBody>
      </p:sp>
      <p:sp>
        <p:nvSpPr>
          <p:cNvPr id="94216" name="TextBox 22"/>
          <p:cNvSpPr txBox="1">
            <a:spLocks noChangeArrowheads="1"/>
          </p:cNvSpPr>
          <p:nvPr/>
        </p:nvSpPr>
        <p:spPr bwMode="auto">
          <a:xfrm>
            <a:off x="-1152525" y="4198938"/>
            <a:ext cx="708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a:solidFill>
                  <a:srgbClr val="FFFFFF"/>
                </a:solidFill>
              </a:rPr>
              <a:t>50km</a:t>
            </a:r>
          </a:p>
        </p:txBody>
      </p:sp>
      <p:sp>
        <p:nvSpPr>
          <p:cNvPr id="94218" name="TextBox 27"/>
          <p:cNvSpPr txBox="1">
            <a:spLocks noChangeArrowheads="1"/>
          </p:cNvSpPr>
          <p:nvPr/>
        </p:nvSpPr>
        <p:spPr bwMode="auto">
          <a:xfrm>
            <a:off x="8029575" y="549275"/>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a:solidFill>
                  <a:srgbClr val="FFFFFF"/>
                </a:solidFill>
              </a:rPr>
              <a:t>1cm</a:t>
            </a:r>
          </a:p>
        </p:txBody>
      </p:sp>
      <p:pic>
        <p:nvPicPr>
          <p:cNvPr id="94219" name="Picture 1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736685" y="2293938"/>
            <a:ext cx="3948435" cy="394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4923418" y="2896591"/>
            <a:ext cx="630842" cy="5898"/>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94221" name="TextBox 4"/>
          <p:cNvSpPr txBox="1">
            <a:spLocks noChangeArrowheads="1"/>
          </p:cNvSpPr>
          <p:nvPr/>
        </p:nvSpPr>
        <p:spPr bwMode="auto">
          <a:xfrm>
            <a:off x="4862110" y="2434176"/>
            <a:ext cx="68128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200" dirty="0">
                <a:solidFill>
                  <a:srgbClr val="FFFFFF"/>
                </a:solidFill>
              </a:rPr>
              <a:t>1km</a:t>
            </a:r>
          </a:p>
        </p:txBody>
      </p:sp>
      <p:sp>
        <p:nvSpPr>
          <p:cNvPr id="94222" name="TextBox 13"/>
          <p:cNvSpPr txBox="1">
            <a:spLocks noChangeArrowheads="1"/>
          </p:cNvSpPr>
          <p:nvPr/>
        </p:nvSpPr>
        <p:spPr bwMode="auto">
          <a:xfrm rot="-5400000">
            <a:off x="-291835" y="5068887"/>
            <a:ext cx="3208337"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i="1" dirty="0">
                <a:solidFill>
                  <a:prstClr val="black"/>
                </a:solidFill>
              </a:rPr>
              <a:t>Leslie Wood/John Andrews/BEG</a:t>
            </a:r>
          </a:p>
        </p:txBody>
      </p:sp>
      <p:sp>
        <p:nvSpPr>
          <p:cNvPr id="94223" name="TextBox 14"/>
          <p:cNvSpPr txBox="1">
            <a:spLocks noChangeArrowheads="1"/>
          </p:cNvSpPr>
          <p:nvPr/>
        </p:nvSpPr>
        <p:spPr bwMode="auto">
          <a:xfrm>
            <a:off x="8002588" y="6488113"/>
            <a:ext cx="1141412"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i="1" dirty="0">
                <a:solidFill>
                  <a:prstClr val="white"/>
                </a:solidFill>
              </a:rPr>
              <a:t>NASA/JPL</a:t>
            </a:r>
          </a:p>
        </p:txBody>
      </p:sp>
      <p:sp>
        <p:nvSpPr>
          <p:cNvPr id="94224" name="TextBox 14"/>
          <p:cNvSpPr txBox="1">
            <a:spLocks noChangeArrowheads="1"/>
          </p:cNvSpPr>
          <p:nvPr/>
        </p:nvSpPr>
        <p:spPr bwMode="auto">
          <a:xfrm>
            <a:off x="9369425" y="850900"/>
            <a:ext cx="2332164"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800" i="1" dirty="0" err="1">
                <a:solidFill>
                  <a:prstClr val="black"/>
                </a:solidFill>
              </a:rPr>
              <a:t>Grotzinger</a:t>
            </a:r>
            <a:r>
              <a:rPr lang="en-US" sz="1800" i="1" dirty="0">
                <a:solidFill>
                  <a:prstClr val="black"/>
                </a:solidFill>
              </a:rPr>
              <a:t> et al., </a:t>
            </a:r>
            <a:r>
              <a:rPr lang="en-US" sz="1800" i="1" dirty="0" smtClean="0">
                <a:solidFill>
                  <a:prstClr val="black"/>
                </a:solidFill>
              </a:rPr>
              <a:t>2012</a:t>
            </a:r>
            <a:endParaRPr lang="en-US" sz="1800" i="1" dirty="0">
              <a:solidFill>
                <a:prstClr val="black"/>
              </a:solidFill>
            </a:endParaRPr>
          </a:p>
        </p:txBody>
      </p:sp>
      <p:pic>
        <p:nvPicPr>
          <p:cNvPr id="94225" name="Picture 19"/>
          <p:cNvPicPr>
            <a:picLocks noChangeAspect="1"/>
          </p:cNvPicPr>
          <p:nvPr/>
        </p:nvPicPr>
        <p:blipFill>
          <a:blip r:embed="rId6" cstate="print">
            <a:extLst>
              <a:ext uri="{28A0092B-C50C-407E-A947-70E740481C1C}">
                <a14:useLocalDpi xmlns:a14="http://schemas.microsoft.com/office/drawing/2010/main"/>
              </a:ext>
            </a:extLst>
          </a:blip>
          <a:srcRect b="-18990"/>
          <a:stretch>
            <a:fillRect/>
          </a:stretch>
        </p:blipFill>
        <p:spPr bwMode="auto">
          <a:xfrm>
            <a:off x="-4851400" y="3503613"/>
            <a:ext cx="4595813"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6" name="TextBox 20"/>
          <p:cNvSpPr txBox="1">
            <a:spLocks noChangeArrowheads="1"/>
          </p:cNvSpPr>
          <p:nvPr/>
        </p:nvSpPr>
        <p:spPr bwMode="auto">
          <a:xfrm>
            <a:off x="-3136900" y="4067175"/>
            <a:ext cx="2908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i="1">
                <a:solidFill>
                  <a:srgbClr val="FFFFFF"/>
                </a:solidFill>
              </a:rPr>
              <a:t>3D view, </a:t>
            </a:r>
            <a:r>
              <a:rPr lang="en-US" sz="1200" i="1">
                <a:solidFill>
                  <a:srgbClr val="FFFFFF"/>
                </a:solidFill>
              </a:rPr>
              <a:t>~</a:t>
            </a:r>
            <a:r>
              <a:rPr lang="en-US" sz="1600" i="1">
                <a:solidFill>
                  <a:srgbClr val="FFFFFF"/>
                </a:solidFill>
              </a:rPr>
              <a:t>1km across</a:t>
            </a:r>
          </a:p>
        </p:txBody>
      </p:sp>
      <p:pic>
        <p:nvPicPr>
          <p:cNvPr id="2" name="Picture 1"/>
          <p:cNvPicPr>
            <a:picLocks noChangeAspect="1"/>
          </p:cNvPicPr>
          <p:nvPr/>
        </p:nvPicPr>
        <p:blipFill>
          <a:blip r:embed="rId7"/>
          <a:stretch>
            <a:fillRect/>
          </a:stretch>
        </p:blipFill>
        <p:spPr>
          <a:xfrm>
            <a:off x="0" y="2268518"/>
            <a:ext cx="1912284" cy="4589482"/>
          </a:xfrm>
          <a:prstGeom prst="rect">
            <a:avLst/>
          </a:prstGeom>
        </p:spPr>
      </p:pic>
      <p:cxnSp>
        <p:nvCxnSpPr>
          <p:cNvPr id="26" name="Straight Connector 25"/>
          <p:cNvCxnSpPr/>
          <p:nvPr/>
        </p:nvCxnSpPr>
        <p:spPr>
          <a:xfrm>
            <a:off x="1137084" y="5831431"/>
            <a:ext cx="630842" cy="589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4"/>
          <p:cNvSpPr txBox="1">
            <a:spLocks noChangeArrowheads="1"/>
          </p:cNvSpPr>
          <p:nvPr/>
        </p:nvSpPr>
        <p:spPr bwMode="auto">
          <a:xfrm>
            <a:off x="975880" y="5354747"/>
            <a:ext cx="1031051"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200" dirty="0" smtClean="0">
                <a:solidFill>
                  <a:prstClr val="black"/>
                </a:solidFill>
              </a:rPr>
              <a:t>100 km</a:t>
            </a:r>
            <a:endParaRPr lang="en-US" sz="2200" dirty="0">
              <a:solidFill>
                <a:prstClr val="black"/>
              </a:solidFill>
            </a:endParaRPr>
          </a:p>
        </p:txBody>
      </p:sp>
      <p:sp>
        <p:nvSpPr>
          <p:cNvPr id="9" name="Rectangle 8"/>
          <p:cNvSpPr/>
          <p:nvPr/>
        </p:nvSpPr>
        <p:spPr>
          <a:xfrm>
            <a:off x="5825153" y="5417400"/>
            <a:ext cx="4572000" cy="769441"/>
          </a:xfrm>
          <a:prstGeom prst="rect">
            <a:avLst/>
          </a:prstGeom>
        </p:spPr>
        <p:txBody>
          <a:bodyPr>
            <a:spAutoFit/>
          </a:bodyPr>
          <a:lstStyle/>
          <a:p>
            <a:pPr fontAlgn="base">
              <a:spcBef>
                <a:spcPct val="0"/>
              </a:spcBef>
              <a:spcAft>
                <a:spcPct val="0"/>
              </a:spcAft>
            </a:pPr>
            <a:r>
              <a:rPr lang="en-US" sz="2200" dirty="0">
                <a:solidFill>
                  <a:prstClr val="white"/>
                </a:solidFill>
                <a:latin typeface="Calibri" charset="0"/>
                <a:ea typeface="ＭＳ Ｐゴシック" charset="0"/>
                <a:cs typeface="ＭＳ Ｐゴシック" charset="0"/>
              </a:rPr>
              <a:t>Surface/dust is red</a:t>
            </a:r>
          </a:p>
          <a:p>
            <a:pPr fontAlgn="base">
              <a:spcBef>
                <a:spcPct val="0"/>
              </a:spcBef>
              <a:spcAft>
                <a:spcPct val="0"/>
              </a:spcAft>
            </a:pPr>
            <a:r>
              <a:rPr lang="en-US" sz="2200" dirty="0">
                <a:solidFill>
                  <a:prstClr val="white"/>
                </a:solidFill>
                <a:latin typeface="Calibri" charset="0"/>
                <a:ea typeface="ＭＳ Ｐゴシック" charset="0"/>
                <a:cs typeface="ＭＳ Ｐゴシック" charset="0"/>
              </a:rPr>
              <a:t>Drill tailings are gray</a:t>
            </a:r>
          </a:p>
        </p:txBody>
      </p:sp>
    </p:spTree>
    <p:extLst>
      <p:ext uri="{BB962C8B-B14F-4D97-AF65-F5344CB8AC3E}">
        <p14:creationId xmlns:p14="http://schemas.microsoft.com/office/powerpoint/2010/main" val="41927653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1872" y="0"/>
            <a:ext cx="10505872" cy="6858000"/>
          </a:xfrm>
          <a:prstGeom prst="rect">
            <a:avLst/>
          </a:prstGeom>
        </p:spPr>
      </p:pic>
    </p:spTree>
    <p:extLst>
      <p:ext uri="{BB962C8B-B14F-4D97-AF65-F5344CB8AC3E}">
        <p14:creationId xmlns:p14="http://schemas.microsoft.com/office/powerpoint/2010/main" val="38915386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5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00488" y="4911725"/>
            <a:ext cx="4887912" cy="1649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366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1313" y="690563"/>
            <a:ext cx="30003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4"/>
          <p:cNvSpPr>
            <a:spLocks noChangeArrowheads="1"/>
          </p:cNvSpPr>
          <p:nvPr/>
        </p:nvSpPr>
        <p:spPr bwMode="auto">
          <a:xfrm>
            <a:off x="0" y="0"/>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200" dirty="0">
                <a:solidFill>
                  <a:srgbClr val="FFFFFF"/>
                </a:solidFill>
                <a:latin typeface="Calibri" charset="0"/>
                <a:ea typeface="ＭＳ Ｐゴシック" charset="0"/>
                <a:cs typeface="ＭＳ Ｐゴシック" charset="0"/>
              </a:rPr>
              <a:t>Understanding </a:t>
            </a:r>
            <a:r>
              <a:rPr lang="en-US" sz="2200" dirty="0">
                <a:solidFill>
                  <a:srgbClr val="FFFFFF"/>
                </a:solidFill>
                <a:latin typeface="Calibri" charset="0"/>
                <a:ea typeface="ＭＳ Ｐゴシック" charset="0"/>
                <a:cs typeface="ＭＳ Ｐゴシック" charset="0"/>
              </a:rPr>
              <a:t>Mars’ climate change requires physics, hydrology, and geology</a:t>
            </a:r>
            <a:endParaRPr lang="en-US" sz="2200" dirty="0">
              <a:solidFill>
                <a:srgbClr val="FFFFFF"/>
              </a:solidFill>
              <a:latin typeface="Calibri" charset="0"/>
              <a:ea typeface="ＭＳ Ｐゴシック" charset="0"/>
              <a:cs typeface="ＭＳ Ｐゴシック" charset="0"/>
            </a:endParaRPr>
          </a:p>
        </p:txBody>
      </p:sp>
      <p:sp>
        <p:nvSpPr>
          <p:cNvPr id="26" name="Rectangle 25"/>
          <p:cNvSpPr/>
          <p:nvPr/>
        </p:nvSpPr>
        <p:spPr>
          <a:xfrm>
            <a:off x="3944938" y="660400"/>
            <a:ext cx="4841875" cy="1230313"/>
          </a:xfrm>
          <a:prstGeom prst="rect">
            <a:avLst/>
          </a:prstGeom>
          <a:solidFill>
            <a:srgbClr val="FFFFFF"/>
          </a:soli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38" name="Straight Arrow Connector 37"/>
          <p:cNvCxnSpPr/>
          <p:nvPr/>
        </p:nvCxnSpPr>
        <p:spPr>
          <a:xfrm flipV="1">
            <a:off x="6248400" y="4338638"/>
            <a:ext cx="17463" cy="504825"/>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6240463" y="1931988"/>
            <a:ext cx="7937" cy="77787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3673" name="TextBox 44"/>
          <p:cNvSpPr txBox="1">
            <a:spLocks noChangeArrowheads="1"/>
          </p:cNvSpPr>
          <p:nvPr/>
        </p:nvSpPr>
        <p:spPr bwMode="auto">
          <a:xfrm>
            <a:off x="3960813" y="6081713"/>
            <a:ext cx="19494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200" i="1" dirty="0">
                <a:solidFill>
                  <a:srgbClr val="FFFFFF"/>
                </a:solidFill>
              </a:rPr>
              <a:t>measurements</a:t>
            </a:r>
          </a:p>
        </p:txBody>
      </p:sp>
      <p:sp>
        <p:nvSpPr>
          <p:cNvPr id="49" name="TextBox 48"/>
          <p:cNvSpPr txBox="1">
            <a:spLocks noChangeArrowheads="1"/>
          </p:cNvSpPr>
          <p:nvPr/>
        </p:nvSpPr>
        <p:spPr bwMode="auto">
          <a:xfrm>
            <a:off x="6302375" y="4440238"/>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srgbClr val="FFFFFF"/>
                </a:solidFill>
              </a:rPr>
              <a:t>geologic synthesis</a:t>
            </a:r>
          </a:p>
        </p:txBody>
      </p:sp>
      <p:sp>
        <p:nvSpPr>
          <p:cNvPr id="50" name="TextBox 49"/>
          <p:cNvSpPr txBox="1">
            <a:spLocks noChangeArrowheads="1"/>
          </p:cNvSpPr>
          <p:nvPr/>
        </p:nvSpPr>
        <p:spPr bwMode="auto">
          <a:xfrm>
            <a:off x="6286500" y="1973263"/>
            <a:ext cx="2065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srgbClr val="FFFFFF"/>
                </a:solidFill>
              </a:rPr>
              <a:t>reconstruct climate, </a:t>
            </a:r>
          </a:p>
          <a:p>
            <a:pPr fontAlgn="base">
              <a:spcBef>
                <a:spcPct val="0"/>
              </a:spcBef>
              <a:spcAft>
                <a:spcPct val="0"/>
              </a:spcAft>
            </a:pPr>
            <a:r>
              <a:rPr lang="en-US">
                <a:solidFill>
                  <a:srgbClr val="FFFFFF"/>
                </a:solidFill>
              </a:rPr>
              <a:t>mechanisms</a:t>
            </a:r>
          </a:p>
        </p:txBody>
      </p:sp>
      <p:pic>
        <p:nvPicPr>
          <p:cNvPr id="52" name="Picture 5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46538" y="2835275"/>
            <a:ext cx="4637087" cy="1435100"/>
          </a:xfrm>
          <a:prstGeom prst="rect">
            <a:avLst/>
          </a:prstGeom>
          <a:ln>
            <a:solidFill>
              <a:schemeClr val="bg1">
                <a:lumMod val="65000"/>
              </a:schemeClr>
            </a:solidFill>
          </a:ln>
        </p:spPr>
      </p:pic>
      <p:sp>
        <p:nvSpPr>
          <p:cNvPr id="53" name="TextBox 52"/>
          <p:cNvSpPr txBox="1">
            <a:spLocks noChangeArrowheads="1"/>
          </p:cNvSpPr>
          <p:nvPr/>
        </p:nvSpPr>
        <p:spPr bwMode="auto">
          <a:xfrm>
            <a:off x="6199288" y="3627754"/>
            <a:ext cx="1427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000" i="1" dirty="0">
                <a:solidFill>
                  <a:srgbClr val="000000"/>
                </a:solidFill>
              </a:rPr>
              <a:t>t</a:t>
            </a:r>
            <a:r>
              <a:rPr lang="en-US" sz="2000" i="1" dirty="0" smtClean="0">
                <a:solidFill>
                  <a:srgbClr val="000000"/>
                </a:solidFill>
              </a:rPr>
              <a:t>ime series,</a:t>
            </a:r>
            <a:endParaRPr lang="en-US" sz="2000" i="1" dirty="0">
              <a:solidFill>
                <a:srgbClr val="000000"/>
              </a:solidFill>
            </a:endParaRPr>
          </a:p>
        </p:txBody>
      </p:sp>
      <p:sp>
        <p:nvSpPr>
          <p:cNvPr id="113678" name="TextBox 13"/>
          <p:cNvSpPr txBox="1">
            <a:spLocks noChangeArrowheads="1"/>
          </p:cNvSpPr>
          <p:nvPr/>
        </p:nvSpPr>
        <p:spPr bwMode="auto">
          <a:xfrm rot="-5400000">
            <a:off x="8400257" y="6120606"/>
            <a:ext cx="566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400">
                <a:solidFill>
                  <a:srgbClr val="FFFFFF"/>
                </a:solidFill>
              </a:rPr>
              <a:t>CNES</a:t>
            </a:r>
          </a:p>
        </p:txBody>
      </p:sp>
      <p:sp>
        <p:nvSpPr>
          <p:cNvPr id="54" name="TextBox 53"/>
          <p:cNvSpPr txBox="1">
            <a:spLocks noChangeArrowheads="1"/>
          </p:cNvSpPr>
          <p:nvPr/>
        </p:nvSpPr>
        <p:spPr bwMode="auto">
          <a:xfrm rot="-5400000">
            <a:off x="8084344" y="3439319"/>
            <a:ext cx="15716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300">
                <a:solidFill>
                  <a:srgbClr val="FFFFFF"/>
                </a:solidFill>
              </a:rPr>
              <a:t>Ehlmann et al., 2011</a:t>
            </a:r>
          </a:p>
        </p:txBody>
      </p:sp>
      <p:sp>
        <p:nvSpPr>
          <p:cNvPr id="46" name="TextBox 45"/>
          <p:cNvSpPr txBox="1">
            <a:spLocks noChangeArrowheads="1"/>
          </p:cNvSpPr>
          <p:nvPr/>
        </p:nvSpPr>
        <p:spPr bwMode="auto">
          <a:xfrm>
            <a:off x="6134083" y="3895372"/>
            <a:ext cx="19227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2000" i="1" dirty="0" err="1">
                <a:solidFill>
                  <a:srgbClr val="000000"/>
                </a:solidFill>
              </a:rPr>
              <a:t>p</a:t>
            </a:r>
            <a:r>
              <a:rPr lang="en-US" sz="2000" i="1" dirty="0" err="1" smtClean="0">
                <a:solidFill>
                  <a:srgbClr val="000000"/>
                </a:solidFill>
              </a:rPr>
              <a:t>aleohydrology</a:t>
            </a:r>
            <a:r>
              <a:rPr lang="en-US" sz="2000" i="1" dirty="0">
                <a:solidFill>
                  <a:srgbClr val="000000"/>
                </a:solidFill>
              </a:rPr>
              <a:t>.</a:t>
            </a:r>
          </a:p>
        </p:txBody>
      </p:sp>
      <p:sp>
        <p:nvSpPr>
          <p:cNvPr id="113681" name="TextBox 39"/>
          <p:cNvSpPr txBox="1">
            <a:spLocks noChangeArrowheads="1"/>
          </p:cNvSpPr>
          <p:nvPr/>
        </p:nvSpPr>
        <p:spPr bwMode="auto">
          <a:xfrm>
            <a:off x="3951288" y="682625"/>
            <a:ext cx="38437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i="1" dirty="0">
                <a:solidFill>
                  <a:srgbClr val="000000"/>
                </a:solidFill>
              </a:rPr>
              <a:t>P</a:t>
            </a:r>
            <a:r>
              <a:rPr lang="en-US" i="1" dirty="0" smtClean="0">
                <a:solidFill>
                  <a:srgbClr val="000000"/>
                </a:solidFill>
              </a:rPr>
              <a:t>hysical mechanisms allowing </a:t>
            </a:r>
          </a:p>
          <a:p>
            <a:pPr fontAlgn="base">
              <a:spcBef>
                <a:spcPct val="0"/>
              </a:spcBef>
              <a:spcAft>
                <a:spcPct val="0"/>
              </a:spcAft>
            </a:pPr>
            <a:r>
              <a:rPr lang="en-US" i="1" dirty="0">
                <a:solidFill>
                  <a:srgbClr val="000000"/>
                </a:solidFill>
              </a:rPr>
              <a:t>w</a:t>
            </a:r>
            <a:r>
              <a:rPr lang="en-US" i="1" dirty="0" smtClean="0">
                <a:solidFill>
                  <a:srgbClr val="000000"/>
                </a:solidFill>
              </a:rPr>
              <a:t>et conditions?</a:t>
            </a:r>
          </a:p>
          <a:p>
            <a:pPr fontAlgn="base">
              <a:spcBef>
                <a:spcPct val="0"/>
              </a:spcBef>
              <a:spcAft>
                <a:spcPct val="0"/>
              </a:spcAft>
            </a:pPr>
            <a:r>
              <a:rPr lang="en-US" i="1" dirty="0" smtClean="0">
                <a:solidFill>
                  <a:srgbClr val="000000"/>
                </a:solidFill>
              </a:rPr>
              <a:t>Cause of environmental deterioration?</a:t>
            </a:r>
            <a:endParaRPr lang="en-US" i="1" dirty="0">
              <a:solidFill>
                <a:srgbClr val="000000"/>
              </a:solidFill>
            </a:endParaRPr>
          </a:p>
        </p:txBody>
      </p:sp>
      <p:grpSp>
        <p:nvGrpSpPr>
          <p:cNvPr id="113683" name="Group 3"/>
          <p:cNvGrpSpPr>
            <a:grpSpLocks/>
          </p:cNvGrpSpPr>
          <p:nvPr/>
        </p:nvGrpSpPr>
        <p:grpSpPr bwMode="auto">
          <a:xfrm>
            <a:off x="4106863" y="709613"/>
            <a:ext cx="4602162" cy="1055687"/>
            <a:chOff x="4191000" y="505936"/>
            <a:chExt cx="4602305" cy="1056164"/>
          </a:xfrm>
        </p:grpSpPr>
        <p:sp>
          <p:nvSpPr>
            <p:cNvPr id="7" name="Cloud 6"/>
            <p:cNvSpPr/>
            <p:nvPr/>
          </p:nvSpPr>
          <p:spPr>
            <a:xfrm>
              <a:off x="7534379" y="505936"/>
              <a:ext cx="1258926" cy="557464"/>
            </a:xfrm>
            <a:prstGeom prst="clou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7" name="Straight Connector 16"/>
            <p:cNvCxnSpPr/>
            <p:nvPr/>
          </p:nvCxnSpPr>
          <p:spPr>
            <a:xfrm flipH="1">
              <a:off x="7759811" y="1098341"/>
              <a:ext cx="203206" cy="463759"/>
            </a:xfrm>
            <a:prstGeom prst="line">
              <a:avLst/>
            </a:prstGeom>
            <a:ln>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8039220" y="1093576"/>
              <a:ext cx="161930" cy="430406"/>
            </a:xfrm>
            <a:prstGeom prst="line">
              <a:avLst/>
            </a:prstGeom>
            <a:ln>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8255126" y="1047518"/>
              <a:ext cx="241307" cy="489171"/>
            </a:xfrm>
            <a:prstGeom prst="line">
              <a:avLst/>
            </a:prstGeom>
            <a:ln>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191000" y="1523983"/>
              <a:ext cx="4495940" cy="6353"/>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63007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3" grpId="0"/>
      <p:bldP spid="54"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42614" y="0"/>
            <a:ext cx="88185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en-US" sz="3000" b="1" dirty="0" smtClean="0">
                <a:solidFill>
                  <a:srgbClr val="00CB00"/>
                </a:solidFill>
                <a:latin typeface="Calibri" charset="0"/>
              </a:rPr>
              <a:t>Is Earth a fluke, or are habitable climates common?</a:t>
            </a:r>
          </a:p>
        </p:txBody>
      </p:sp>
      <p:pic>
        <p:nvPicPr>
          <p:cNvPr id="6" name="Picture 5"/>
          <p:cNvPicPr>
            <a:picLocks noChangeAspect="1"/>
          </p:cNvPicPr>
          <p:nvPr/>
        </p:nvPicPr>
        <p:blipFill>
          <a:blip r:embed="rId2"/>
          <a:stretch>
            <a:fillRect/>
          </a:stretch>
        </p:blipFill>
        <p:spPr>
          <a:xfrm>
            <a:off x="242614" y="595235"/>
            <a:ext cx="9144000" cy="5934901"/>
          </a:xfrm>
          <a:prstGeom prst="rect">
            <a:avLst/>
          </a:prstGeom>
        </p:spPr>
      </p:pic>
    </p:spTree>
    <p:extLst>
      <p:ext uri="{BB962C8B-B14F-4D97-AF65-F5344CB8AC3E}">
        <p14:creationId xmlns:p14="http://schemas.microsoft.com/office/powerpoint/2010/main" val="66760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TotalTime>
  <Words>1762</Words>
  <Application>Microsoft Macintosh PowerPoint</Application>
  <PresentationFormat>On-screen Show (4:3)</PresentationFormat>
  <Paragraphs>205</Paragraphs>
  <Slides>39</Slides>
  <Notes>9</Notes>
  <HiddenSlides>0</HiddenSlides>
  <MMClips>1</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Office Theme</vt:lpstr>
      <vt:lpstr>10_Office Theme</vt:lpstr>
      <vt:lpstr>11_Office Theme</vt:lpstr>
      <vt:lpstr>1_Office Theme</vt:lpstr>
      <vt:lpstr>2_Office Theme</vt:lpstr>
      <vt:lpstr>9_Office Theme</vt:lpstr>
      <vt:lpstr>Mars sedimentary rocks in context</vt:lpstr>
      <vt:lpstr>Outline</vt:lpstr>
      <vt:lpstr>(Show Candor Chasma movie)</vt:lpstr>
      <vt:lpstr>PowerPoint Presentation</vt:lpstr>
      <vt:lpstr>Mars today is hostile to life</vt:lpstr>
      <vt:lpstr>PowerPoint Presentation</vt:lpstr>
      <vt:lpstr>PowerPoint Presentation</vt:lpstr>
      <vt:lpstr>PowerPoint Presentation</vt:lpstr>
      <vt:lpstr>PowerPoint Presentation</vt:lpstr>
      <vt:lpstr>Is Earth a fluke, or are habitable climates common? </vt:lpstr>
      <vt:lpstr>PowerPoint Presentation</vt:lpstr>
      <vt:lpstr>PowerPoint Presentation</vt:lpstr>
      <vt:lpstr>History of Mars research</vt:lpstr>
      <vt:lpstr>History of Mars research: Detection of CO2 in the atmosphere of Mars (1947) </vt:lpstr>
      <vt:lpstr>The first four landings: “basalt prisons”</vt:lpstr>
      <vt:lpstr>The fifth landing (Feb. 2004): sedimentary-rock outcrops</vt:lpstr>
      <vt:lpstr>PowerPoint Presentation</vt:lpstr>
      <vt:lpstr>PowerPoint Presentation</vt:lpstr>
      <vt:lpstr>PowerPoint Presentation</vt:lpstr>
      <vt:lpstr>2005-: Orbiters confirm planet-wide association between sedimentary rocks and liquid water.</vt:lpstr>
      <vt:lpstr>PowerPoint Presentation</vt:lpstr>
      <vt:lpstr>PowerPoint Presentation</vt:lpstr>
      <vt:lpstr>PowerPoint Presentation</vt:lpstr>
      <vt:lpstr>PowerPoint Presentation</vt:lpstr>
      <vt:lpstr>PowerPoint Presentation</vt:lpstr>
      <vt:lpstr>(Show MSL descent movie)</vt:lpstr>
      <vt:lpstr>PowerPoint Presentation</vt:lpstr>
      <vt:lpstr>PowerPoint Presentation</vt:lpstr>
      <vt:lpstr>Martian sedimentary rocks: just add (liquid) water?</vt:lpstr>
      <vt:lpstr>What was the water source for the sedimentary rocks?</vt:lpstr>
      <vt:lpstr>Water source: Bottom-up or top-down?</vt:lpstr>
      <vt:lpstr>What we will be doing with your summer’s work </vt:lpstr>
      <vt:lpstr>PowerPoint Presentation</vt:lpstr>
      <vt:lpstr>Future of robotic Mars exploration: search for ancient organic matter</vt:lpstr>
      <vt:lpstr>PowerPoint Presentation</vt:lpstr>
      <vt:lpstr>PowerPoint Presentation</vt:lpstr>
      <vt:lpstr>Seasonal flows on warm Martian slopes</vt:lpstr>
      <vt:lpstr>(Show HiRISE Science In Motion)</vt:lpstr>
      <vt:lpstr>Sending people to the Mars system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sedimentary rocks in context</dc:title>
  <dc:creator>Edwin Kite</dc:creator>
  <cp:lastModifiedBy>Edwin Kite</cp:lastModifiedBy>
  <cp:revision>24</cp:revision>
  <dcterms:created xsi:type="dcterms:W3CDTF">2015-09-15T16:00:52Z</dcterms:created>
  <dcterms:modified xsi:type="dcterms:W3CDTF">2015-09-15T22:12:16Z</dcterms:modified>
</cp:coreProperties>
</file>