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30"/>
  </p:notesMasterIdLst>
  <p:sldIdLst>
    <p:sldId id="273" r:id="rId5"/>
    <p:sldId id="278" r:id="rId6"/>
    <p:sldId id="280" r:id="rId7"/>
    <p:sldId id="311" r:id="rId8"/>
    <p:sldId id="312" r:id="rId9"/>
    <p:sldId id="314" r:id="rId10"/>
    <p:sldId id="309" r:id="rId11"/>
    <p:sldId id="313" r:id="rId12"/>
    <p:sldId id="315" r:id="rId13"/>
    <p:sldId id="282" r:id="rId14"/>
    <p:sldId id="283" r:id="rId15"/>
    <p:sldId id="284" r:id="rId16"/>
    <p:sldId id="286" r:id="rId17"/>
    <p:sldId id="287" r:id="rId18"/>
    <p:sldId id="304" r:id="rId19"/>
    <p:sldId id="291" r:id="rId20"/>
    <p:sldId id="297" r:id="rId21"/>
    <p:sldId id="296" r:id="rId22"/>
    <p:sldId id="308" r:id="rId23"/>
    <p:sldId id="305" r:id="rId24"/>
    <p:sldId id="307" r:id="rId25"/>
    <p:sldId id="303" r:id="rId26"/>
    <p:sldId id="306" r:id="rId27"/>
    <p:sldId id="299" r:id="rId28"/>
    <p:sldId id="30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3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3BCFC9-AB59-AA4A-8DA9-B16CB77D810B}" type="datetimeFigureOut">
              <a:rPr lang="en-US" smtClean="0"/>
              <a:pPr/>
              <a:t>3/8/16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FA3248-B252-9D41-98DA-3842F877C488}" type="slidenum">
              <a:rPr lang="en-US" smtClean="0"/>
              <a:pPr/>
              <a:t>‹#›</a:t>
            </a:fld>
            <a:endParaRPr lang="en-US"/>
          </a:p>
        </p:txBody>
      </p:sp>
    </p:spTree>
    <p:extLst>
      <p:ext uri="{BB962C8B-B14F-4D97-AF65-F5344CB8AC3E}">
        <p14:creationId xmlns:p14="http://schemas.microsoft.com/office/powerpoint/2010/main" val="18379669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2560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CEA4104A-FA07-3F46-B6E6-A92A05663A12}" type="slidenum">
              <a:rPr lang="en-US">
                <a:solidFill>
                  <a:srgbClr val="000000"/>
                </a:solidFill>
              </a:rPr>
              <a:pPr/>
              <a:t>2</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2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OK so is this low-order system actually meaningful for Gale?</a:t>
            </a:r>
          </a:p>
        </p:txBody>
      </p:sp>
      <p:sp>
        <p:nvSpPr>
          <p:cNvPr id="262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2CB3BCE8-9E70-8641-9EE2-39D477F83711}" type="slidenum">
              <a:rPr lang="en-US">
                <a:solidFill>
                  <a:srgbClr val="000000"/>
                </a:solidFill>
              </a:rPr>
              <a:pPr/>
              <a:t>20</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4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So MSL was sent to Gale Crater instead, with the goal of landing at the base of a mountain of sedimentary rock that occupies the center of the crater and driving up it.</a:t>
            </a:r>
          </a:p>
          <a:p>
            <a:pPr>
              <a:spcBef>
                <a:spcPct val="0"/>
              </a:spcBef>
            </a:pPr>
            <a:r>
              <a:rPr lang="en-US">
                <a:latin typeface="Calibri" charset="0"/>
              </a:rPr>
              <a:t>These sediments show quasi-periodic bedding, which is a marker for orbital forcing and therefore millions of years of accumulation. </a:t>
            </a:r>
            <a:r>
              <a:rPr lang="en-US" b="1">
                <a:latin typeface="Calibri" charset="0"/>
              </a:rPr>
              <a:t>And if long lived, then it must record a global environment because localized wet patches on a desert planet are necessarily transient. // </a:t>
            </a:r>
            <a:r>
              <a:rPr lang="en-US">
                <a:latin typeface="Calibri" charset="0"/>
              </a:rPr>
              <a:t>Total stratigraphic thickness of sedimentary rock to be explored here is more than double the grand canyon, wonderful record of mineralogic change and the hope is that this stratigraphic section captures Mars’ habitability transition // But the fly in the room is that we don’t actually know how this mountain of nearly horizontal, layered sediments got here.</a:t>
            </a:r>
          </a:p>
          <a:p>
            <a:pPr>
              <a:spcBef>
                <a:spcPct val="0"/>
              </a:spcBef>
            </a:pPr>
            <a:endParaRPr lang="en-US">
              <a:latin typeface="Calibri" charset="0"/>
            </a:endParaRPr>
          </a:p>
          <a:p>
            <a:pPr>
              <a:spcBef>
                <a:spcPct val="0"/>
              </a:spcBef>
            </a:pPr>
            <a:endParaRPr lang="en-US">
              <a:latin typeface="Calibri" charset="0"/>
            </a:endParaRPr>
          </a:p>
          <a:p>
            <a:pPr>
              <a:spcBef>
                <a:spcPct val="0"/>
              </a:spcBef>
            </a:pPr>
            <a:endParaRPr lang="en-US">
              <a:latin typeface="Calibri" charset="0"/>
            </a:endParaRPr>
          </a:p>
        </p:txBody>
      </p:sp>
      <p:sp>
        <p:nvSpPr>
          <p:cNvPr id="2549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CB6FA51D-2635-EA46-AA76-C631870D5878}" type="slidenum">
              <a:rPr lang="en-US">
                <a:solidFill>
                  <a:prstClr val="black"/>
                </a:solidFill>
              </a:rPr>
              <a:pPr/>
              <a:t>24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70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However, when we look in more detail at the layer orientations at Gale, we notice that all the layers dip away from the center of the mound. More than that, the </a:t>
            </a:r>
            <a:r>
              <a:rPr lang="en-US" b="1">
                <a:latin typeface="Calibri" charset="0"/>
              </a:rPr>
              <a:t>past mount shape recorded by the layer orientations is a subdued version of the modern erosion surface. </a:t>
            </a:r>
            <a:r>
              <a:rPr lang="en-US">
                <a:latin typeface="Calibri" charset="0"/>
              </a:rPr>
              <a:t>Marker bed elevation varies by &gt; 1km. This is not close to the horizontal dips predicted by the playa-lake hypothesis.</a:t>
            </a:r>
          </a:p>
          <a:p>
            <a:pPr>
              <a:spcBef>
                <a:spcPct val="0"/>
              </a:spcBef>
            </a:pPr>
            <a:endParaRPr lang="en-US" b="1">
              <a:latin typeface="Calibri" charset="0"/>
            </a:endParaRPr>
          </a:p>
        </p:txBody>
      </p:sp>
      <p:sp>
        <p:nvSpPr>
          <p:cNvPr id="2570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FCE2F804-6162-BE41-A832-2A62E8EE3D6D}" type="slidenum">
              <a:rPr lang="en-US">
                <a:solidFill>
                  <a:srgbClr val="000000"/>
                </a:solidFill>
              </a:rPr>
              <a:pPr/>
              <a:t>3</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70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However, when we look in more detail at the layer orientations at Gale, we notice that all the layers dip away from the center of the mound. More than that, the </a:t>
            </a:r>
            <a:r>
              <a:rPr lang="en-US" b="1">
                <a:latin typeface="Calibri" charset="0"/>
              </a:rPr>
              <a:t>past mount shape recorded by the layer orientations is a subdued version of the modern erosion surface. </a:t>
            </a:r>
            <a:r>
              <a:rPr lang="en-US">
                <a:latin typeface="Calibri" charset="0"/>
              </a:rPr>
              <a:t>Marker bed elevation varies by &gt; 1km. This is not close to the horizontal dips predicted by the playa-lake hypothesis.</a:t>
            </a:r>
          </a:p>
          <a:p>
            <a:pPr>
              <a:spcBef>
                <a:spcPct val="0"/>
              </a:spcBef>
            </a:pPr>
            <a:endParaRPr lang="en-US" b="1">
              <a:latin typeface="Calibri" charset="0"/>
            </a:endParaRPr>
          </a:p>
        </p:txBody>
      </p:sp>
      <p:sp>
        <p:nvSpPr>
          <p:cNvPr id="2570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FCE2F804-6162-BE41-A832-2A62E8EE3D6D}" type="slidenum">
              <a:rPr lang="en-US">
                <a:solidFill>
                  <a:srgbClr val="000000"/>
                </a:solidFill>
              </a:rPr>
              <a:pPr/>
              <a:t>4</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9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So as primary layer orientations, these measurements rule out the mound being an accumulation of lake sediments.</a:t>
            </a:r>
          </a:p>
        </p:txBody>
      </p:sp>
      <p:sp>
        <p:nvSpPr>
          <p:cNvPr id="259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29685408-1B47-6845-A39A-99C99C728D31}" type="slidenum">
              <a:rPr lang="en-US">
                <a:solidFill>
                  <a:srgbClr val="000000"/>
                </a:solidFill>
              </a:rPr>
              <a:pPr/>
              <a:t>10</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0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All of mars is ours</a:t>
            </a:r>
          </a:p>
          <a:p>
            <a:pPr>
              <a:spcBef>
                <a:spcPct val="0"/>
              </a:spcBef>
            </a:pPr>
            <a:r>
              <a:rPr lang="en-US">
                <a:latin typeface="Calibri" charset="0"/>
              </a:rPr>
              <a:t>These are ancient rocks, but they’re almost</a:t>
            </a:r>
          </a:p>
        </p:txBody>
      </p:sp>
      <p:sp>
        <p:nvSpPr>
          <p:cNvPr id="260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B61F0A32-7D69-924E-B89C-36918EE0F3BF}" type="slidenum">
              <a:rPr lang="en-US">
                <a:solidFill>
                  <a:prstClr val="black"/>
                </a:solidFill>
              </a:rPr>
              <a:pPr/>
              <a:t>11</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1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We’re not going to run a mesocale model for four billion years, so we need a reduced order model. Synoptic or background wind stress plus a terrain-dependent term. </a:t>
            </a:r>
            <a:r>
              <a:rPr lang="en-US" b="1">
                <a:latin typeface="Calibri" charset="0"/>
              </a:rPr>
              <a:t>TALK ABOUT THIS SLIDE FOR A WHILE </a:t>
            </a:r>
            <a:r>
              <a:rPr lang="en-US">
                <a:latin typeface="Calibri" charset="0"/>
              </a:rPr>
              <a:t>(</a:t>
            </a:r>
            <a:r>
              <a:rPr lang="en-US" i="1">
                <a:latin typeface="Calibri" charset="0"/>
              </a:rPr>
              <a:t>D involves some induration</a:t>
            </a:r>
            <a:r>
              <a:rPr lang="en-US">
                <a:latin typeface="Calibri" charset="0"/>
              </a:rPr>
              <a:t>; </a:t>
            </a:r>
            <a:r>
              <a:rPr lang="en-US" i="1">
                <a:latin typeface="Calibri" charset="0"/>
              </a:rPr>
              <a:t>splitting into downstream and upstream wind</a:t>
            </a:r>
            <a:r>
              <a:rPr lang="en-US">
                <a:latin typeface="Calibri" charset="0"/>
              </a:rPr>
              <a:t>; </a:t>
            </a:r>
            <a:r>
              <a:rPr lang="en-US" i="1">
                <a:latin typeface="Calibri" charset="0"/>
              </a:rPr>
              <a:t>L is a correlation length scale representing the effects of inertia – there’s also a finite spin-up time for the boundary-layer flow, but that turns out to be small)</a:t>
            </a:r>
            <a:endParaRPr lang="en-US" b="1" i="1">
              <a:latin typeface="Calibri" charset="0"/>
            </a:endParaRPr>
          </a:p>
        </p:txBody>
      </p:sp>
      <p:sp>
        <p:nvSpPr>
          <p:cNvPr id="261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EE0C5A72-77F5-8046-A681-D9A4DE28BE7B}" type="slidenum">
              <a:rPr lang="en-US">
                <a:solidFill>
                  <a:srgbClr val="000000"/>
                </a:solidFill>
              </a:rPr>
              <a:pPr/>
              <a:t>12</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4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No change in climate is required to explain this stratigraphy.</a:t>
            </a:r>
          </a:p>
        </p:txBody>
      </p:sp>
      <p:sp>
        <p:nvSpPr>
          <p:cNvPr id="264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28E30611-2C83-4943-9463-721C39397A06}" type="slidenum">
              <a:rPr lang="en-US">
                <a:solidFill>
                  <a:srgbClr val="000000"/>
                </a:solidFill>
              </a:rPr>
              <a:pPr/>
              <a:t>14</a:t>
            </a:fld>
            <a:endParaRPr 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4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So this allows us to use the sedimentary record to identify a preferred climate</a:t>
            </a:r>
          </a:p>
          <a:p>
            <a:pPr>
              <a:spcBef>
                <a:spcPct val="0"/>
              </a:spcBef>
            </a:pPr>
            <a:r>
              <a:rPr lang="en-US">
                <a:latin typeface="Calibri" charset="0"/>
              </a:rPr>
              <a:t>Prediction &lt; 200 mbar</a:t>
            </a:r>
          </a:p>
        </p:txBody>
      </p:sp>
      <p:sp>
        <p:nvSpPr>
          <p:cNvPr id="2447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5263B399-6D8B-474A-8BB2-EF0F7FE65468}" type="slidenum">
              <a:rPr lang="en-US">
                <a:solidFill>
                  <a:srgbClr val="000000"/>
                </a:solidFill>
              </a:rPr>
              <a:pPr/>
              <a:t>15</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Takes the</a:t>
            </a:r>
            <a:r>
              <a:rPr lang="en-US" baseline="0" dirty="0" smtClean="0"/>
              <a:t> logical next step</a:t>
            </a:r>
            <a:endParaRPr lang="en-US" dirty="0"/>
          </a:p>
        </p:txBody>
      </p:sp>
      <p:sp>
        <p:nvSpPr>
          <p:cNvPr id="4" name="Slide Number Placeholder 3"/>
          <p:cNvSpPr>
            <a:spLocks noGrp="1"/>
          </p:cNvSpPr>
          <p:nvPr>
            <p:ph type="sldNum" sz="quarter" idx="10"/>
          </p:nvPr>
        </p:nvSpPr>
        <p:spPr/>
        <p:txBody>
          <a:bodyPr/>
          <a:lstStyle/>
          <a:p>
            <a:fld id="{CFA0091C-2F08-6441-8D36-264010688B77}" type="slidenum">
              <a:rPr lang="en-US" smtClean="0"/>
              <a:t>16</a:t>
            </a:fld>
            <a:endParaRPr lang="en-US"/>
          </a:p>
        </p:txBody>
      </p:sp>
    </p:spTree>
    <p:extLst>
      <p:ext uri="{BB962C8B-B14F-4D97-AF65-F5344CB8AC3E}">
        <p14:creationId xmlns:p14="http://schemas.microsoft.com/office/powerpoint/2010/main" val="1755761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75D0A5-3576-C94B-9C02-14AF48BE871A}" type="datetimeFigureOut">
              <a:rPr lang="en-US" smtClean="0"/>
              <a:pPr/>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13C4-2E94-2844-9751-B4E56770E3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5D0A5-3576-C94B-9C02-14AF48BE871A}" type="datetimeFigureOut">
              <a:rPr lang="en-US" smtClean="0"/>
              <a:pPr/>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13C4-2E94-2844-9751-B4E56770E3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5D0A5-3576-C94B-9C02-14AF48BE871A}" type="datetimeFigureOut">
              <a:rPr lang="en-US" smtClean="0"/>
              <a:pPr/>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13C4-2E94-2844-9751-B4E56770E32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CC7A48A-0974-9044-9D7A-82A606BDF840}" type="datetimeFigureOut">
              <a:rPr lang="en-US"/>
              <a:pPr>
                <a:defRPr/>
              </a:pPr>
              <a:t>3/8/16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3B28A5-8E99-9946-BED3-1B25FFB8DBE8}" type="slidenum">
              <a:rPr lang="en-US"/>
              <a:pPr>
                <a:defRPr/>
              </a:pPr>
              <a:t>‹#›</a:t>
            </a:fld>
            <a:endParaRPr lang="en-US"/>
          </a:p>
        </p:txBody>
      </p:sp>
    </p:spTree>
    <p:extLst>
      <p:ext uri="{BB962C8B-B14F-4D97-AF65-F5344CB8AC3E}">
        <p14:creationId xmlns:p14="http://schemas.microsoft.com/office/powerpoint/2010/main" val="789422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4B264E-1B0C-DB40-B75A-F0888DBC450D}" type="datetimeFigureOut">
              <a:rPr lang="en-US"/>
              <a:pPr>
                <a:defRPr/>
              </a:pPr>
              <a:t>3/8/16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CB3392-DB83-D641-A068-6A32F82B93D1}" type="slidenum">
              <a:rPr lang="en-US"/>
              <a:pPr>
                <a:defRPr/>
              </a:pPr>
              <a:t>‹#›</a:t>
            </a:fld>
            <a:endParaRPr lang="en-US"/>
          </a:p>
        </p:txBody>
      </p:sp>
    </p:spTree>
    <p:extLst>
      <p:ext uri="{BB962C8B-B14F-4D97-AF65-F5344CB8AC3E}">
        <p14:creationId xmlns:p14="http://schemas.microsoft.com/office/powerpoint/2010/main" val="230860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A7C623-F0AD-1742-9A89-DEB0AD0D8D4E}" type="datetimeFigureOut">
              <a:rPr lang="en-US"/>
              <a:pPr>
                <a:defRPr/>
              </a:pPr>
              <a:t>3/8/16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9C4BD1-24E7-044B-97CC-2FA4385E5E73}" type="slidenum">
              <a:rPr lang="en-US"/>
              <a:pPr>
                <a:defRPr/>
              </a:pPr>
              <a:t>‹#›</a:t>
            </a:fld>
            <a:endParaRPr lang="en-US"/>
          </a:p>
        </p:txBody>
      </p:sp>
    </p:spTree>
    <p:extLst>
      <p:ext uri="{BB962C8B-B14F-4D97-AF65-F5344CB8AC3E}">
        <p14:creationId xmlns:p14="http://schemas.microsoft.com/office/powerpoint/2010/main" val="1640082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B7C98E9-7C7B-AF44-AEAD-B4B045475A7D}" type="datetimeFigureOut">
              <a:rPr lang="en-US"/>
              <a:pPr>
                <a:defRPr/>
              </a:pPr>
              <a:t>3/8/16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761533-3333-1E4D-A22D-7480FEDC9A22}" type="slidenum">
              <a:rPr lang="en-US"/>
              <a:pPr>
                <a:defRPr/>
              </a:pPr>
              <a:t>‹#›</a:t>
            </a:fld>
            <a:endParaRPr lang="en-US"/>
          </a:p>
        </p:txBody>
      </p:sp>
    </p:spTree>
    <p:extLst>
      <p:ext uri="{BB962C8B-B14F-4D97-AF65-F5344CB8AC3E}">
        <p14:creationId xmlns:p14="http://schemas.microsoft.com/office/powerpoint/2010/main" val="2879214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140E08-7E8C-AD41-8ADA-2F072E847012}" type="datetimeFigureOut">
              <a:rPr lang="en-US"/>
              <a:pPr>
                <a:defRPr/>
              </a:pPr>
              <a:t>3/8/16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0C0CB3E-D332-0843-93E4-0F5DCF947E79}" type="slidenum">
              <a:rPr lang="en-US"/>
              <a:pPr>
                <a:defRPr/>
              </a:pPr>
              <a:t>‹#›</a:t>
            </a:fld>
            <a:endParaRPr lang="en-US"/>
          </a:p>
        </p:txBody>
      </p:sp>
    </p:spTree>
    <p:extLst>
      <p:ext uri="{BB962C8B-B14F-4D97-AF65-F5344CB8AC3E}">
        <p14:creationId xmlns:p14="http://schemas.microsoft.com/office/powerpoint/2010/main" val="845009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A6FA07-B14F-3547-898F-A50B4A443E64}" type="datetimeFigureOut">
              <a:rPr lang="en-US"/>
              <a:pPr>
                <a:defRPr/>
              </a:pPr>
              <a:t>3/8/16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429120C-F9B5-5343-A38F-700AEE4AA0AD}" type="slidenum">
              <a:rPr lang="en-US"/>
              <a:pPr>
                <a:defRPr/>
              </a:pPr>
              <a:t>‹#›</a:t>
            </a:fld>
            <a:endParaRPr lang="en-US"/>
          </a:p>
        </p:txBody>
      </p:sp>
    </p:spTree>
    <p:extLst>
      <p:ext uri="{BB962C8B-B14F-4D97-AF65-F5344CB8AC3E}">
        <p14:creationId xmlns:p14="http://schemas.microsoft.com/office/powerpoint/2010/main" val="154696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26715F-0FBF-694C-B879-5C308E67F882}" type="datetimeFigureOut">
              <a:rPr lang="en-US"/>
              <a:pPr>
                <a:defRPr/>
              </a:pPr>
              <a:t>3/8/16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3586D8-7584-8743-A4EE-768BC0BB5F9F}" type="slidenum">
              <a:rPr lang="en-US"/>
              <a:pPr>
                <a:defRPr/>
              </a:pPr>
              <a:t>‹#›</a:t>
            </a:fld>
            <a:endParaRPr lang="en-US"/>
          </a:p>
        </p:txBody>
      </p:sp>
    </p:spTree>
    <p:extLst>
      <p:ext uri="{BB962C8B-B14F-4D97-AF65-F5344CB8AC3E}">
        <p14:creationId xmlns:p14="http://schemas.microsoft.com/office/powerpoint/2010/main" val="535918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4317FF-E936-E649-AB67-9113868D2C3B}" type="datetimeFigureOut">
              <a:rPr lang="en-US"/>
              <a:pPr>
                <a:defRPr/>
              </a:pPr>
              <a:t>3/8/16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1CB8FE-FE02-5D47-A0CE-0CA53474DB38}" type="slidenum">
              <a:rPr lang="en-US"/>
              <a:pPr>
                <a:defRPr/>
              </a:pPr>
              <a:t>‹#›</a:t>
            </a:fld>
            <a:endParaRPr lang="en-US"/>
          </a:p>
        </p:txBody>
      </p:sp>
    </p:spTree>
    <p:extLst>
      <p:ext uri="{BB962C8B-B14F-4D97-AF65-F5344CB8AC3E}">
        <p14:creationId xmlns:p14="http://schemas.microsoft.com/office/powerpoint/2010/main" val="70612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5D0A5-3576-C94B-9C02-14AF48BE871A}" type="datetimeFigureOut">
              <a:rPr lang="en-US" smtClean="0"/>
              <a:pPr/>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13C4-2E94-2844-9751-B4E56770E32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96BD3B-0E20-6C47-9C47-3300EBEE6B19}" type="datetimeFigureOut">
              <a:rPr lang="en-US"/>
              <a:pPr>
                <a:defRPr/>
              </a:pPr>
              <a:t>3/8/16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611AD1-82FA-3C49-A7B7-EDBC03E8937A}" type="slidenum">
              <a:rPr lang="en-US"/>
              <a:pPr>
                <a:defRPr/>
              </a:pPr>
              <a:t>‹#›</a:t>
            </a:fld>
            <a:endParaRPr lang="en-US"/>
          </a:p>
        </p:txBody>
      </p:sp>
    </p:spTree>
    <p:extLst>
      <p:ext uri="{BB962C8B-B14F-4D97-AF65-F5344CB8AC3E}">
        <p14:creationId xmlns:p14="http://schemas.microsoft.com/office/powerpoint/2010/main" val="2612823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95507C-ABC6-1743-9D25-6FF8699B6DDC}" type="datetimeFigureOut">
              <a:rPr lang="en-US"/>
              <a:pPr>
                <a:defRPr/>
              </a:pPr>
              <a:t>3/8/16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0D4D27-B92C-0C4A-91A2-9B8BE09B915F}" type="slidenum">
              <a:rPr lang="en-US"/>
              <a:pPr>
                <a:defRPr/>
              </a:pPr>
              <a:t>‹#›</a:t>
            </a:fld>
            <a:endParaRPr lang="en-US"/>
          </a:p>
        </p:txBody>
      </p:sp>
    </p:spTree>
    <p:extLst>
      <p:ext uri="{BB962C8B-B14F-4D97-AF65-F5344CB8AC3E}">
        <p14:creationId xmlns:p14="http://schemas.microsoft.com/office/powerpoint/2010/main" val="1851308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7783C1-762D-6F4E-AA6D-6062151571B9}" type="datetimeFigureOut">
              <a:rPr lang="en-US"/>
              <a:pPr>
                <a:defRPr/>
              </a:pPr>
              <a:t>3/8/16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3E1588-D582-8149-88DF-68CCCFD28B01}" type="slidenum">
              <a:rPr lang="en-US"/>
              <a:pPr>
                <a:defRPr/>
              </a:pPr>
              <a:t>‹#›</a:t>
            </a:fld>
            <a:endParaRPr lang="en-US"/>
          </a:p>
        </p:txBody>
      </p:sp>
    </p:spTree>
    <p:extLst>
      <p:ext uri="{BB962C8B-B14F-4D97-AF65-F5344CB8AC3E}">
        <p14:creationId xmlns:p14="http://schemas.microsoft.com/office/powerpoint/2010/main" val="1227067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86762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9549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095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9812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5012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29780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8969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75D0A5-3576-C94B-9C02-14AF48BE871A}" type="datetimeFigureOut">
              <a:rPr lang="en-US" smtClean="0"/>
              <a:pPr/>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13C4-2E94-2844-9751-B4E56770E32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7109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1063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94238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71774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9197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1362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507936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696704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664346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5015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75D0A5-3576-C94B-9C02-14AF48BE871A}" type="datetimeFigureOut">
              <a:rPr lang="en-US" smtClean="0"/>
              <a:pPr/>
              <a:t>3/8/16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13C4-2E94-2844-9751-B4E56770E328}"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28962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81133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5043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234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500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75D0A5-3576-C94B-9C02-14AF48BE871A}" type="datetimeFigureOut">
              <a:rPr lang="en-US" smtClean="0"/>
              <a:pPr/>
              <a:t>3/8/16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E13C4-2E94-2844-9751-B4E56770E3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75D0A5-3576-C94B-9C02-14AF48BE871A}" type="datetimeFigureOut">
              <a:rPr lang="en-US" smtClean="0"/>
              <a:pPr/>
              <a:t>3/8/16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E13C4-2E94-2844-9751-B4E56770E3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5D0A5-3576-C94B-9C02-14AF48BE871A}" type="datetimeFigureOut">
              <a:rPr lang="en-US" smtClean="0"/>
              <a:pPr/>
              <a:t>3/8/16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5E13C4-2E94-2844-9751-B4E56770E3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5D0A5-3576-C94B-9C02-14AF48BE871A}" type="datetimeFigureOut">
              <a:rPr lang="en-US" smtClean="0"/>
              <a:pPr/>
              <a:t>3/8/16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13C4-2E94-2844-9751-B4E56770E3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5D0A5-3576-C94B-9C02-14AF48BE871A}" type="datetimeFigureOut">
              <a:rPr lang="en-US" smtClean="0"/>
              <a:pPr/>
              <a:t>3/8/16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13C4-2E94-2844-9751-B4E56770E3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5D0A5-3576-C94B-9C02-14AF48BE871A}" type="datetimeFigureOut">
              <a:rPr lang="en-US" smtClean="0"/>
              <a:pPr/>
              <a:t>3/8/16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E13C4-2E94-2844-9751-B4E56770E3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ea typeface="+mn-ea"/>
                <a:cs typeface="+mn-cs"/>
              </a:defRPr>
            </a:lvl1pPr>
          </a:lstStyle>
          <a:p>
            <a:pPr>
              <a:defRPr/>
            </a:pPr>
            <a:fld id="{137270E0-AA4B-E544-A060-D43B93816316}" type="datetimeFigureOut">
              <a:rPr lang="en-US"/>
              <a:pPr>
                <a:defRPr/>
              </a:pPr>
              <a:t>3/8/16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ea typeface="+mn-ea"/>
                <a:cs typeface="+mn-cs"/>
              </a:defRPr>
            </a:lvl1pPr>
          </a:lstStyle>
          <a:p>
            <a:pPr>
              <a:defRPr/>
            </a:pPr>
            <a:fld id="{69DE423B-F582-E24E-B864-17114FD5E24B}" type="slidenum">
              <a:rPr lang="en-US"/>
              <a:pPr>
                <a:defRPr/>
              </a:pPr>
              <a:t>‹#›</a:t>
            </a:fld>
            <a:endParaRPr lang="en-US"/>
          </a:p>
        </p:txBody>
      </p:sp>
    </p:spTree>
    <p:extLst>
      <p:ext uri="{BB962C8B-B14F-4D97-AF65-F5344CB8AC3E}">
        <p14:creationId xmlns:p14="http://schemas.microsoft.com/office/powerpoint/2010/main" val="1293954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65490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5D0A5-3576-C94B-9C02-14AF48BE871A}" type="datetimeFigureOut">
              <a:rPr lang="en-US" smtClean="0">
                <a:solidFill>
                  <a:prstClr val="black">
                    <a:tint val="75000"/>
                  </a:prstClr>
                </a:solidFill>
                <a:latin typeface="Calibri"/>
              </a:rPr>
              <a:pPr/>
              <a:t>3/8/16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E13C4-2E94-2844-9751-B4E56770E3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22271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1.png"/><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CB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 y="0"/>
            <a:ext cx="9144000" cy="1288501"/>
          </a:xfrm>
        </p:spPr>
        <p:txBody>
          <a:bodyPr>
            <a:normAutofit/>
          </a:bodyPr>
          <a:lstStyle/>
          <a:p>
            <a:pPr algn="l"/>
            <a:r>
              <a:rPr lang="en-US" sz="3700" b="1" dirty="0" smtClean="0"/>
              <a:t>Cadence and cause of lake-forming climates on Mars.</a:t>
            </a:r>
            <a:endParaRPr lang="en-US" sz="3300" b="1" dirty="0"/>
          </a:p>
        </p:txBody>
      </p:sp>
      <p:sp>
        <p:nvSpPr>
          <p:cNvPr id="3" name="Subtitle 2"/>
          <p:cNvSpPr>
            <a:spLocks noGrp="1"/>
          </p:cNvSpPr>
          <p:nvPr>
            <p:ph type="subTitle" idx="1"/>
          </p:nvPr>
        </p:nvSpPr>
        <p:spPr>
          <a:xfrm>
            <a:off x="4887518" y="1275871"/>
            <a:ext cx="4256482" cy="1841960"/>
          </a:xfrm>
          <a:ln>
            <a:noFill/>
          </a:ln>
        </p:spPr>
        <p:txBody>
          <a:bodyPr>
            <a:normAutofit fontScale="85000" lnSpcReduction="20000"/>
          </a:bodyPr>
          <a:lstStyle/>
          <a:p>
            <a:pPr algn="l"/>
            <a:r>
              <a:rPr lang="en-US" b="1" dirty="0" smtClean="0">
                <a:solidFill>
                  <a:schemeClr val="bg1"/>
                </a:solidFill>
              </a:rPr>
              <a:t>Edwin Kite </a:t>
            </a:r>
            <a:r>
              <a:rPr lang="en-US" b="1" dirty="0" smtClean="0">
                <a:solidFill>
                  <a:schemeClr val="bg1"/>
                </a:solidFill>
              </a:rPr>
              <a:t>(Chicago)</a:t>
            </a:r>
            <a:r>
              <a:rPr lang="en-US" b="1" dirty="0" smtClean="0">
                <a:solidFill>
                  <a:schemeClr val="bg1"/>
                </a:solidFill>
              </a:rPr>
              <a:t>, </a:t>
            </a:r>
            <a:r>
              <a:rPr lang="en-US" dirty="0" smtClean="0">
                <a:solidFill>
                  <a:schemeClr val="bg1"/>
                </a:solidFill>
              </a:rPr>
              <a:t>John Armstrong (Weber State), </a:t>
            </a:r>
          </a:p>
          <a:p>
            <a:pPr algn="l"/>
            <a:r>
              <a:rPr lang="en-US" dirty="0" smtClean="0">
                <a:solidFill>
                  <a:schemeClr val="bg1"/>
                </a:solidFill>
              </a:rPr>
              <a:t>Peter </a:t>
            </a:r>
            <a:r>
              <a:rPr lang="en-US" dirty="0" err="1" smtClean="0">
                <a:solidFill>
                  <a:schemeClr val="bg1"/>
                </a:solidFill>
              </a:rPr>
              <a:t>Gao</a:t>
            </a:r>
            <a:r>
              <a:rPr lang="en-US" dirty="0" smtClean="0">
                <a:solidFill>
                  <a:schemeClr val="bg1"/>
                </a:solidFill>
              </a:rPr>
              <a:t> (Caltech), Colin </a:t>
            </a:r>
            <a:r>
              <a:rPr lang="en-US" dirty="0" err="1" smtClean="0">
                <a:solidFill>
                  <a:schemeClr val="bg1"/>
                </a:solidFill>
              </a:rPr>
              <a:t>Goldblatt</a:t>
            </a:r>
            <a:r>
              <a:rPr lang="en-US" dirty="0" smtClean="0">
                <a:solidFill>
                  <a:schemeClr val="bg1"/>
                </a:solidFill>
              </a:rPr>
              <a:t> (U. Victoria)</a:t>
            </a:r>
            <a:r>
              <a:rPr lang="en-US" dirty="0" smtClean="0">
                <a:solidFill>
                  <a:schemeClr val="bg1"/>
                </a:solidFill>
              </a:rPr>
              <a:t>, </a:t>
            </a:r>
            <a:r>
              <a:rPr lang="en-US" dirty="0" smtClean="0">
                <a:solidFill>
                  <a:schemeClr val="bg1"/>
                </a:solidFill>
              </a:rPr>
              <a:t>David Mayer (U. Chicago)  </a:t>
            </a:r>
            <a:r>
              <a:rPr lang="en-US" dirty="0" smtClean="0">
                <a:solidFill>
                  <a:schemeClr val="bg1"/>
                </a:solidFill>
              </a:rPr>
              <a:t>	</a:t>
            </a:r>
          </a:p>
        </p:txBody>
      </p:sp>
      <p:sp>
        <p:nvSpPr>
          <p:cNvPr id="7" name="TextBox 6"/>
          <p:cNvSpPr txBox="1"/>
          <p:nvPr/>
        </p:nvSpPr>
        <p:spPr>
          <a:xfrm>
            <a:off x="4641891" y="3407856"/>
            <a:ext cx="4278347" cy="3216265"/>
          </a:xfrm>
          <a:prstGeom prst="rect">
            <a:avLst/>
          </a:prstGeom>
          <a:noFill/>
          <a:ln>
            <a:solidFill>
              <a:schemeClr val="tx1"/>
            </a:solidFill>
          </a:ln>
        </p:spPr>
        <p:txBody>
          <a:bodyPr wrap="square" rtlCol="0">
            <a:spAutoFit/>
          </a:bodyPr>
          <a:lstStyle/>
          <a:p>
            <a:r>
              <a:rPr lang="en-US" sz="2900" dirty="0" smtClean="0"/>
              <a:t>The problem: </a:t>
            </a:r>
            <a:r>
              <a:rPr lang="en-US" sz="2900" dirty="0" smtClean="0"/>
              <a:t>match lower bounds on the duration of individual lake-forming climates, without breaking </a:t>
            </a:r>
            <a:r>
              <a:rPr lang="en-US" sz="2900" dirty="0" smtClean="0"/>
              <a:t>upper bounds on olivine’s </a:t>
            </a:r>
            <a:r>
              <a:rPr lang="en-US" sz="2900" dirty="0" smtClean="0"/>
              <a:t>persistence on a wet surface.</a:t>
            </a:r>
            <a:endParaRPr lang="en-US" sz="2900" dirty="0"/>
          </a:p>
        </p:txBody>
      </p:sp>
      <p:cxnSp>
        <p:nvCxnSpPr>
          <p:cNvPr id="18" name="Straight Connector 17"/>
          <p:cNvCxnSpPr/>
          <p:nvPr/>
        </p:nvCxnSpPr>
        <p:spPr>
          <a:xfrm flipV="1">
            <a:off x="775389" y="1808519"/>
            <a:ext cx="3504865" cy="160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75389" y="2571769"/>
            <a:ext cx="3504865" cy="160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775389" y="4781770"/>
            <a:ext cx="3504865" cy="160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550306" y="1598824"/>
            <a:ext cx="0" cy="3182946"/>
          </a:xfrm>
          <a:prstGeom prst="line">
            <a:avLst/>
          </a:pr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rot="16200000">
            <a:off x="-816384" y="3022495"/>
            <a:ext cx="2364049" cy="369332"/>
          </a:xfrm>
          <a:prstGeom prst="rect">
            <a:avLst/>
          </a:prstGeom>
          <a:noFill/>
        </p:spPr>
        <p:txBody>
          <a:bodyPr wrap="none" rtlCol="0">
            <a:spAutoFit/>
          </a:bodyPr>
          <a:lstStyle/>
          <a:p>
            <a:r>
              <a:rPr lang="en-US" dirty="0" smtClean="0"/>
              <a:t>Surface energy balance</a:t>
            </a:r>
            <a:endParaRPr lang="en-US" dirty="0"/>
          </a:p>
        </p:txBody>
      </p:sp>
      <p:sp>
        <p:nvSpPr>
          <p:cNvPr id="22" name="TextBox 21"/>
          <p:cNvSpPr txBox="1"/>
          <p:nvPr/>
        </p:nvSpPr>
        <p:spPr>
          <a:xfrm>
            <a:off x="775389" y="2185737"/>
            <a:ext cx="1611364" cy="369332"/>
          </a:xfrm>
          <a:prstGeom prst="rect">
            <a:avLst/>
          </a:prstGeom>
          <a:noFill/>
        </p:spPr>
        <p:txBody>
          <a:bodyPr wrap="none" rtlCol="0">
            <a:spAutoFit/>
          </a:bodyPr>
          <a:lstStyle/>
          <a:p>
            <a:r>
              <a:rPr lang="en-US" dirty="0" smtClean="0"/>
              <a:t>SURFACE MELT</a:t>
            </a:r>
            <a:endParaRPr lang="en-US" dirty="0"/>
          </a:p>
        </p:txBody>
      </p:sp>
      <p:sp>
        <p:nvSpPr>
          <p:cNvPr id="27" name="TextBox 26"/>
          <p:cNvSpPr txBox="1"/>
          <p:nvPr/>
        </p:nvSpPr>
        <p:spPr>
          <a:xfrm>
            <a:off x="775389" y="1414158"/>
            <a:ext cx="2543823" cy="369332"/>
          </a:xfrm>
          <a:prstGeom prst="rect">
            <a:avLst/>
          </a:prstGeom>
          <a:noFill/>
        </p:spPr>
        <p:txBody>
          <a:bodyPr wrap="none" rtlCol="0">
            <a:spAutoFit/>
          </a:bodyPr>
          <a:lstStyle/>
          <a:p>
            <a:r>
              <a:rPr lang="en-US" dirty="0" smtClean="0"/>
              <a:t>LAKES, FLUVIAL EROSION</a:t>
            </a:r>
            <a:endParaRPr lang="en-US" dirty="0"/>
          </a:p>
        </p:txBody>
      </p:sp>
      <p:sp>
        <p:nvSpPr>
          <p:cNvPr id="28" name="TextBox 27"/>
          <p:cNvSpPr txBox="1"/>
          <p:nvPr/>
        </p:nvSpPr>
        <p:spPr>
          <a:xfrm>
            <a:off x="775389" y="4389186"/>
            <a:ext cx="1454244" cy="369332"/>
          </a:xfrm>
          <a:prstGeom prst="rect">
            <a:avLst/>
          </a:prstGeom>
          <a:noFill/>
        </p:spPr>
        <p:txBody>
          <a:bodyPr wrap="none" rtlCol="0">
            <a:spAutoFit/>
          </a:bodyPr>
          <a:lstStyle/>
          <a:p>
            <a:r>
              <a:rPr lang="en-US" dirty="0" smtClean="0"/>
              <a:t>MARS TODAY</a:t>
            </a:r>
            <a:endParaRPr lang="en-US" dirty="0"/>
          </a:p>
        </p:txBody>
      </p:sp>
      <p:sp>
        <p:nvSpPr>
          <p:cNvPr id="23" name="Freeform 22"/>
          <p:cNvSpPr/>
          <p:nvPr/>
        </p:nvSpPr>
        <p:spPr>
          <a:xfrm>
            <a:off x="871853" y="1495369"/>
            <a:ext cx="3376246" cy="1398525"/>
          </a:xfrm>
          <a:custGeom>
            <a:avLst/>
            <a:gdLst>
              <a:gd name="connsiteX0" fmla="*/ 0 w 3376246"/>
              <a:gd name="connsiteY0" fmla="*/ 1398525 h 1398525"/>
              <a:gd name="connsiteX1" fmla="*/ 225083 w 3376246"/>
              <a:gd name="connsiteY1" fmla="*/ 1382450 h 1398525"/>
              <a:gd name="connsiteX2" fmla="*/ 385857 w 3376246"/>
              <a:gd name="connsiteY2" fmla="*/ 1366375 h 1398525"/>
              <a:gd name="connsiteX3" fmla="*/ 707404 w 3376246"/>
              <a:gd name="connsiteY3" fmla="*/ 1350300 h 1398525"/>
              <a:gd name="connsiteX4" fmla="*/ 755636 w 3376246"/>
              <a:gd name="connsiteY4" fmla="*/ 1318150 h 1398525"/>
              <a:gd name="connsiteX5" fmla="*/ 852100 w 3376246"/>
              <a:gd name="connsiteY5" fmla="*/ 1125250 h 1398525"/>
              <a:gd name="connsiteX6" fmla="*/ 900332 w 3376246"/>
              <a:gd name="connsiteY6" fmla="*/ 1012725 h 1398525"/>
              <a:gd name="connsiteX7" fmla="*/ 916410 w 3376246"/>
              <a:gd name="connsiteY7" fmla="*/ 916275 h 1398525"/>
              <a:gd name="connsiteX8" fmla="*/ 948564 w 3376246"/>
              <a:gd name="connsiteY8" fmla="*/ 835900 h 1398525"/>
              <a:gd name="connsiteX9" fmla="*/ 980719 w 3376246"/>
              <a:gd name="connsiteY9" fmla="*/ 707300 h 1398525"/>
              <a:gd name="connsiteX10" fmla="*/ 1012874 w 3376246"/>
              <a:gd name="connsiteY10" fmla="*/ 546550 h 1398525"/>
              <a:gd name="connsiteX11" fmla="*/ 1028951 w 3376246"/>
              <a:gd name="connsiteY11" fmla="*/ 498325 h 1398525"/>
              <a:gd name="connsiteX12" fmla="*/ 1045029 w 3376246"/>
              <a:gd name="connsiteY12" fmla="*/ 434025 h 1398525"/>
              <a:gd name="connsiteX13" fmla="*/ 1077183 w 3376246"/>
              <a:gd name="connsiteY13" fmla="*/ 369725 h 1398525"/>
              <a:gd name="connsiteX14" fmla="*/ 1109338 w 3376246"/>
              <a:gd name="connsiteY14" fmla="*/ 208975 h 1398525"/>
              <a:gd name="connsiteX15" fmla="*/ 1141493 w 3376246"/>
              <a:gd name="connsiteY15" fmla="*/ 160750 h 1398525"/>
              <a:gd name="connsiteX16" fmla="*/ 1189725 w 3376246"/>
              <a:gd name="connsiteY16" fmla="*/ 64300 h 1398525"/>
              <a:gd name="connsiteX17" fmla="*/ 1237957 w 3376246"/>
              <a:gd name="connsiteY17" fmla="*/ 48225 h 1398525"/>
              <a:gd name="connsiteX18" fmla="*/ 1334421 w 3376246"/>
              <a:gd name="connsiteY18" fmla="*/ 0 h 1398525"/>
              <a:gd name="connsiteX19" fmla="*/ 1623814 w 3376246"/>
              <a:gd name="connsiteY19" fmla="*/ 16075 h 1398525"/>
              <a:gd name="connsiteX20" fmla="*/ 1672046 w 3376246"/>
              <a:gd name="connsiteY20" fmla="*/ 32150 h 1398525"/>
              <a:gd name="connsiteX21" fmla="*/ 1704200 w 3376246"/>
              <a:gd name="connsiteY21" fmla="*/ 128600 h 1398525"/>
              <a:gd name="connsiteX22" fmla="*/ 1720278 w 3376246"/>
              <a:gd name="connsiteY22" fmla="*/ 176825 h 1398525"/>
              <a:gd name="connsiteX23" fmla="*/ 1752432 w 3376246"/>
              <a:gd name="connsiteY23" fmla="*/ 353650 h 1398525"/>
              <a:gd name="connsiteX24" fmla="*/ 1784587 w 3376246"/>
              <a:gd name="connsiteY24" fmla="*/ 450100 h 1398525"/>
              <a:gd name="connsiteX25" fmla="*/ 1800665 w 3376246"/>
              <a:gd name="connsiteY25" fmla="*/ 498325 h 1398525"/>
              <a:gd name="connsiteX26" fmla="*/ 1816742 w 3376246"/>
              <a:gd name="connsiteY26" fmla="*/ 546550 h 1398525"/>
              <a:gd name="connsiteX27" fmla="*/ 1848897 w 3376246"/>
              <a:gd name="connsiteY27" fmla="*/ 1044875 h 1398525"/>
              <a:gd name="connsiteX28" fmla="*/ 1881051 w 3376246"/>
              <a:gd name="connsiteY28" fmla="*/ 1189550 h 1398525"/>
              <a:gd name="connsiteX29" fmla="*/ 1897129 w 3376246"/>
              <a:gd name="connsiteY29" fmla="*/ 1237775 h 1398525"/>
              <a:gd name="connsiteX30" fmla="*/ 1961438 w 3376246"/>
              <a:gd name="connsiteY30" fmla="*/ 1269925 h 1398525"/>
              <a:gd name="connsiteX31" fmla="*/ 2041825 w 3376246"/>
              <a:gd name="connsiteY31" fmla="*/ 1189550 h 1398525"/>
              <a:gd name="connsiteX32" fmla="*/ 2073980 w 3376246"/>
              <a:gd name="connsiteY32" fmla="*/ 1093100 h 1398525"/>
              <a:gd name="connsiteX33" fmla="*/ 2090057 w 3376246"/>
              <a:gd name="connsiteY33" fmla="*/ 675150 h 1398525"/>
              <a:gd name="connsiteX34" fmla="*/ 2106134 w 3376246"/>
              <a:gd name="connsiteY34" fmla="*/ 546550 h 1398525"/>
              <a:gd name="connsiteX35" fmla="*/ 2122212 w 3376246"/>
              <a:gd name="connsiteY35" fmla="*/ 321500 h 1398525"/>
              <a:gd name="connsiteX36" fmla="*/ 2138289 w 3376246"/>
              <a:gd name="connsiteY36" fmla="*/ 192900 h 1398525"/>
              <a:gd name="connsiteX37" fmla="*/ 2170444 w 3376246"/>
              <a:gd name="connsiteY37" fmla="*/ 96450 h 1398525"/>
              <a:gd name="connsiteX38" fmla="*/ 2347295 w 3376246"/>
              <a:gd name="connsiteY38" fmla="*/ 80375 h 1398525"/>
              <a:gd name="connsiteX39" fmla="*/ 2524146 w 3376246"/>
              <a:gd name="connsiteY39" fmla="*/ 96450 h 1398525"/>
              <a:gd name="connsiteX40" fmla="*/ 2572378 w 3376246"/>
              <a:gd name="connsiteY40" fmla="*/ 112525 h 1398525"/>
              <a:gd name="connsiteX41" fmla="*/ 2604533 w 3376246"/>
              <a:gd name="connsiteY41" fmla="*/ 208975 h 1398525"/>
              <a:gd name="connsiteX42" fmla="*/ 2636687 w 3376246"/>
              <a:gd name="connsiteY42" fmla="*/ 401875 h 1398525"/>
              <a:gd name="connsiteX43" fmla="*/ 2652765 w 3376246"/>
              <a:gd name="connsiteY43" fmla="*/ 498325 h 1398525"/>
              <a:gd name="connsiteX44" fmla="*/ 2684920 w 3376246"/>
              <a:gd name="connsiteY44" fmla="*/ 562625 h 1398525"/>
              <a:gd name="connsiteX45" fmla="*/ 2733152 w 3376246"/>
              <a:gd name="connsiteY45" fmla="*/ 723375 h 1398525"/>
              <a:gd name="connsiteX46" fmla="*/ 2765306 w 3376246"/>
              <a:gd name="connsiteY46" fmla="*/ 835900 h 1398525"/>
              <a:gd name="connsiteX47" fmla="*/ 2781384 w 3376246"/>
              <a:gd name="connsiteY47" fmla="*/ 1012725 h 1398525"/>
              <a:gd name="connsiteX48" fmla="*/ 2829616 w 3376246"/>
              <a:gd name="connsiteY48" fmla="*/ 1318150 h 1398525"/>
              <a:gd name="connsiteX49" fmla="*/ 2877848 w 3376246"/>
              <a:gd name="connsiteY49" fmla="*/ 1302075 h 1398525"/>
              <a:gd name="connsiteX50" fmla="*/ 2910003 w 3376246"/>
              <a:gd name="connsiteY50" fmla="*/ 1253850 h 1398525"/>
              <a:gd name="connsiteX51" fmla="*/ 3022544 w 3376246"/>
              <a:gd name="connsiteY51" fmla="*/ 1237775 h 1398525"/>
              <a:gd name="connsiteX52" fmla="*/ 3376246 w 3376246"/>
              <a:gd name="connsiteY52" fmla="*/ 1286000 h 139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76246" h="1398525">
                <a:moveTo>
                  <a:pt x="0" y="1398525"/>
                </a:moveTo>
                <a:lnTo>
                  <a:pt x="225083" y="1382450"/>
                </a:lnTo>
                <a:cubicBezTo>
                  <a:pt x="278756" y="1377978"/>
                  <a:pt x="332118" y="1369957"/>
                  <a:pt x="385857" y="1366375"/>
                </a:cubicBezTo>
                <a:cubicBezTo>
                  <a:pt x="492936" y="1359237"/>
                  <a:pt x="600222" y="1355658"/>
                  <a:pt x="707404" y="1350300"/>
                </a:cubicBezTo>
                <a:cubicBezTo>
                  <a:pt x="723481" y="1339583"/>
                  <a:pt x="742912" y="1332690"/>
                  <a:pt x="755636" y="1318150"/>
                </a:cubicBezTo>
                <a:cubicBezTo>
                  <a:pt x="863147" y="1195298"/>
                  <a:pt x="786323" y="1256784"/>
                  <a:pt x="852100" y="1125250"/>
                </a:cubicBezTo>
                <a:cubicBezTo>
                  <a:pt x="871762" y="1085932"/>
                  <a:pt x="890869" y="1055303"/>
                  <a:pt x="900332" y="1012725"/>
                </a:cubicBezTo>
                <a:cubicBezTo>
                  <a:pt x="907404" y="980908"/>
                  <a:pt x="907833" y="947720"/>
                  <a:pt x="916410" y="916275"/>
                </a:cubicBezTo>
                <a:cubicBezTo>
                  <a:pt x="924004" y="888436"/>
                  <a:pt x="940077" y="863480"/>
                  <a:pt x="948564" y="835900"/>
                </a:cubicBezTo>
                <a:cubicBezTo>
                  <a:pt x="961560" y="793668"/>
                  <a:pt x="972052" y="750628"/>
                  <a:pt x="980719" y="707300"/>
                </a:cubicBezTo>
                <a:cubicBezTo>
                  <a:pt x="991437" y="653717"/>
                  <a:pt x="1000585" y="599795"/>
                  <a:pt x="1012874" y="546550"/>
                </a:cubicBezTo>
                <a:cubicBezTo>
                  <a:pt x="1016685" y="530039"/>
                  <a:pt x="1024295" y="514618"/>
                  <a:pt x="1028951" y="498325"/>
                </a:cubicBezTo>
                <a:cubicBezTo>
                  <a:pt x="1035021" y="477082"/>
                  <a:pt x="1037271" y="454711"/>
                  <a:pt x="1045029" y="434025"/>
                </a:cubicBezTo>
                <a:cubicBezTo>
                  <a:pt x="1053444" y="411587"/>
                  <a:pt x="1066465" y="391158"/>
                  <a:pt x="1077183" y="369725"/>
                </a:cubicBezTo>
                <a:cubicBezTo>
                  <a:pt x="1083108" y="328261"/>
                  <a:pt x="1086891" y="253863"/>
                  <a:pt x="1109338" y="208975"/>
                </a:cubicBezTo>
                <a:cubicBezTo>
                  <a:pt x="1117979" y="191695"/>
                  <a:pt x="1130775" y="176825"/>
                  <a:pt x="1141493" y="160750"/>
                </a:cubicBezTo>
                <a:cubicBezTo>
                  <a:pt x="1152085" y="128979"/>
                  <a:pt x="1161391" y="86964"/>
                  <a:pt x="1189725" y="64300"/>
                </a:cubicBezTo>
                <a:cubicBezTo>
                  <a:pt x="1202959" y="53714"/>
                  <a:pt x="1222799" y="55803"/>
                  <a:pt x="1237957" y="48225"/>
                </a:cubicBezTo>
                <a:cubicBezTo>
                  <a:pt x="1362623" y="-14099"/>
                  <a:pt x="1213187" y="40405"/>
                  <a:pt x="1334421" y="0"/>
                </a:cubicBezTo>
                <a:cubicBezTo>
                  <a:pt x="1430885" y="5358"/>
                  <a:pt x="1527636" y="6917"/>
                  <a:pt x="1623814" y="16075"/>
                </a:cubicBezTo>
                <a:cubicBezTo>
                  <a:pt x="1640684" y="17681"/>
                  <a:pt x="1662195" y="18360"/>
                  <a:pt x="1672046" y="32150"/>
                </a:cubicBezTo>
                <a:cubicBezTo>
                  <a:pt x="1691746" y="59726"/>
                  <a:pt x="1693482" y="96450"/>
                  <a:pt x="1704200" y="128600"/>
                </a:cubicBezTo>
                <a:lnTo>
                  <a:pt x="1720278" y="176825"/>
                </a:lnTo>
                <a:cubicBezTo>
                  <a:pt x="1725530" y="208332"/>
                  <a:pt x="1742802" y="318346"/>
                  <a:pt x="1752432" y="353650"/>
                </a:cubicBezTo>
                <a:cubicBezTo>
                  <a:pt x="1761350" y="386345"/>
                  <a:pt x="1773869" y="417950"/>
                  <a:pt x="1784587" y="450100"/>
                </a:cubicBezTo>
                <a:lnTo>
                  <a:pt x="1800665" y="498325"/>
                </a:lnTo>
                <a:lnTo>
                  <a:pt x="1816742" y="546550"/>
                </a:lnTo>
                <a:cubicBezTo>
                  <a:pt x="1857553" y="872997"/>
                  <a:pt x="1804011" y="416567"/>
                  <a:pt x="1848897" y="1044875"/>
                </a:cubicBezTo>
                <a:cubicBezTo>
                  <a:pt x="1850476" y="1066973"/>
                  <a:pt x="1873574" y="1163385"/>
                  <a:pt x="1881051" y="1189550"/>
                </a:cubicBezTo>
                <a:cubicBezTo>
                  <a:pt x="1885707" y="1205843"/>
                  <a:pt x="1885146" y="1225794"/>
                  <a:pt x="1897129" y="1237775"/>
                </a:cubicBezTo>
                <a:cubicBezTo>
                  <a:pt x="1914077" y="1254720"/>
                  <a:pt x="1940002" y="1259208"/>
                  <a:pt x="1961438" y="1269925"/>
                </a:cubicBezTo>
                <a:cubicBezTo>
                  <a:pt x="2005437" y="1240597"/>
                  <a:pt x="2019260" y="1240314"/>
                  <a:pt x="2041825" y="1189550"/>
                </a:cubicBezTo>
                <a:cubicBezTo>
                  <a:pt x="2055591" y="1158582"/>
                  <a:pt x="2073980" y="1093100"/>
                  <a:pt x="2073980" y="1093100"/>
                </a:cubicBezTo>
                <a:cubicBezTo>
                  <a:pt x="2079339" y="953783"/>
                  <a:pt x="2081869" y="814329"/>
                  <a:pt x="2090057" y="675150"/>
                </a:cubicBezTo>
                <a:cubicBezTo>
                  <a:pt x="2092594" y="632024"/>
                  <a:pt x="2102222" y="589573"/>
                  <a:pt x="2106134" y="546550"/>
                </a:cubicBezTo>
                <a:cubicBezTo>
                  <a:pt x="2112944" y="471651"/>
                  <a:pt x="2115402" y="396399"/>
                  <a:pt x="2122212" y="321500"/>
                </a:cubicBezTo>
                <a:cubicBezTo>
                  <a:pt x="2126124" y="278477"/>
                  <a:pt x="2129236" y="235141"/>
                  <a:pt x="2138289" y="192900"/>
                </a:cubicBezTo>
                <a:cubicBezTo>
                  <a:pt x="2145391" y="159763"/>
                  <a:pt x="2136694" y="99518"/>
                  <a:pt x="2170444" y="96450"/>
                </a:cubicBezTo>
                <a:lnTo>
                  <a:pt x="2347295" y="80375"/>
                </a:lnTo>
                <a:cubicBezTo>
                  <a:pt x="2406245" y="85733"/>
                  <a:pt x="2465547" y="88080"/>
                  <a:pt x="2524146" y="96450"/>
                </a:cubicBezTo>
                <a:cubicBezTo>
                  <a:pt x="2540922" y="98846"/>
                  <a:pt x="2562527" y="98736"/>
                  <a:pt x="2572378" y="112525"/>
                </a:cubicBezTo>
                <a:cubicBezTo>
                  <a:pt x="2592078" y="140101"/>
                  <a:pt x="2597886" y="175744"/>
                  <a:pt x="2604533" y="208975"/>
                </a:cubicBezTo>
                <a:cubicBezTo>
                  <a:pt x="2632837" y="350480"/>
                  <a:pt x="2610095" y="229053"/>
                  <a:pt x="2636687" y="401875"/>
                </a:cubicBezTo>
                <a:cubicBezTo>
                  <a:pt x="2641644" y="434090"/>
                  <a:pt x="2643398" y="467106"/>
                  <a:pt x="2652765" y="498325"/>
                </a:cubicBezTo>
                <a:cubicBezTo>
                  <a:pt x="2659652" y="521278"/>
                  <a:pt x="2676019" y="540375"/>
                  <a:pt x="2684920" y="562625"/>
                </a:cubicBezTo>
                <a:cubicBezTo>
                  <a:pt x="2723120" y="658112"/>
                  <a:pt x="2709467" y="640489"/>
                  <a:pt x="2733152" y="723375"/>
                </a:cubicBezTo>
                <a:cubicBezTo>
                  <a:pt x="2779270" y="884764"/>
                  <a:pt x="2715060" y="634941"/>
                  <a:pt x="2765306" y="835900"/>
                </a:cubicBezTo>
                <a:cubicBezTo>
                  <a:pt x="2770665" y="894842"/>
                  <a:pt x="2774847" y="953902"/>
                  <a:pt x="2781384" y="1012725"/>
                </a:cubicBezTo>
                <a:cubicBezTo>
                  <a:pt x="2809932" y="1269617"/>
                  <a:pt x="2787331" y="1191318"/>
                  <a:pt x="2829616" y="1318150"/>
                </a:cubicBezTo>
                <a:cubicBezTo>
                  <a:pt x="2845693" y="1312792"/>
                  <a:pt x="2864614" y="1312661"/>
                  <a:pt x="2877848" y="1302075"/>
                </a:cubicBezTo>
                <a:cubicBezTo>
                  <a:pt x="2892936" y="1290007"/>
                  <a:pt x="2892347" y="1261696"/>
                  <a:pt x="2910003" y="1253850"/>
                </a:cubicBezTo>
                <a:cubicBezTo>
                  <a:pt x="2944632" y="1238461"/>
                  <a:pt x="2985030" y="1243133"/>
                  <a:pt x="3022544" y="1237775"/>
                </a:cubicBezTo>
                <a:cubicBezTo>
                  <a:pt x="3372137" y="1254420"/>
                  <a:pt x="3309777" y="1153078"/>
                  <a:pt x="3376246" y="1286000"/>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Up Arrow 23"/>
          <p:cNvSpPr/>
          <p:nvPr/>
        </p:nvSpPr>
        <p:spPr>
          <a:xfrm>
            <a:off x="2730338" y="2748499"/>
            <a:ext cx="423376" cy="201001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Up-Down Arrow 28"/>
          <p:cNvSpPr/>
          <p:nvPr/>
        </p:nvSpPr>
        <p:spPr>
          <a:xfrm>
            <a:off x="3797981" y="1545485"/>
            <a:ext cx="386560" cy="1398525"/>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3033067" y="3188857"/>
            <a:ext cx="715761" cy="646331"/>
          </a:xfrm>
          <a:prstGeom prst="rect">
            <a:avLst/>
          </a:prstGeom>
          <a:noFill/>
        </p:spPr>
        <p:txBody>
          <a:bodyPr wrap="none" rtlCol="0">
            <a:spAutoFit/>
          </a:bodyPr>
          <a:lstStyle/>
          <a:p>
            <a:r>
              <a:rPr lang="en-US" dirty="0" smtClean="0"/>
              <a:t>mean</a:t>
            </a:r>
          </a:p>
          <a:p>
            <a:r>
              <a:rPr lang="en-US" dirty="0" smtClean="0"/>
              <a:t>state</a:t>
            </a:r>
            <a:endParaRPr lang="en-US" dirty="0"/>
          </a:p>
        </p:txBody>
      </p:sp>
      <p:sp>
        <p:nvSpPr>
          <p:cNvPr id="31" name="TextBox 30"/>
          <p:cNvSpPr txBox="1"/>
          <p:nvPr/>
        </p:nvSpPr>
        <p:spPr>
          <a:xfrm>
            <a:off x="3630543" y="1968156"/>
            <a:ext cx="1107996" cy="369332"/>
          </a:xfrm>
          <a:prstGeom prst="rect">
            <a:avLst/>
          </a:prstGeom>
          <a:noFill/>
        </p:spPr>
        <p:txBody>
          <a:bodyPr wrap="none" rtlCol="0">
            <a:spAutoFit/>
          </a:bodyPr>
          <a:lstStyle/>
          <a:p>
            <a:r>
              <a:rPr lang="en-US" dirty="0" smtClean="0"/>
              <a:t>variability</a:t>
            </a:r>
            <a:endParaRPr lang="en-US" dirty="0"/>
          </a:p>
        </p:txBody>
      </p:sp>
    </p:spTree>
    <p:extLst>
      <p:ext uri="{BB962C8B-B14F-4D97-AF65-F5344CB8AC3E}">
        <p14:creationId xmlns:p14="http://schemas.microsoft.com/office/powerpoint/2010/main" val="13893447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08564" y="841375"/>
            <a:ext cx="5635435"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87750" y="968375"/>
            <a:ext cx="5349875" cy="3492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52578" name="Title 1"/>
          <p:cNvSpPr>
            <a:spLocks noGrp="1"/>
          </p:cNvSpPr>
          <p:nvPr>
            <p:ph type="title"/>
          </p:nvPr>
        </p:nvSpPr>
        <p:spPr>
          <a:xfrm>
            <a:off x="0" y="112712"/>
            <a:ext cx="9144000" cy="571501"/>
          </a:xfrm>
        </p:spPr>
        <p:txBody>
          <a:bodyPr>
            <a:normAutofit fontScale="90000"/>
          </a:bodyPr>
          <a:lstStyle/>
          <a:p>
            <a:pPr algn="l"/>
            <a:r>
              <a:rPr lang="en-US" sz="3000" b="1" dirty="0" smtClean="0">
                <a:solidFill>
                  <a:srgbClr val="00CB00"/>
                </a:solidFill>
                <a:latin typeface="Calibri" charset="0"/>
              </a:rPr>
              <a:t>Postdepositional tilt mechanisms are unsatisfactory: </a:t>
            </a:r>
            <a:br>
              <a:rPr lang="en-US" sz="3000" b="1" dirty="0" smtClean="0">
                <a:solidFill>
                  <a:srgbClr val="00CB00"/>
                </a:solidFill>
                <a:latin typeface="Calibri" charset="0"/>
              </a:rPr>
            </a:br>
            <a:r>
              <a:rPr lang="en-US" sz="3000" b="1" dirty="0" smtClean="0">
                <a:solidFill>
                  <a:srgbClr val="00CB00"/>
                </a:solidFill>
                <a:latin typeface="Calibri" charset="0"/>
              </a:rPr>
              <a:t>if </a:t>
            </a:r>
            <a:r>
              <a:rPr lang="en-US" sz="3000" b="1" dirty="0">
                <a:solidFill>
                  <a:srgbClr val="00CB00"/>
                </a:solidFill>
                <a:latin typeface="Calibri" charset="0"/>
              </a:rPr>
              <a:t>dips are primary, many mechanisms can be eliminated</a:t>
            </a:r>
          </a:p>
        </p:txBody>
      </p:sp>
      <p:grpSp>
        <p:nvGrpSpPr>
          <p:cNvPr id="152579" name="Group 10"/>
          <p:cNvGrpSpPr>
            <a:grpSpLocks/>
          </p:cNvGrpSpPr>
          <p:nvPr/>
        </p:nvGrpSpPr>
        <p:grpSpPr bwMode="auto">
          <a:xfrm>
            <a:off x="127000" y="4492625"/>
            <a:ext cx="8890000" cy="2125664"/>
            <a:chOff x="109243" y="4355804"/>
            <a:chExt cx="8889668" cy="2362238"/>
          </a:xfrm>
        </p:grpSpPr>
        <p:sp>
          <p:nvSpPr>
            <p:cNvPr id="6" name="Rectangle 5"/>
            <p:cNvSpPr/>
            <p:nvPr/>
          </p:nvSpPr>
          <p:spPr>
            <a:xfrm>
              <a:off x="109243" y="4355804"/>
              <a:ext cx="8889668" cy="2362238"/>
            </a:xfrm>
            <a:prstGeom prst="rect">
              <a:avLst/>
            </a:prstGeom>
            <a:noFill/>
            <a:ln w="25400">
              <a:solidFill>
                <a:srgbClr val="00CB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52582" name="TextBox 6"/>
            <p:cNvSpPr txBox="1">
              <a:spLocks noChangeArrowheads="1"/>
            </p:cNvSpPr>
            <p:nvPr/>
          </p:nvSpPr>
          <p:spPr bwMode="auto">
            <a:xfrm>
              <a:off x="109243" y="4364807"/>
              <a:ext cx="184659" cy="41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endParaRPr lang="en-US" i="1" dirty="0">
                <a:solidFill>
                  <a:srgbClr val="000000"/>
                </a:solidFill>
              </a:endParaRPr>
            </a:p>
          </p:txBody>
        </p:sp>
        <p:sp>
          <p:nvSpPr>
            <p:cNvPr id="152583" name="TextBox 9"/>
            <p:cNvSpPr txBox="1">
              <a:spLocks noChangeArrowheads="1"/>
            </p:cNvSpPr>
            <p:nvPr/>
          </p:nvSpPr>
          <p:spPr bwMode="auto">
            <a:xfrm>
              <a:off x="188600" y="4493467"/>
              <a:ext cx="2708543" cy="11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2000" b="1" dirty="0" smtClean="0">
                  <a:solidFill>
                    <a:srgbClr val="000000"/>
                  </a:solidFill>
                </a:rPr>
                <a:t>Favored by elimination:</a:t>
              </a:r>
              <a:endParaRPr lang="en-US" sz="2000" b="1" dirty="0">
                <a:solidFill>
                  <a:srgbClr val="000000"/>
                </a:solidFill>
              </a:endParaRPr>
            </a:p>
            <a:p>
              <a:pPr fontAlgn="base">
                <a:spcBef>
                  <a:spcPct val="0"/>
                </a:spcBef>
                <a:spcAft>
                  <a:spcPct val="0"/>
                </a:spcAft>
              </a:pPr>
              <a:r>
                <a:rPr lang="en-US" sz="2000" b="1" dirty="0">
                  <a:solidFill>
                    <a:srgbClr val="000000"/>
                  </a:solidFill>
                </a:rPr>
                <a:t>Mound grew as mound</a:t>
              </a:r>
            </a:p>
            <a:p>
              <a:pPr fontAlgn="base">
                <a:spcBef>
                  <a:spcPct val="0"/>
                </a:spcBef>
                <a:spcAft>
                  <a:spcPct val="0"/>
                </a:spcAft>
              </a:pPr>
              <a:r>
                <a:rPr lang="en-US" sz="2000" b="1" dirty="0">
                  <a:solidFill>
                    <a:srgbClr val="000000"/>
                  </a:solidFill>
                </a:rPr>
                <a:t>Moat always present</a:t>
              </a:r>
            </a:p>
          </p:txBody>
        </p:sp>
      </p:grpSp>
      <p:sp>
        <p:nvSpPr>
          <p:cNvPr id="152580" name="TextBox 11"/>
          <p:cNvSpPr txBox="1">
            <a:spLocks noChangeArrowheads="1"/>
          </p:cNvSpPr>
          <p:nvPr/>
        </p:nvSpPr>
        <p:spPr bwMode="auto">
          <a:xfrm>
            <a:off x="0" y="904875"/>
            <a:ext cx="37947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2200" b="1" dirty="0">
                <a:solidFill>
                  <a:srgbClr val="000000"/>
                </a:solidFill>
              </a:rPr>
              <a:t>(Kite et al., ‘Growth &amp; form …,’ </a:t>
            </a:r>
            <a:endParaRPr lang="en-US" sz="2200" b="1" dirty="0" smtClean="0">
              <a:solidFill>
                <a:srgbClr val="000000"/>
              </a:solidFill>
            </a:endParaRPr>
          </a:p>
          <a:p>
            <a:pPr fontAlgn="base">
              <a:spcBef>
                <a:spcPct val="0"/>
              </a:spcBef>
              <a:spcAft>
                <a:spcPct val="0"/>
              </a:spcAft>
            </a:pPr>
            <a:r>
              <a:rPr lang="en-US" sz="2200" b="1" dirty="0" smtClean="0">
                <a:solidFill>
                  <a:srgbClr val="000000"/>
                </a:solidFill>
              </a:rPr>
              <a:t>Geology, in press)</a:t>
            </a:r>
            <a:endParaRPr lang="en-US" sz="2200" b="1" dirty="0">
              <a:solidFill>
                <a:srgbClr val="000000"/>
              </a:solidFill>
            </a:endParaRPr>
          </a:p>
        </p:txBody>
      </p:sp>
      <p:sp>
        <p:nvSpPr>
          <p:cNvPr id="11" name="Rectangle 10"/>
          <p:cNvSpPr/>
          <p:nvPr/>
        </p:nvSpPr>
        <p:spPr>
          <a:xfrm>
            <a:off x="3444875" y="2968625"/>
            <a:ext cx="5699125" cy="14128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pic>
        <p:nvPicPr>
          <p:cNvPr id="9" name="Picture 3"/>
          <p:cNvPicPr>
            <a:picLocks noChangeAspect="1"/>
          </p:cNvPicPr>
          <p:nvPr/>
        </p:nvPicPr>
        <p:blipFill rotWithShape="1">
          <a:blip r:embed="rId3">
            <a:extLst>
              <a:ext uri="{28A0092B-C50C-407E-A947-70E740481C1C}">
                <a14:useLocalDpi xmlns:a14="http://schemas.microsoft.com/office/drawing/2010/main"/>
              </a:ext>
            </a:extLst>
          </a:blip>
          <a:srcRect b="67235"/>
          <a:stretch/>
        </p:blipFill>
        <p:spPr bwMode="auto">
          <a:xfrm>
            <a:off x="3508565" y="1812925"/>
            <a:ext cx="5635435"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5151438" y="2149475"/>
            <a:ext cx="497461" cy="78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0" tIns="45687" rIns="91370" bIns="45687">
            <a:spAutoFit/>
          </a:bodyPr>
          <a:lstStyle/>
          <a:p>
            <a:pPr fontAlgn="base">
              <a:spcBef>
                <a:spcPct val="0"/>
              </a:spcBef>
              <a:spcAft>
                <a:spcPct val="0"/>
              </a:spcAft>
            </a:pPr>
            <a:r>
              <a:rPr lang="en-US" sz="4500" b="1" i="1" dirty="0" smtClean="0">
                <a:solidFill>
                  <a:srgbClr val="FF0000"/>
                </a:solidFill>
                <a:latin typeface="Calibri" charset="0"/>
                <a:ea typeface="ＭＳ Ｐゴシック" charset="0"/>
                <a:cs typeface="ＭＳ Ｐゴシック" charset="0"/>
              </a:rPr>
              <a:t>x</a:t>
            </a:r>
            <a:endParaRPr lang="en-US" sz="4500" dirty="0">
              <a:solidFill>
                <a:srgbClr val="000000"/>
              </a:solidFill>
              <a:latin typeface="Calibri" charset="0"/>
              <a:ea typeface="ＭＳ Ｐゴシック" charset="0"/>
              <a:cs typeface="ＭＳ Ｐゴシック" charset="0"/>
            </a:endParaRPr>
          </a:p>
        </p:txBody>
      </p:sp>
      <p:sp>
        <p:nvSpPr>
          <p:cNvPr id="13" name="Rectangle 12"/>
          <p:cNvSpPr/>
          <p:nvPr/>
        </p:nvSpPr>
        <p:spPr>
          <a:xfrm>
            <a:off x="5408643" y="5920859"/>
            <a:ext cx="620683" cy="707886"/>
          </a:xfrm>
          <a:prstGeom prst="rect">
            <a:avLst/>
          </a:prstGeom>
        </p:spPr>
        <p:txBody>
          <a:bodyPr wrap="none">
            <a:spAutoFit/>
          </a:bodyPr>
          <a:lstStyle/>
          <a:p>
            <a:pPr fontAlgn="base">
              <a:spcBef>
                <a:spcPct val="0"/>
              </a:spcBef>
              <a:spcAft>
                <a:spcPct val="0"/>
              </a:spcAft>
            </a:pPr>
            <a:r>
              <a:rPr lang="en-US" sz="4000" b="1" dirty="0" smtClean="0">
                <a:solidFill>
                  <a:srgbClr val="008000"/>
                </a:solidFill>
                <a:latin typeface="Zapf Dingbats" charset="0"/>
                <a:ea typeface="ＭＳ Ｐゴシック" charset="0"/>
                <a:cs typeface="Zapf Dingbats" charset="0"/>
                <a:sym typeface="Zapf Dingbats" charset="0"/>
              </a:rPr>
              <a:t>✔</a:t>
            </a:r>
            <a:endParaRPr lang="en-US" sz="4000" dirty="0">
              <a:solidFill>
                <a:srgbClr val="000000"/>
              </a:solidFill>
              <a:latin typeface="Calibri" charset="0"/>
              <a:ea typeface="ＭＳ Ｐゴシック" charset="0"/>
              <a:cs typeface="ＭＳ Ｐゴシック" charset="0"/>
            </a:endParaRPr>
          </a:p>
        </p:txBody>
      </p:sp>
      <p:sp>
        <p:nvSpPr>
          <p:cNvPr id="14" name="Rectangle 13"/>
          <p:cNvSpPr>
            <a:spLocks noChangeArrowheads="1"/>
          </p:cNvSpPr>
          <p:nvPr/>
        </p:nvSpPr>
        <p:spPr bwMode="auto">
          <a:xfrm>
            <a:off x="4516438" y="3063875"/>
            <a:ext cx="497461" cy="78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0" tIns="45687" rIns="91370" bIns="45687">
            <a:spAutoFit/>
          </a:bodyPr>
          <a:lstStyle/>
          <a:p>
            <a:pPr fontAlgn="base">
              <a:spcBef>
                <a:spcPct val="0"/>
              </a:spcBef>
              <a:spcAft>
                <a:spcPct val="0"/>
              </a:spcAft>
            </a:pPr>
            <a:r>
              <a:rPr lang="en-US" sz="4500" b="1" i="1" dirty="0" smtClean="0">
                <a:solidFill>
                  <a:srgbClr val="FF0000"/>
                </a:solidFill>
                <a:latin typeface="Calibri" charset="0"/>
                <a:ea typeface="ＭＳ Ｐゴシック" charset="0"/>
                <a:cs typeface="ＭＳ Ｐゴシック" charset="0"/>
              </a:rPr>
              <a:t>x</a:t>
            </a:r>
            <a:endParaRPr lang="en-US" sz="4500" dirty="0">
              <a:solidFill>
                <a:srgbClr val="0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40299502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288" y="863600"/>
            <a:ext cx="91582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TextBox 18"/>
          <p:cNvSpPr txBox="1">
            <a:spLocks noChangeArrowheads="1"/>
          </p:cNvSpPr>
          <p:nvPr/>
        </p:nvSpPr>
        <p:spPr bwMode="auto">
          <a:xfrm>
            <a:off x="88900" y="177800"/>
            <a:ext cx="9148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2400" b="1">
                <a:solidFill>
                  <a:srgbClr val="FFFFFF"/>
                </a:solidFill>
              </a:rPr>
              <a:t>Slope - wind erosion is effective at eroding sedimentary rocks on Mars</a:t>
            </a:r>
          </a:p>
        </p:txBody>
      </p:sp>
      <p:grpSp>
        <p:nvGrpSpPr>
          <p:cNvPr id="153605" name="Group 22"/>
          <p:cNvGrpSpPr>
            <a:grpSpLocks/>
          </p:cNvGrpSpPr>
          <p:nvPr/>
        </p:nvGrpSpPr>
        <p:grpSpPr bwMode="auto">
          <a:xfrm>
            <a:off x="2842261" y="1028699"/>
            <a:ext cx="6419065" cy="952051"/>
            <a:chOff x="2841452" y="1028973"/>
            <a:chExt cx="6420024" cy="952193"/>
          </a:xfrm>
        </p:grpSpPr>
        <p:sp>
          <p:nvSpPr>
            <p:cNvPr id="153607" name="TextBox 4"/>
            <p:cNvSpPr txBox="1">
              <a:spLocks noChangeArrowheads="1"/>
            </p:cNvSpPr>
            <p:nvPr/>
          </p:nvSpPr>
          <p:spPr bwMode="auto">
            <a:xfrm rot="715012">
              <a:off x="2841452" y="1457868"/>
              <a:ext cx="5002913" cy="52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2800" b="1" dirty="0">
                  <a:solidFill>
                    <a:srgbClr val="000090"/>
                  </a:solidFill>
                </a:rPr>
                <a:t>katabatic: nighttime, downslope</a:t>
              </a:r>
            </a:p>
          </p:txBody>
        </p:sp>
        <p:sp>
          <p:nvSpPr>
            <p:cNvPr id="153608" name="TextBox 5"/>
            <p:cNvSpPr txBox="1">
              <a:spLocks noChangeArrowheads="1"/>
            </p:cNvSpPr>
            <p:nvPr/>
          </p:nvSpPr>
          <p:spPr bwMode="auto">
            <a:xfrm rot="656332">
              <a:off x="5327248" y="1049560"/>
              <a:ext cx="39342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2600" b="1" dirty="0">
                  <a:solidFill>
                    <a:srgbClr val="FF0000"/>
                  </a:solidFill>
                </a:rPr>
                <a:t>anabatic: daytime, upslope</a:t>
              </a:r>
            </a:p>
          </p:txBody>
        </p:sp>
        <p:cxnSp>
          <p:nvCxnSpPr>
            <p:cNvPr id="8" name="Straight Connector 7"/>
            <p:cNvCxnSpPr/>
            <p:nvPr/>
          </p:nvCxnSpPr>
          <p:spPr>
            <a:xfrm flipH="1" flipV="1">
              <a:off x="4927103" y="1105185"/>
              <a:ext cx="1676650" cy="34295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5117631" y="1359223"/>
              <a:ext cx="1587737" cy="317547"/>
            </a:xfrm>
            <a:prstGeom prst="line">
              <a:avLst/>
            </a:prstGeom>
            <a:ln w="50800">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4914401" y="1028973"/>
              <a:ext cx="266740" cy="88913"/>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6324311" y="1664068"/>
              <a:ext cx="381057" cy="88913"/>
            </a:xfrm>
            <a:prstGeom prst="line">
              <a:avLst/>
            </a:prstGeom>
            <a:ln w="50800">
              <a:solidFill>
                <a:srgbClr val="000090"/>
              </a:solidFill>
            </a:ln>
          </p:spPr>
          <p:style>
            <a:lnRef idx="2">
              <a:schemeClr val="accent1"/>
            </a:lnRef>
            <a:fillRef idx="0">
              <a:schemeClr val="accent1"/>
            </a:fillRef>
            <a:effectRef idx="1">
              <a:schemeClr val="accent1"/>
            </a:effectRef>
            <a:fontRef idx="minor">
              <a:schemeClr val="tx1"/>
            </a:fontRef>
          </p:style>
        </p:cxnSp>
      </p:grpSp>
      <p:sp>
        <p:nvSpPr>
          <p:cNvPr id="20" name="Content Placeholder 2"/>
          <p:cNvSpPr>
            <a:spLocks noGrp="1"/>
          </p:cNvSpPr>
          <p:nvPr>
            <p:ph idx="1"/>
          </p:nvPr>
        </p:nvSpPr>
        <p:spPr>
          <a:xfrm>
            <a:off x="0" y="3182938"/>
            <a:ext cx="9144000" cy="4754562"/>
          </a:xfrm>
        </p:spPr>
        <p:txBody>
          <a:bodyPr/>
          <a:lstStyle/>
          <a:p>
            <a:pPr marL="0" indent="0">
              <a:buFont typeface="Arial" charset="0"/>
              <a:buNone/>
            </a:pPr>
            <a:r>
              <a:rPr lang="en-US" dirty="0" smtClean="0">
                <a:solidFill>
                  <a:schemeClr val="bg1"/>
                </a:solidFill>
                <a:latin typeface="Calibri" charset="0"/>
              </a:rPr>
              <a:t>&gt;</a:t>
            </a:r>
            <a:r>
              <a:rPr lang="en-US" dirty="0">
                <a:solidFill>
                  <a:schemeClr val="bg1"/>
                </a:solidFill>
                <a:latin typeface="Calibri" charset="0"/>
              </a:rPr>
              <a:t>100K diurnal </a:t>
            </a:r>
            <a:r>
              <a:rPr lang="en-US" dirty="0" smtClean="0">
                <a:solidFill>
                  <a:schemeClr val="bg1"/>
                </a:solidFill>
                <a:latin typeface="Calibri" charset="0"/>
              </a:rPr>
              <a:t>cycle, long </a:t>
            </a:r>
            <a:r>
              <a:rPr lang="en-US" dirty="0">
                <a:solidFill>
                  <a:schemeClr val="bg1"/>
                </a:solidFill>
                <a:latin typeface="Calibri" charset="0"/>
              </a:rPr>
              <a:t>steep slopes</a:t>
            </a:r>
          </a:p>
          <a:p>
            <a:pPr marL="0" indent="0">
              <a:buNone/>
            </a:pPr>
            <a:r>
              <a:rPr lang="en-US" dirty="0">
                <a:solidFill>
                  <a:schemeClr val="bg1"/>
                </a:solidFill>
                <a:latin typeface="Calibri" charset="0"/>
              </a:rPr>
              <a:t>Thin atmosphere, surface near radiative </a:t>
            </a:r>
            <a:r>
              <a:rPr lang="en-US" dirty="0" smtClean="0">
                <a:solidFill>
                  <a:schemeClr val="bg1"/>
                </a:solidFill>
                <a:latin typeface="Calibri" charset="0"/>
              </a:rPr>
              <a:t>equilibrium</a:t>
            </a:r>
          </a:p>
          <a:p>
            <a:pPr marL="0" indent="0">
              <a:buFont typeface="Arial" charset="0"/>
              <a:buNone/>
            </a:pPr>
            <a:r>
              <a:rPr lang="en-US" dirty="0" smtClean="0">
                <a:solidFill>
                  <a:schemeClr val="bg1"/>
                </a:solidFill>
                <a:latin typeface="Calibri" charset="0"/>
              </a:rPr>
              <a:t>Forbidding </a:t>
            </a:r>
            <a:r>
              <a:rPr lang="en-US" dirty="0">
                <a:solidFill>
                  <a:schemeClr val="bg1"/>
                </a:solidFill>
                <a:latin typeface="Calibri" charset="0"/>
              </a:rPr>
              <a:t>landing hazard (100 m/s gusts)</a:t>
            </a:r>
          </a:p>
          <a:p>
            <a:pPr marL="0" indent="0">
              <a:buFont typeface="Arial" charset="0"/>
              <a:buNone/>
            </a:pPr>
            <a:r>
              <a:rPr lang="en-US" dirty="0" smtClean="0">
                <a:solidFill>
                  <a:schemeClr val="bg1"/>
                </a:solidFill>
                <a:latin typeface="Calibri" charset="0"/>
              </a:rPr>
              <a:t>Downslope </a:t>
            </a:r>
            <a:r>
              <a:rPr lang="en-US" dirty="0">
                <a:solidFill>
                  <a:schemeClr val="bg1"/>
                </a:solidFill>
                <a:latin typeface="Calibri" charset="0"/>
              </a:rPr>
              <a:t>oriented yardangs, lag deposits</a:t>
            </a:r>
          </a:p>
          <a:p>
            <a:pPr marL="0" indent="0">
              <a:buFont typeface="Arial" charset="0"/>
              <a:buNone/>
            </a:pPr>
            <a:r>
              <a:rPr lang="en-US" dirty="0">
                <a:solidFill>
                  <a:schemeClr val="bg1"/>
                </a:solidFill>
                <a:latin typeface="Calibri" charset="0"/>
              </a:rPr>
              <a:t>Paucity of craters shows active/recent slope-wind erosion - </a:t>
            </a:r>
            <a:r>
              <a:rPr lang="en-US" i="1" dirty="0">
                <a:solidFill>
                  <a:schemeClr val="bg1"/>
                </a:solidFill>
                <a:latin typeface="Calibri" charset="0"/>
              </a:rPr>
              <a:t>O</a:t>
            </a:r>
            <a:r>
              <a:rPr lang="en-US" dirty="0">
                <a:solidFill>
                  <a:schemeClr val="bg1"/>
                </a:solidFill>
                <a:latin typeface="Calibri" charset="0"/>
              </a:rPr>
              <a:t>(1 km/</a:t>
            </a:r>
            <a:r>
              <a:rPr lang="en-US" dirty="0" err="1">
                <a:solidFill>
                  <a:schemeClr val="bg1"/>
                </a:solidFill>
                <a:latin typeface="Calibri" charset="0"/>
              </a:rPr>
              <a:t>Gyr</a:t>
            </a:r>
            <a:r>
              <a:rPr lang="en-US" dirty="0">
                <a:solidFill>
                  <a:schemeClr val="bg1"/>
                </a:solidFill>
                <a:latin typeface="Calibri" charset="0"/>
              </a:rPr>
              <a:t>)</a:t>
            </a:r>
          </a:p>
        </p:txBody>
      </p:sp>
    </p:spTree>
    <p:extLst>
      <p:ext uri="{BB962C8B-B14F-4D97-AF65-F5344CB8AC3E}">
        <p14:creationId xmlns:p14="http://schemas.microsoft.com/office/powerpoint/2010/main" val="15625869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316288" y="2525713"/>
            <a:ext cx="228917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801688"/>
          </a:xfrm>
        </p:spPr>
        <p:txBody>
          <a:bodyPr rtlCol="0">
            <a:noAutofit/>
          </a:bodyPr>
          <a:lstStyle/>
          <a:p>
            <a:pPr algn="l" fontAlgn="auto">
              <a:spcAft>
                <a:spcPts val="0"/>
              </a:spcAft>
              <a:defRPr/>
            </a:pPr>
            <a:r>
              <a:rPr lang="en-US" sz="2700" b="1" dirty="0" smtClean="0">
                <a:solidFill>
                  <a:srgbClr val="00CB00"/>
                </a:solidFill>
                <a:ea typeface="+mj-ea"/>
                <a:cs typeface="+mj-cs"/>
              </a:rPr>
              <a:t>Simplest possible model of slope-wind erosion</a:t>
            </a:r>
            <a:br>
              <a:rPr lang="en-US" sz="2700" b="1" dirty="0" smtClean="0">
                <a:solidFill>
                  <a:srgbClr val="00CB00"/>
                </a:solidFill>
                <a:ea typeface="+mj-ea"/>
                <a:cs typeface="+mj-cs"/>
              </a:rPr>
            </a:br>
            <a:r>
              <a:rPr lang="en-US" sz="2700" b="1" dirty="0" smtClean="0">
                <a:solidFill>
                  <a:srgbClr val="00CB00"/>
                </a:solidFill>
                <a:ea typeface="+mj-ea"/>
                <a:cs typeface="+mj-cs"/>
              </a:rPr>
              <a:t>during </a:t>
            </a:r>
            <a:r>
              <a:rPr lang="en-US" sz="2700" b="1" dirty="0">
                <a:solidFill>
                  <a:srgbClr val="00CB00"/>
                </a:solidFill>
                <a:ea typeface="+mj-ea"/>
                <a:cs typeface="+mj-cs"/>
              </a:rPr>
              <a:t>the interval of mound growth</a:t>
            </a:r>
            <a:r>
              <a:rPr lang="en-US" sz="2700" b="1" dirty="0" smtClean="0">
                <a:solidFill>
                  <a:srgbClr val="00CB00"/>
                </a:solidFill>
                <a:ea typeface="+mj-ea"/>
                <a:cs typeface="+mj-cs"/>
              </a:rPr>
              <a:t>:</a:t>
            </a:r>
            <a:endParaRPr lang="en-US" sz="2700" b="1" dirty="0">
              <a:solidFill>
                <a:srgbClr val="00CB00"/>
              </a:solidFill>
              <a:ea typeface="+mj-ea"/>
              <a:cs typeface="+mj-cs"/>
            </a:endParaRPr>
          </a:p>
        </p:txBody>
      </p:sp>
      <p:sp>
        <p:nvSpPr>
          <p:cNvPr id="154627" name="TextBox 4"/>
          <p:cNvSpPr txBox="1">
            <a:spLocks noChangeArrowheads="1"/>
          </p:cNvSpPr>
          <p:nvPr/>
        </p:nvSpPr>
        <p:spPr bwMode="auto">
          <a:xfrm>
            <a:off x="6204778" y="3079750"/>
            <a:ext cx="1302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fontAlgn="base">
              <a:spcBef>
                <a:spcPct val="0"/>
              </a:spcBef>
              <a:spcAft>
                <a:spcPct val="0"/>
              </a:spcAft>
            </a:pPr>
            <a:r>
              <a:rPr lang="en-US" sz="2000" i="1" dirty="0">
                <a:solidFill>
                  <a:srgbClr val="000000"/>
                </a:solidFill>
              </a:rPr>
              <a:t>U is scalar</a:t>
            </a:r>
          </a:p>
        </p:txBody>
      </p:sp>
      <p:pic>
        <p:nvPicPr>
          <p:cNvPr id="154628" name="Picture 3"/>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87688" y="1239838"/>
            <a:ext cx="2643187"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9" name="Pictur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3944938"/>
            <a:ext cx="914400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Brace 2"/>
          <p:cNvSpPr/>
          <p:nvPr/>
        </p:nvSpPr>
        <p:spPr>
          <a:xfrm rot="10800000">
            <a:off x="5754688" y="1441450"/>
            <a:ext cx="661987" cy="1800225"/>
          </a:xfrm>
          <a:prstGeom prst="leftBrac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latin typeface="Calibri"/>
            </a:endParaRPr>
          </a:p>
        </p:txBody>
      </p:sp>
      <p:sp>
        <p:nvSpPr>
          <p:cNvPr id="8" name="Left Brace 7"/>
          <p:cNvSpPr/>
          <p:nvPr/>
        </p:nvSpPr>
        <p:spPr>
          <a:xfrm rot="16200000">
            <a:off x="4252913" y="1254125"/>
            <a:ext cx="660400" cy="8670925"/>
          </a:xfrm>
          <a:prstGeom prst="leftBrac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latin typeface="Calibri"/>
            </a:endParaRPr>
          </a:p>
        </p:txBody>
      </p:sp>
      <p:sp>
        <p:nvSpPr>
          <p:cNvPr id="154632" name="TextBox 8"/>
          <p:cNvSpPr txBox="1">
            <a:spLocks noChangeArrowheads="1"/>
          </p:cNvSpPr>
          <p:nvPr/>
        </p:nvSpPr>
        <p:spPr bwMode="auto">
          <a:xfrm>
            <a:off x="6467475" y="1951038"/>
            <a:ext cx="13636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dirty="0">
                <a:solidFill>
                  <a:srgbClr val="000000"/>
                </a:solidFill>
              </a:rPr>
              <a:t>Wind affects</a:t>
            </a:r>
          </a:p>
          <a:p>
            <a:pPr fontAlgn="base">
              <a:spcBef>
                <a:spcPct val="0"/>
              </a:spcBef>
              <a:spcAft>
                <a:spcPct val="0"/>
              </a:spcAft>
            </a:pPr>
            <a:r>
              <a:rPr lang="en-US" dirty="0">
                <a:solidFill>
                  <a:srgbClr val="000000"/>
                </a:solidFill>
              </a:rPr>
              <a:t>topography</a:t>
            </a:r>
          </a:p>
        </p:txBody>
      </p:sp>
      <p:sp>
        <p:nvSpPr>
          <p:cNvPr id="154633" name="TextBox 9"/>
          <p:cNvSpPr txBox="1">
            <a:spLocks noChangeArrowheads="1"/>
          </p:cNvSpPr>
          <p:nvPr/>
        </p:nvSpPr>
        <p:spPr bwMode="auto">
          <a:xfrm>
            <a:off x="3408363" y="5954713"/>
            <a:ext cx="2498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dirty="0">
                <a:solidFill>
                  <a:srgbClr val="000000"/>
                </a:solidFill>
              </a:rPr>
              <a:t>Topography affects wind</a:t>
            </a:r>
          </a:p>
        </p:txBody>
      </p:sp>
      <p:sp>
        <p:nvSpPr>
          <p:cNvPr id="154634" name="TextBox 47"/>
          <p:cNvSpPr txBox="1">
            <a:spLocks noChangeArrowheads="1"/>
          </p:cNvSpPr>
          <p:nvPr/>
        </p:nvSpPr>
        <p:spPr bwMode="auto">
          <a:xfrm>
            <a:off x="450850" y="773113"/>
            <a:ext cx="54241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2000" b="1" dirty="0">
                <a:solidFill>
                  <a:srgbClr val="000000"/>
                </a:solidFill>
              </a:rPr>
              <a:t>(Kite et al., ‘Growth &amp; form …,’ Geology, </a:t>
            </a:r>
            <a:r>
              <a:rPr lang="en-US" sz="2000" b="1" dirty="0" smtClean="0">
                <a:solidFill>
                  <a:srgbClr val="000000"/>
                </a:solidFill>
              </a:rPr>
              <a:t>in press)</a:t>
            </a:r>
            <a:endParaRPr lang="en-US" sz="2000" b="1" dirty="0">
              <a:solidFill>
                <a:srgbClr val="000000"/>
              </a:solidFill>
            </a:endParaRPr>
          </a:p>
        </p:txBody>
      </p:sp>
      <p:sp>
        <p:nvSpPr>
          <p:cNvPr id="13" name="Title 1"/>
          <p:cNvSpPr txBox="1">
            <a:spLocks/>
          </p:cNvSpPr>
          <p:nvPr/>
        </p:nvSpPr>
        <p:spPr bwMode="auto">
          <a:xfrm>
            <a:off x="2235200" y="6318250"/>
            <a:ext cx="822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ctr" anchorCtr="0" compatLnSpc="1">
            <a:prstTxWarp prst="textNoShape">
              <a:avLst/>
            </a:prstTxWarp>
            <a:noAutofit/>
          </a:bodyPr>
          <a:lst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fontAlgn="auto">
              <a:spcAft>
                <a:spcPts val="0"/>
              </a:spcAft>
              <a:defRPr/>
            </a:pPr>
            <a:r>
              <a:rPr lang="en-US" sz="2400" b="1" i="1" dirty="0" err="1" smtClean="0">
                <a:solidFill>
                  <a:prstClr val="black"/>
                </a:solidFill>
                <a:latin typeface="Calibri"/>
              </a:rPr>
              <a:t>MarsWRF</a:t>
            </a:r>
            <a:r>
              <a:rPr lang="en-US" sz="2400" b="1" i="1" dirty="0" smtClean="0">
                <a:solidFill>
                  <a:prstClr val="black"/>
                </a:solidFill>
                <a:latin typeface="Calibri"/>
              </a:rPr>
              <a:t> runs support</a:t>
            </a:r>
            <a:r>
              <a:rPr lang="en-US" sz="2400" b="1" i="1" dirty="0">
                <a:solidFill>
                  <a:prstClr val="black"/>
                </a:solidFill>
                <a:latin typeface="Calibri"/>
              </a:rPr>
              <a:t> </a:t>
            </a:r>
            <a:r>
              <a:rPr lang="en-US" sz="2400" b="1" i="1" dirty="0" smtClean="0">
                <a:solidFill>
                  <a:prstClr val="black"/>
                </a:solidFill>
                <a:latin typeface="Calibri"/>
              </a:rPr>
              <a:t>assumptions</a:t>
            </a:r>
            <a:r>
              <a:rPr lang="en-US" sz="2400" b="1" i="1" dirty="0">
                <a:solidFill>
                  <a:prstClr val="black"/>
                </a:solidFill>
                <a:latin typeface="Calibri"/>
              </a:rPr>
              <a:t> </a:t>
            </a:r>
            <a:r>
              <a:rPr lang="en-US" sz="2400" b="1" i="1" dirty="0" smtClean="0">
                <a:solidFill>
                  <a:prstClr val="black"/>
                </a:solidFill>
                <a:latin typeface="Calibri"/>
              </a:rPr>
              <a:t>of simple model</a:t>
            </a:r>
            <a:endParaRPr lang="en-US" sz="2400" b="1" i="1" dirty="0">
              <a:solidFill>
                <a:prstClr val="black"/>
              </a:solidFill>
              <a:latin typeface="Calibri"/>
            </a:endParaRPr>
          </a:p>
        </p:txBody>
      </p:sp>
    </p:spTree>
    <p:extLst>
      <p:ext uri="{BB962C8B-B14F-4D97-AF65-F5344CB8AC3E}">
        <p14:creationId xmlns:p14="http://schemas.microsoft.com/office/powerpoint/2010/main" val="16776980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460375"/>
            <a:ext cx="9144000"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4" name="TextBox 1"/>
          <p:cNvSpPr txBox="1">
            <a:spLocks noChangeArrowheads="1"/>
          </p:cNvSpPr>
          <p:nvPr/>
        </p:nvSpPr>
        <p:spPr bwMode="auto">
          <a:xfrm>
            <a:off x="3175000" y="635000"/>
            <a:ext cx="320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i="1">
                <a:solidFill>
                  <a:srgbClr val="000000"/>
                </a:solidFill>
              </a:rPr>
              <a:t>atmospheric source (e.g. airfall)</a:t>
            </a:r>
          </a:p>
        </p:txBody>
      </p:sp>
      <p:cxnSp>
        <p:nvCxnSpPr>
          <p:cNvPr id="4" name="Straight Arrow Connector 3"/>
          <p:cNvCxnSpPr/>
          <p:nvPr/>
        </p:nvCxnSpPr>
        <p:spPr>
          <a:xfrm>
            <a:off x="6777038" y="998538"/>
            <a:ext cx="0" cy="647700"/>
          </a:xfrm>
          <a:prstGeom prst="straightConnector1">
            <a:avLst/>
          </a:prstGeom>
          <a:ln>
            <a:solidFill>
              <a:srgbClr val="80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8264525" y="1060450"/>
            <a:ext cx="0" cy="647700"/>
          </a:xfrm>
          <a:prstGeom prst="straightConnector1">
            <a:avLst/>
          </a:prstGeom>
          <a:ln>
            <a:solidFill>
              <a:srgbClr val="80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203825" y="1017588"/>
            <a:ext cx="0" cy="647700"/>
          </a:xfrm>
          <a:prstGeom prst="straightConnector1">
            <a:avLst/>
          </a:prstGeom>
          <a:ln>
            <a:solidFill>
              <a:srgbClr val="80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023938" y="1011238"/>
            <a:ext cx="3044825" cy="291465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cxnSp>
        <p:nvCxnSpPr>
          <p:cNvPr id="9" name="Straight Arrow Connector 8"/>
          <p:cNvCxnSpPr/>
          <p:nvPr/>
        </p:nvCxnSpPr>
        <p:spPr>
          <a:xfrm>
            <a:off x="3606800" y="1027113"/>
            <a:ext cx="0" cy="647700"/>
          </a:xfrm>
          <a:prstGeom prst="straightConnector1">
            <a:avLst/>
          </a:prstGeom>
          <a:ln>
            <a:solidFill>
              <a:srgbClr val="80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995488" y="1023938"/>
            <a:ext cx="0" cy="647700"/>
          </a:xfrm>
          <a:prstGeom prst="straightConnector1">
            <a:avLst/>
          </a:prstGeom>
          <a:ln>
            <a:solidFill>
              <a:srgbClr val="80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56681" name="TextBox 10"/>
          <p:cNvSpPr txBox="1">
            <a:spLocks noChangeArrowheads="1"/>
          </p:cNvSpPr>
          <p:nvPr/>
        </p:nvSpPr>
        <p:spPr bwMode="auto">
          <a:xfrm>
            <a:off x="387350" y="0"/>
            <a:ext cx="51229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2000" b="1" dirty="0">
                <a:solidFill>
                  <a:srgbClr val="000000"/>
                </a:solidFill>
              </a:rPr>
              <a:t>(Kite et al., ‘Growth &amp; form …,’ Geology, </a:t>
            </a:r>
            <a:r>
              <a:rPr lang="en-US" sz="2000" b="1" dirty="0" smtClean="0">
                <a:solidFill>
                  <a:srgbClr val="000000"/>
                </a:solidFill>
              </a:rPr>
              <a:t>2013)</a:t>
            </a:r>
            <a:endParaRPr lang="en-US" sz="2000" b="1" dirty="0">
              <a:solidFill>
                <a:srgbClr val="000000"/>
              </a:solidFill>
            </a:endParaRPr>
          </a:p>
        </p:txBody>
      </p:sp>
      <p:cxnSp>
        <p:nvCxnSpPr>
          <p:cNvPr id="12" name="Straight Connector 11"/>
          <p:cNvCxnSpPr/>
          <p:nvPr/>
        </p:nvCxnSpPr>
        <p:spPr>
          <a:xfrm>
            <a:off x="717550" y="5751513"/>
            <a:ext cx="1208088" cy="0"/>
          </a:xfrm>
          <a:prstGeom prst="line">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flipV="1">
            <a:off x="868363" y="4783138"/>
            <a:ext cx="1587" cy="1120775"/>
          </a:xfrm>
          <a:prstGeom prst="line">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156684" name="TextBox 13"/>
          <p:cNvSpPr txBox="1">
            <a:spLocks noChangeArrowheads="1"/>
          </p:cNvSpPr>
          <p:nvPr/>
        </p:nvSpPr>
        <p:spPr bwMode="auto">
          <a:xfrm>
            <a:off x="1547813" y="5713413"/>
            <a:ext cx="287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a:solidFill>
                  <a:srgbClr val="000000"/>
                </a:solidFill>
              </a:rPr>
              <a:t>x</a:t>
            </a:r>
          </a:p>
        </p:txBody>
      </p:sp>
      <p:sp>
        <p:nvSpPr>
          <p:cNvPr id="156685" name="TextBox 14"/>
          <p:cNvSpPr txBox="1">
            <a:spLocks noChangeArrowheads="1"/>
          </p:cNvSpPr>
          <p:nvPr/>
        </p:nvSpPr>
        <p:spPr bwMode="auto">
          <a:xfrm>
            <a:off x="606425" y="4810125"/>
            <a:ext cx="276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a:solidFill>
                  <a:srgbClr val="000000"/>
                </a:solidFill>
              </a:rPr>
              <a:t>z</a:t>
            </a:r>
          </a:p>
        </p:txBody>
      </p:sp>
      <p:cxnSp>
        <p:nvCxnSpPr>
          <p:cNvPr id="16" name="Straight Arrow Connector 15"/>
          <p:cNvCxnSpPr/>
          <p:nvPr/>
        </p:nvCxnSpPr>
        <p:spPr>
          <a:xfrm flipV="1">
            <a:off x="1651000" y="5857875"/>
            <a:ext cx="500063" cy="6572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6687" name="TextBox 16"/>
          <p:cNvSpPr txBox="1">
            <a:spLocks noChangeArrowheads="1"/>
          </p:cNvSpPr>
          <p:nvPr/>
        </p:nvSpPr>
        <p:spPr bwMode="auto">
          <a:xfrm>
            <a:off x="193675" y="6488113"/>
            <a:ext cx="310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i="1">
                <a:solidFill>
                  <a:srgbClr val="000000"/>
                </a:solidFill>
              </a:rPr>
              <a:t>nonerodible (basalt) basement</a:t>
            </a:r>
          </a:p>
        </p:txBody>
      </p:sp>
      <p:sp>
        <p:nvSpPr>
          <p:cNvPr id="156688" name="TextBox 18"/>
          <p:cNvSpPr txBox="1">
            <a:spLocks noChangeArrowheads="1"/>
          </p:cNvSpPr>
          <p:nvPr/>
        </p:nvSpPr>
        <p:spPr bwMode="auto">
          <a:xfrm>
            <a:off x="628650" y="3070225"/>
            <a:ext cx="14081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i="1">
                <a:solidFill>
                  <a:srgbClr val="000000"/>
                </a:solidFill>
              </a:rPr>
              <a:t>crater </a:t>
            </a:r>
          </a:p>
          <a:p>
            <a:pPr fontAlgn="base">
              <a:spcBef>
                <a:spcPct val="0"/>
              </a:spcBef>
              <a:spcAft>
                <a:spcPct val="0"/>
              </a:spcAft>
            </a:pPr>
            <a:r>
              <a:rPr lang="en-US" i="1">
                <a:solidFill>
                  <a:srgbClr val="000000"/>
                </a:solidFill>
              </a:rPr>
              <a:t>  (or canyon)</a:t>
            </a:r>
          </a:p>
          <a:p>
            <a:pPr fontAlgn="base">
              <a:spcBef>
                <a:spcPct val="0"/>
              </a:spcBef>
              <a:spcAft>
                <a:spcPct val="0"/>
              </a:spcAft>
            </a:pPr>
            <a:r>
              <a:rPr lang="en-US" i="1">
                <a:solidFill>
                  <a:srgbClr val="000000"/>
                </a:solidFill>
              </a:rPr>
              <a:t>     rim</a:t>
            </a:r>
          </a:p>
        </p:txBody>
      </p:sp>
      <p:sp>
        <p:nvSpPr>
          <p:cNvPr id="156689" name="TextBox 19"/>
          <p:cNvSpPr txBox="1">
            <a:spLocks noChangeArrowheads="1"/>
          </p:cNvSpPr>
          <p:nvPr/>
        </p:nvSpPr>
        <p:spPr bwMode="auto">
          <a:xfrm>
            <a:off x="7696200" y="2971800"/>
            <a:ext cx="1304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fontAlgn="base">
              <a:spcBef>
                <a:spcPct val="0"/>
              </a:spcBef>
              <a:spcAft>
                <a:spcPct val="0"/>
              </a:spcAft>
            </a:pPr>
            <a:r>
              <a:rPr lang="en-US" i="1">
                <a:solidFill>
                  <a:srgbClr val="000000"/>
                </a:solidFill>
              </a:rPr>
              <a:t>crater</a:t>
            </a:r>
          </a:p>
          <a:p>
            <a:pPr algn="r" fontAlgn="base">
              <a:spcBef>
                <a:spcPct val="0"/>
              </a:spcBef>
              <a:spcAft>
                <a:spcPct val="0"/>
              </a:spcAft>
            </a:pPr>
            <a:r>
              <a:rPr lang="en-US" i="1">
                <a:solidFill>
                  <a:srgbClr val="000000"/>
                </a:solidFill>
              </a:rPr>
              <a:t>(or canyon)</a:t>
            </a:r>
          </a:p>
          <a:p>
            <a:pPr algn="r" fontAlgn="base">
              <a:spcBef>
                <a:spcPct val="0"/>
              </a:spcBef>
              <a:spcAft>
                <a:spcPct val="0"/>
              </a:spcAft>
            </a:pPr>
            <a:r>
              <a:rPr lang="en-US" i="1">
                <a:solidFill>
                  <a:srgbClr val="000000"/>
                </a:solidFill>
              </a:rPr>
              <a:t>center</a:t>
            </a:r>
          </a:p>
        </p:txBody>
      </p:sp>
      <p:pic>
        <p:nvPicPr>
          <p:cNvPr id="2" name="Picture 1"/>
          <p:cNvPicPr>
            <a:picLocks noChangeAspect="1"/>
          </p:cNvPicPr>
          <p:nvPr/>
        </p:nvPicPr>
        <p:blipFill>
          <a:blip r:embed="rId3"/>
          <a:stretch>
            <a:fillRect/>
          </a:stretch>
        </p:blipFill>
        <p:spPr>
          <a:xfrm>
            <a:off x="0" y="0"/>
            <a:ext cx="9144000" cy="6847417"/>
          </a:xfrm>
          <a:prstGeom prst="rect">
            <a:avLst/>
          </a:prstGeom>
        </p:spPr>
      </p:pic>
      <p:pic>
        <p:nvPicPr>
          <p:cNvPr id="3" name="Picture 2"/>
          <p:cNvPicPr>
            <a:picLocks noChangeAspect="1"/>
          </p:cNvPicPr>
          <p:nvPr/>
        </p:nvPicPr>
        <p:blipFill>
          <a:blip r:embed="rId4"/>
          <a:stretch>
            <a:fillRect/>
          </a:stretch>
        </p:blipFill>
        <p:spPr>
          <a:xfrm>
            <a:off x="12700" y="0"/>
            <a:ext cx="9101862" cy="6858000"/>
          </a:xfrm>
          <a:prstGeom prst="rect">
            <a:avLst/>
          </a:prstGeom>
        </p:spPr>
      </p:pic>
      <p:pic>
        <p:nvPicPr>
          <p:cNvPr id="6" name="Picture 5"/>
          <p:cNvPicPr>
            <a:picLocks noChangeAspect="1"/>
          </p:cNvPicPr>
          <p:nvPr/>
        </p:nvPicPr>
        <p:blipFill>
          <a:blip r:embed="rId5"/>
          <a:stretch>
            <a:fillRect/>
          </a:stretch>
        </p:blipFill>
        <p:spPr>
          <a:xfrm>
            <a:off x="12700" y="0"/>
            <a:ext cx="9115865" cy="6858000"/>
          </a:xfrm>
          <a:prstGeom prst="rect">
            <a:avLst/>
          </a:prstGeom>
        </p:spPr>
      </p:pic>
    </p:spTree>
    <p:extLst>
      <p:ext uri="{BB962C8B-B14F-4D97-AF65-F5344CB8AC3E}">
        <p14:creationId xmlns:p14="http://schemas.microsoft.com/office/powerpoint/2010/main" val="3252360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a:xfrm>
            <a:off x="0" y="-197380"/>
            <a:ext cx="9144000" cy="752476"/>
          </a:xfrm>
        </p:spPr>
        <p:txBody>
          <a:bodyPr/>
          <a:lstStyle/>
          <a:p>
            <a:pPr algn="l"/>
            <a:r>
              <a:rPr lang="en-US" sz="2250" b="1" dirty="0" smtClean="0">
                <a:solidFill>
                  <a:srgbClr val="00CB00"/>
                </a:solidFill>
                <a:latin typeface="Calibri" charset="0"/>
              </a:rPr>
              <a:t>SWEET is the </a:t>
            </a:r>
            <a:r>
              <a:rPr lang="en-US" sz="2250" b="1" dirty="0">
                <a:solidFill>
                  <a:srgbClr val="00CB00"/>
                </a:solidFill>
                <a:latin typeface="Calibri" charset="0"/>
              </a:rPr>
              <a:t>f</a:t>
            </a:r>
            <a:r>
              <a:rPr lang="en-US" sz="2250" b="1" dirty="0" smtClean="0">
                <a:solidFill>
                  <a:srgbClr val="00CB00"/>
                </a:solidFill>
                <a:latin typeface="Calibri" charset="0"/>
              </a:rPr>
              <a:t>irst quantitative model for Early Mars </a:t>
            </a:r>
            <a:r>
              <a:rPr lang="en-US" sz="2250" b="1" dirty="0">
                <a:solidFill>
                  <a:srgbClr val="00CB00"/>
                </a:solidFill>
                <a:latin typeface="Calibri" charset="0"/>
              </a:rPr>
              <a:t>sequence </a:t>
            </a:r>
            <a:r>
              <a:rPr lang="en-US" sz="2250" b="1" dirty="0" smtClean="0">
                <a:solidFill>
                  <a:srgbClr val="00CB00"/>
                </a:solidFill>
                <a:latin typeface="Calibri" charset="0"/>
              </a:rPr>
              <a:t>stratigraphy</a:t>
            </a:r>
            <a:endParaRPr lang="en-US" sz="2250" b="1" dirty="0">
              <a:solidFill>
                <a:srgbClr val="00CB00"/>
              </a:solidFill>
              <a:latin typeface="Calibri" charset="0"/>
            </a:endParaRPr>
          </a:p>
        </p:txBody>
      </p:sp>
      <p:pic>
        <p:nvPicPr>
          <p:cNvPr id="162818"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938" y="615950"/>
            <a:ext cx="4418012"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19"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641850" y="615950"/>
            <a:ext cx="4502150"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0" name="TextBox 7"/>
          <p:cNvSpPr txBox="1">
            <a:spLocks noChangeArrowheads="1"/>
          </p:cNvSpPr>
          <p:nvPr/>
        </p:nvSpPr>
        <p:spPr bwMode="auto">
          <a:xfrm>
            <a:off x="7938" y="361950"/>
            <a:ext cx="46339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fontAlgn="base">
              <a:spcBef>
                <a:spcPct val="0"/>
              </a:spcBef>
              <a:spcAft>
                <a:spcPct val="0"/>
              </a:spcAft>
            </a:pPr>
            <a:r>
              <a:rPr lang="en-US" sz="1500" b="1" dirty="0" smtClean="0">
                <a:solidFill>
                  <a:srgbClr val="000000"/>
                </a:solidFill>
              </a:rPr>
              <a:t>CONSTANT </a:t>
            </a:r>
            <a:r>
              <a:rPr lang="en-US" sz="1500" b="1" dirty="0">
                <a:solidFill>
                  <a:srgbClr val="000000"/>
                </a:solidFill>
              </a:rPr>
              <a:t>DEPOSITION</a:t>
            </a:r>
          </a:p>
          <a:p>
            <a:pPr fontAlgn="base">
              <a:spcBef>
                <a:spcPct val="0"/>
              </a:spcBef>
              <a:spcAft>
                <a:spcPct val="0"/>
              </a:spcAft>
            </a:pPr>
            <a:endParaRPr lang="en-US" dirty="0">
              <a:solidFill>
                <a:srgbClr val="000000"/>
              </a:solidFill>
            </a:endParaRPr>
          </a:p>
        </p:txBody>
      </p:sp>
      <p:sp>
        <p:nvSpPr>
          <p:cNvPr id="162821" name="TextBox 8"/>
          <p:cNvSpPr txBox="1">
            <a:spLocks noChangeArrowheads="1"/>
          </p:cNvSpPr>
          <p:nvPr/>
        </p:nvSpPr>
        <p:spPr bwMode="auto">
          <a:xfrm>
            <a:off x="4503738" y="344488"/>
            <a:ext cx="46402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fontAlgn="base">
              <a:spcBef>
                <a:spcPct val="0"/>
              </a:spcBef>
              <a:spcAft>
                <a:spcPct val="0"/>
              </a:spcAft>
            </a:pPr>
            <a:r>
              <a:rPr lang="en-US" sz="1500" b="1" dirty="0" smtClean="0">
                <a:solidFill>
                  <a:srgbClr val="000000"/>
                </a:solidFill>
              </a:rPr>
              <a:t>SINUSOIDALLY </a:t>
            </a:r>
            <a:r>
              <a:rPr lang="en-US" sz="1500" b="1" dirty="0">
                <a:solidFill>
                  <a:srgbClr val="000000"/>
                </a:solidFill>
              </a:rPr>
              <a:t>TIME-VARYING</a:t>
            </a:r>
          </a:p>
          <a:p>
            <a:pPr algn="ctr" fontAlgn="base">
              <a:spcBef>
                <a:spcPct val="0"/>
              </a:spcBef>
              <a:spcAft>
                <a:spcPct val="0"/>
              </a:spcAft>
            </a:pPr>
            <a:r>
              <a:rPr lang="en-US" sz="1500" b="1" dirty="0">
                <a:solidFill>
                  <a:srgbClr val="000000"/>
                </a:solidFill>
              </a:rPr>
              <a:t>DEPOSITION</a:t>
            </a:r>
          </a:p>
        </p:txBody>
      </p:sp>
      <p:sp>
        <p:nvSpPr>
          <p:cNvPr id="162823" name="TextBox 10"/>
          <p:cNvSpPr txBox="1">
            <a:spLocks noChangeArrowheads="1"/>
          </p:cNvSpPr>
          <p:nvPr/>
        </p:nvSpPr>
        <p:spPr bwMode="auto">
          <a:xfrm>
            <a:off x="4203700" y="6473279"/>
            <a:ext cx="504387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1900" dirty="0">
                <a:solidFill>
                  <a:srgbClr val="000000"/>
                </a:solidFill>
              </a:rPr>
              <a:t>(Kite et al., ‘Growth &amp; form …,’ Geology, </a:t>
            </a:r>
            <a:r>
              <a:rPr lang="en-US" sz="1900" dirty="0" smtClean="0">
                <a:solidFill>
                  <a:srgbClr val="000000"/>
                </a:solidFill>
              </a:rPr>
              <a:t>in press)</a:t>
            </a:r>
            <a:endParaRPr lang="en-US" sz="1900" dirty="0">
              <a:solidFill>
                <a:srgbClr val="000000"/>
              </a:solidFill>
            </a:endParaRPr>
          </a:p>
        </p:txBody>
      </p:sp>
      <p:sp>
        <p:nvSpPr>
          <p:cNvPr id="162825" name="TextBox 12"/>
          <p:cNvSpPr txBox="1">
            <a:spLocks noChangeArrowheads="1"/>
          </p:cNvSpPr>
          <p:nvPr/>
        </p:nvSpPr>
        <p:spPr bwMode="auto">
          <a:xfrm>
            <a:off x="723900" y="968375"/>
            <a:ext cx="11882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2200" dirty="0" smtClean="0">
                <a:solidFill>
                  <a:srgbClr val="000000"/>
                </a:solidFill>
              </a:rPr>
              <a:t>Dips </a:t>
            </a:r>
            <a:r>
              <a:rPr lang="en-US" sz="2200" dirty="0">
                <a:solidFill>
                  <a:srgbClr val="000000"/>
                </a:solidFill>
              </a:rPr>
              <a:t>≤ 5°</a:t>
            </a:r>
          </a:p>
        </p:txBody>
      </p:sp>
      <p:sp>
        <p:nvSpPr>
          <p:cNvPr id="162827" name="TextBox 5"/>
          <p:cNvSpPr txBox="1">
            <a:spLocks noChangeArrowheads="1"/>
          </p:cNvSpPr>
          <p:nvPr/>
        </p:nvSpPr>
        <p:spPr bwMode="auto">
          <a:xfrm>
            <a:off x="5349599" y="1292225"/>
            <a:ext cx="16115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fontAlgn="base">
              <a:spcBef>
                <a:spcPct val="0"/>
              </a:spcBef>
              <a:spcAft>
                <a:spcPct val="0"/>
              </a:spcAft>
            </a:pPr>
            <a:r>
              <a:rPr lang="en-US" dirty="0">
                <a:solidFill>
                  <a:srgbClr val="000000"/>
                </a:solidFill>
              </a:rPr>
              <a:t>u</a:t>
            </a:r>
            <a:r>
              <a:rPr lang="en-US" dirty="0" smtClean="0">
                <a:solidFill>
                  <a:srgbClr val="000000"/>
                </a:solidFill>
              </a:rPr>
              <a:t>nconformities </a:t>
            </a:r>
            <a:endParaRPr lang="en-US" dirty="0">
              <a:solidFill>
                <a:srgbClr val="000000"/>
              </a:solidFill>
            </a:endParaRPr>
          </a:p>
        </p:txBody>
      </p:sp>
      <p:sp>
        <p:nvSpPr>
          <p:cNvPr id="162828" name="TextBox 6"/>
          <p:cNvSpPr txBox="1">
            <a:spLocks noChangeArrowheads="1"/>
          </p:cNvSpPr>
          <p:nvPr/>
        </p:nvSpPr>
        <p:spPr bwMode="auto">
          <a:xfrm>
            <a:off x="4203700" y="5290302"/>
            <a:ext cx="37494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2000" b="1" dirty="0">
                <a:solidFill>
                  <a:srgbClr val="000000"/>
                </a:solidFill>
              </a:rPr>
              <a:t>Predictions testable by ‘Curiosity’</a:t>
            </a:r>
          </a:p>
        </p:txBody>
      </p:sp>
      <p:sp>
        <p:nvSpPr>
          <p:cNvPr id="162829" name="TextBox 14"/>
          <p:cNvSpPr txBox="1">
            <a:spLocks noChangeArrowheads="1"/>
          </p:cNvSpPr>
          <p:nvPr/>
        </p:nvSpPr>
        <p:spPr bwMode="auto">
          <a:xfrm rot="-3278347">
            <a:off x="1710531" y="3491707"/>
            <a:ext cx="11096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fontAlgn="base">
              <a:spcBef>
                <a:spcPct val="0"/>
              </a:spcBef>
              <a:spcAft>
                <a:spcPct val="0"/>
              </a:spcAft>
            </a:pPr>
            <a:r>
              <a:rPr lang="en-US" b="1">
                <a:solidFill>
                  <a:srgbClr val="000000"/>
                </a:solidFill>
              </a:rPr>
              <a:t>PLANNED</a:t>
            </a:r>
          </a:p>
          <a:p>
            <a:pPr algn="ctr" fontAlgn="base">
              <a:spcBef>
                <a:spcPct val="0"/>
              </a:spcBef>
              <a:spcAft>
                <a:spcPct val="0"/>
              </a:spcAft>
            </a:pPr>
            <a:r>
              <a:rPr lang="en-US" b="1">
                <a:solidFill>
                  <a:srgbClr val="000000"/>
                </a:solidFill>
              </a:rPr>
              <a:t>DRIVE</a:t>
            </a:r>
          </a:p>
        </p:txBody>
      </p:sp>
      <p:sp>
        <p:nvSpPr>
          <p:cNvPr id="16" name="Right Arrow 15"/>
          <p:cNvSpPr/>
          <p:nvPr/>
        </p:nvSpPr>
        <p:spPr>
          <a:xfrm rot="18368088">
            <a:off x="1104106" y="3266282"/>
            <a:ext cx="1963737" cy="596900"/>
          </a:xfrm>
          <a:prstGeom prst="rightArrow">
            <a:avLst>
              <a:gd name="adj1" fmla="val 17655"/>
              <a:gd name="adj2" fmla="val 71092"/>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pic>
        <p:nvPicPr>
          <p:cNvPr id="162831" name="Picture 9" descr="123.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55600" y="5094288"/>
            <a:ext cx="384810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6905625" y="1619250"/>
            <a:ext cx="476250" cy="539750"/>
          </a:xfrm>
          <a:prstGeom prst="straightConnector1">
            <a:avLst/>
          </a:prstGeom>
          <a:ln>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921500" y="1619250"/>
            <a:ext cx="587375" cy="95250"/>
          </a:xfrm>
          <a:prstGeom prst="straightConnector1">
            <a:avLst/>
          </a:prstGeom>
          <a:ln>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flipH="1">
            <a:off x="8369300" y="3086100"/>
            <a:ext cx="12700" cy="1117600"/>
          </a:xfrm>
          <a:prstGeom prst="straightConnector1">
            <a:avLst/>
          </a:prstGeom>
          <a:ln>
            <a:solidFill>
              <a:schemeClr val="tx1"/>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19" name="TextBox 5"/>
          <p:cNvSpPr txBox="1">
            <a:spLocks noChangeArrowheads="1"/>
          </p:cNvSpPr>
          <p:nvPr/>
        </p:nvSpPr>
        <p:spPr bwMode="auto">
          <a:xfrm>
            <a:off x="7488427" y="3463925"/>
            <a:ext cx="8824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fontAlgn="base">
              <a:spcBef>
                <a:spcPct val="0"/>
              </a:spcBef>
              <a:spcAft>
                <a:spcPct val="0"/>
              </a:spcAft>
            </a:pPr>
            <a:r>
              <a:rPr lang="en-US" dirty="0">
                <a:solidFill>
                  <a:srgbClr val="000000"/>
                </a:solidFill>
              </a:rPr>
              <a:t>c</a:t>
            </a:r>
            <a:r>
              <a:rPr lang="en-US" dirty="0" smtClean="0">
                <a:solidFill>
                  <a:srgbClr val="000000"/>
                </a:solidFill>
              </a:rPr>
              <a:t>ycle(s)</a:t>
            </a:r>
            <a:endParaRPr lang="en-US" dirty="0">
              <a:solidFill>
                <a:srgbClr val="000000"/>
              </a:solidFill>
            </a:endParaRPr>
          </a:p>
        </p:txBody>
      </p:sp>
      <p:sp>
        <p:nvSpPr>
          <p:cNvPr id="18" name="TextBox 6"/>
          <p:cNvSpPr txBox="1">
            <a:spLocks noChangeArrowheads="1"/>
          </p:cNvSpPr>
          <p:nvPr/>
        </p:nvSpPr>
        <p:spPr bwMode="auto">
          <a:xfrm>
            <a:off x="4203700" y="5620452"/>
            <a:ext cx="47819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2000" b="1" dirty="0" smtClean="0">
                <a:solidFill>
                  <a:srgbClr val="000000"/>
                </a:solidFill>
              </a:rPr>
              <a:t>Not a tuned result</a:t>
            </a:r>
          </a:p>
          <a:p>
            <a:pPr lvl="1" fontAlgn="base">
              <a:spcBef>
                <a:spcPct val="0"/>
              </a:spcBef>
              <a:spcAft>
                <a:spcPct val="0"/>
              </a:spcAft>
            </a:pPr>
            <a:r>
              <a:rPr lang="en-US" sz="1700" i="1" dirty="0" smtClean="0">
                <a:solidFill>
                  <a:srgbClr val="000000"/>
                </a:solidFill>
              </a:rPr>
              <a:t>Mounds predicted in big craters where surface</a:t>
            </a:r>
          </a:p>
          <a:p>
            <a:pPr lvl="1" fontAlgn="base">
              <a:spcBef>
                <a:spcPct val="0"/>
              </a:spcBef>
              <a:spcAft>
                <a:spcPct val="0"/>
              </a:spcAft>
            </a:pPr>
            <a:r>
              <a:rPr lang="en-US" sz="1700" i="1" dirty="0">
                <a:solidFill>
                  <a:srgbClr val="000000"/>
                </a:solidFill>
              </a:rPr>
              <a:t>l</a:t>
            </a:r>
            <a:r>
              <a:rPr lang="en-US" sz="1700" i="1" dirty="0" smtClean="0">
                <a:solidFill>
                  <a:srgbClr val="000000"/>
                </a:solidFill>
              </a:rPr>
              <a:t>iquid water is available to cement sand/dust</a:t>
            </a:r>
            <a:endParaRPr lang="en-US" sz="1700" i="1" dirty="0">
              <a:solidFill>
                <a:srgbClr val="000000"/>
              </a:solidFill>
            </a:endParaRPr>
          </a:p>
        </p:txBody>
      </p:sp>
      <p:sp>
        <p:nvSpPr>
          <p:cNvPr id="2" name="TextBox 1"/>
          <p:cNvSpPr txBox="1"/>
          <p:nvPr/>
        </p:nvSpPr>
        <p:spPr>
          <a:xfrm>
            <a:off x="5296553" y="2401669"/>
            <a:ext cx="1160744" cy="646331"/>
          </a:xfrm>
          <a:prstGeom prst="rect">
            <a:avLst/>
          </a:prstGeom>
          <a:noFill/>
        </p:spPr>
        <p:txBody>
          <a:bodyPr wrap="none" rtlCol="0">
            <a:spAutoFit/>
          </a:bodyPr>
          <a:lstStyle/>
          <a:p>
            <a:r>
              <a:rPr lang="en-US" dirty="0" smtClean="0"/>
              <a:t>‘thin mesa</a:t>
            </a:r>
          </a:p>
          <a:p>
            <a:r>
              <a:rPr lang="en-US" dirty="0"/>
              <a:t>u</a:t>
            </a:r>
            <a:r>
              <a:rPr lang="en-US" dirty="0" smtClean="0"/>
              <a:t>nit’</a:t>
            </a:r>
            <a:endParaRPr lang="en-US" dirty="0"/>
          </a:p>
        </p:txBody>
      </p:sp>
      <p:cxnSp>
        <p:nvCxnSpPr>
          <p:cNvPr id="20" name="Straight Arrow Connector 19"/>
          <p:cNvCxnSpPr/>
          <p:nvPr/>
        </p:nvCxnSpPr>
        <p:spPr>
          <a:xfrm>
            <a:off x="5876925" y="2905784"/>
            <a:ext cx="582473" cy="180316"/>
          </a:xfrm>
          <a:prstGeom prst="straightConnector1">
            <a:avLst/>
          </a:prstGeom>
          <a:ln>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72083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11"/>
          <p:cNvPicPr>
            <a:picLocks noChangeAspect="1"/>
          </p:cNvPicPr>
          <p:nvPr/>
        </p:nvPicPr>
        <p:blipFill>
          <a:blip r:embed="rId3" cstate="print">
            <a:extLst>
              <a:ext uri="{28A0092B-C50C-407E-A947-70E740481C1C}">
                <a14:useLocalDpi xmlns:a14="http://schemas.microsoft.com/office/drawing/2010/main"/>
              </a:ext>
            </a:extLst>
          </a:blip>
          <a:srcRect l="499" t="1917" r="1498" b="1917"/>
          <a:stretch>
            <a:fillRect/>
          </a:stretch>
        </p:blipFill>
        <p:spPr bwMode="auto">
          <a:xfrm>
            <a:off x="0" y="2024063"/>
            <a:ext cx="9055100" cy="4664075"/>
          </a:xfrm>
          <a:prstGeom prst="rect">
            <a:avLst/>
          </a:prstGeom>
          <a:noFill/>
          <a:ln w="63500">
            <a:no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3692297" y="3153830"/>
            <a:ext cx="157119" cy="1154107"/>
          </a:xfrm>
          <a:prstGeom prst="straightConnector1">
            <a:avLst/>
          </a:prstGeom>
          <a:ln w="38100">
            <a:solidFill>
              <a:srgbClr val="FFFFFF"/>
            </a:solidFill>
            <a:tailEnd type="arrow"/>
          </a:ln>
          <a:effectLst/>
        </p:spPr>
        <p:style>
          <a:lnRef idx="2">
            <a:schemeClr val="accent1"/>
          </a:lnRef>
          <a:fillRef idx="0">
            <a:schemeClr val="accent1"/>
          </a:fillRef>
          <a:effectRef idx="1">
            <a:schemeClr val="accent1"/>
          </a:effectRef>
          <a:fontRef idx="minor">
            <a:schemeClr val="tx1"/>
          </a:fontRef>
        </p:style>
      </p:cxnSp>
      <p:sp>
        <p:nvSpPr>
          <p:cNvPr id="141318" name="TextBox 9"/>
          <p:cNvSpPr txBox="1">
            <a:spLocks noChangeArrowheads="1"/>
          </p:cNvSpPr>
          <p:nvPr/>
        </p:nvSpPr>
        <p:spPr bwMode="auto">
          <a:xfrm>
            <a:off x="876300" y="2262188"/>
            <a:ext cx="18009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3000" b="1" dirty="0" smtClean="0">
                <a:solidFill>
                  <a:schemeClr val="bg1"/>
                </a:solidFill>
              </a:rPr>
              <a:t>Snowmelt </a:t>
            </a:r>
          </a:p>
          <a:p>
            <a:pPr fontAlgn="base">
              <a:spcBef>
                <a:spcPct val="0"/>
              </a:spcBef>
              <a:spcAft>
                <a:spcPct val="0"/>
              </a:spcAft>
            </a:pPr>
            <a:r>
              <a:rPr lang="en-US" sz="3000" b="1" dirty="0" smtClean="0">
                <a:solidFill>
                  <a:schemeClr val="bg1"/>
                </a:solidFill>
              </a:rPr>
              <a:t>model:</a:t>
            </a:r>
          </a:p>
        </p:txBody>
      </p:sp>
      <p:sp>
        <p:nvSpPr>
          <p:cNvPr id="141320" name="TextBox 12"/>
          <p:cNvSpPr txBox="1">
            <a:spLocks noChangeArrowheads="1"/>
          </p:cNvSpPr>
          <p:nvPr/>
        </p:nvSpPr>
        <p:spPr bwMode="auto">
          <a:xfrm>
            <a:off x="354013" y="2163823"/>
            <a:ext cx="522287" cy="45243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fontAlgn="base">
              <a:spcBef>
                <a:spcPct val="0"/>
              </a:spcBef>
              <a:spcAft>
                <a:spcPct val="0"/>
              </a:spcAft>
            </a:pPr>
            <a:r>
              <a:rPr lang="en-US" sz="2100" dirty="0">
                <a:solidFill>
                  <a:srgbClr val="000000"/>
                </a:solidFill>
              </a:rPr>
              <a:t>90N</a:t>
            </a:r>
          </a:p>
          <a:p>
            <a:pPr algn="r" fontAlgn="base">
              <a:spcBef>
                <a:spcPct val="0"/>
              </a:spcBef>
              <a:spcAft>
                <a:spcPct val="0"/>
              </a:spcAft>
            </a:pPr>
            <a:endParaRPr lang="en-US" sz="2100" dirty="0">
              <a:solidFill>
                <a:srgbClr val="000000"/>
              </a:solidFill>
            </a:endParaRPr>
          </a:p>
          <a:p>
            <a:pPr algn="r" fontAlgn="base">
              <a:spcBef>
                <a:spcPct val="0"/>
              </a:spcBef>
              <a:spcAft>
                <a:spcPct val="0"/>
              </a:spcAft>
            </a:pPr>
            <a:r>
              <a:rPr lang="en-US" sz="2100" dirty="0">
                <a:solidFill>
                  <a:srgbClr val="000000"/>
                </a:solidFill>
              </a:rPr>
              <a:t>60N</a:t>
            </a:r>
          </a:p>
          <a:p>
            <a:pPr algn="r" fontAlgn="base">
              <a:spcBef>
                <a:spcPct val="0"/>
              </a:spcBef>
              <a:spcAft>
                <a:spcPct val="0"/>
              </a:spcAft>
            </a:pPr>
            <a:endParaRPr lang="en-US" sz="2100" dirty="0">
              <a:solidFill>
                <a:srgbClr val="000000"/>
              </a:solidFill>
            </a:endParaRPr>
          </a:p>
          <a:p>
            <a:pPr algn="r" fontAlgn="base">
              <a:spcBef>
                <a:spcPct val="0"/>
              </a:spcBef>
              <a:spcAft>
                <a:spcPct val="0"/>
              </a:spcAft>
            </a:pPr>
            <a:r>
              <a:rPr lang="en-US" sz="2100" dirty="0">
                <a:solidFill>
                  <a:srgbClr val="000000"/>
                </a:solidFill>
              </a:rPr>
              <a:t>30N</a:t>
            </a:r>
          </a:p>
          <a:p>
            <a:pPr algn="r" fontAlgn="base">
              <a:spcBef>
                <a:spcPct val="0"/>
              </a:spcBef>
              <a:spcAft>
                <a:spcPct val="0"/>
              </a:spcAft>
            </a:pPr>
            <a:endParaRPr lang="en-US" sz="2100" dirty="0">
              <a:solidFill>
                <a:srgbClr val="000000"/>
              </a:solidFill>
            </a:endParaRPr>
          </a:p>
          <a:p>
            <a:pPr algn="r" fontAlgn="base">
              <a:spcBef>
                <a:spcPct val="0"/>
              </a:spcBef>
              <a:spcAft>
                <a:spcPct val="0"/>
              </a:spcAft>
            </a:pPr>
            <a:r>
              <a:rPr lang="en-US" sz="2100" dirty="0">
                <a:solidFill>
                  <a:srgbClr val="000000"/>
                </a:solidFill>
              </a:rPr>
              <a:t>EQ</a:t>
            </a:r>
          </a:p>
          <a:p>
            <a:pPr algn="r" fontAlgn="base">
              <a:spcBef>
                <a:spcPct val="0"/>
              </a:spcBef>
              <a:spcAft>
                <a:spcPct val="0"/>
              </a:spcAft>
            </a:pPr>
            <a:endParaRPr lang="en-US" sz="2100" dirty="0">
              <a:solidFill>
                <a:srgbClr val="000000"/>
              </a:solidFill>
            </a:endParaRPr>
          </a:p>
          <a:p>
            <a:pPr algn="r" fontAlgn="base">
              <a:spcBef>
                <a:spcPct val="0"/>
              </a:spcBef>
              <a:spcAft>
                <a:spcPct val="0"/>
              </a:spcAft>
            </a:pPr>
            <a:r>
              <a:rPr lang="en-US" sz="2100" dirty="0">
                <a:solidFill>
                  <a:srgbClr val="000000"/>
                </a:solidFill>
              </a:rPr>
              <a:t>30S</a:t>
            </a:r>
          </a:p>
          <a:p>
            <a:pPr algn="r" fontAlgn="base">
              <a:spcBef>
                <a:spcPct val="0"/>
              </a:spcBef>
              <a:spcAft>
                <a:spcPct val="0"/>
              </a:spcAft>
            </a:pPr>
            <a:endParaRPr lang="en-US" sz="2100" dirty="0">
              <a:solidFill>
                <a:srgbClr val="000000"/>
              </a:solidFill>
            </a:endParaRPr>
          </a:p>
          <a:p>
            <a:pPr algn="r" fontAlgn="base">
              <a:spcBef>
                <a:spcPct val="0"/>
              </a:spcBef>
              <a:spcAft>
                <a:spcPct val="0"/>
              </a:spcAft>
            </a:pPr>
            <a:r>
              <a:rPr lang="en-US" sz="2100" dirty="0">
                <a:solidFill>
                  <a:srgbClr val="000000"/>
                </a:solidFill>
              </a:rPr>
              <a:t>60S</a:t>
            </a:r>
          </a:p>
          <a:p>
            <a:pPr algn="r" fontAlgn="base">
              <a:spcBef>
                <a:spcPct val="0"/>
              </a:spcBef>
              <a:spcAft>
                <a:spcPct val="0"/>
              </a:spcAft>
            </a:pPr>
            <a:endParaRPr lang="en-US" sz="2100" dirty="0">
              <a:solidFill>
                <a:srgbClr val="000000"/>
              </a:solidFill>
            </a:endParaRPr>
          </a:p>
          <a:p>
            <a:pPr algn="r" fontAlgn="base">
              <a:spcBef>
                <a:spcPct val="0"/>
              </a:spcBef>
              <a:spcAft>
                <a:spcPct val="0"/>
              </a:spcAft>
            </a:pPr>
            <a:r>
              <a:rPr lang="en-US" sz="2100" dirty="0" smtClean="0">
                <a:solidFill>
                  <a:srgbClr val="000000"/>
                </a:solidFill>
              </a:rPr>
              <a:t>90S</a:t>
            </a:r>
          </a:p>
          <a:p>
            <a:pPr algn="r" fontAlgn="base">
              <a:spcBef>
                <a:spcPct val="0"/>
              </a:spcBef>
              <a:spcAft>
                <a:spcPct val="0"/>
              </a:spcAft>
            </a:pPr>
            <a:endParaRPr lang="en-US" sz="2100" dirty="0">
              <a:solidFill>
                <a:srgbClr val="000000"/>
              </a:solidFill>
            </a:endParaRPr>
          </a:p>
        </p:txBody>
      </p:sp>
      <p:sp>
        <p:nvSpPr>
          <p:cNvPr id="3" name="Rectangle 2"/>
          <p:cNvSpPr/>
          <p:nvPr/>
        </p:nvSpPr>
        <p:spPr>
          <a:xfrm>
            <a:off x="3425825" y="2682875"/>
            <a:ext cx="1743075" cy="20637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41324" name="TextBox 6"/>
          <p:cNvSpPr txBox="1">
            <a:spLocks noChangeArrowheads="1"/>
          </p:cNvSpPr>
          <p:nvPr/>
        </p:nvSpPr>
        <p:spPr bwMode="auto">
          <a:xfrm>
            <a:off x="9626600" y="22098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endParaRPr lang="en-US">
              <a:solidFill>
                <a:prstClr val="black"/>
              </a:solidFill>
            </a:endParaRPr>
          </a:p>
        </p:txBody>
      </p:sp>
      <p:sp>
        <p:nvSpPr>
          <p:cNvPr id="17" name="TextBox 16"/>
          <p:cNvSpPr txBox="1"/>
          <p:nvPr/>
        </p:nvSpPr>
        <p:spPr>
          <a:xfrm>
            <a:off x="0" y="903970"/>
            <a:ext cx="8953500" cy="969496"/>
          </a:xfrm>
          <a:prstGeom prst="rect">
            <a:avLst/>
          </a:prstGeom>
          <a:noFill/>
        </p:spPr>
        <p:txBody>
          <a:bodyPr wrap="square" rtlCol="0">
            <a:spAutoFit/>
          </a:bodyPr>
          <a:lstStyle/>
          <a:p>
            <a:r>
              <a:rPr lang="en-US" i="1" dirty="0" err="1" smtClean="0"/>
              <a:t>Jakosky</a:t>
            </a:r>
            <a:r>
              <a:rPr lang="en-US" i="1" dirty="0" smtClean="0"/>
              <a:t> &amp; Carr, 1985; </a:t>
            </a:r>
            <a:r>
              <a:rPr lang="en-US" i="1" dirty="0" err="1" smtClean="0"/>
              <a:t>Clow</a:t>
            </a:r>
            <a:r>
              <a:rPr lang="en-US" i="1" dirty="0" smtClean="0"/>
              <a:t>, 1987; Moore, 1990;</a:t>
            </a:r>
            <a:r>
              <a:rPr lang="en-US" i="1" dirty="0"/>
              <a:t> </a:t>
            </a:r>
            <a:r>
              <a:rPr lang="en-US" i="1" dirty="0" smtClean="0"/>
              <a:t>Tanaka, 2000; Niles &amp; </a:t>
            </a:r>
            <a:r>
              <a:rPr lang="en-US" i="1" dirty="0" err="1" smtClean="0"/>
              <a:t>Michalski</a:t>
            </a:r>
            <a:r>
              <a:rPr lang="en-US" i="1" dirty="0" smtClean="0"/>
              <a:t>, 2009;</a:t>
            </a:r>
            <a:r>
              <a:rPr lang="en-US" i="1" dirty="0"/>
              <a:t> </a:t>
            </a:r>
            <a:r>
              <a:rPr lang="en-US" i="1" dirty="0" smtClean="0"/>
              <a:t>Thomson, 2011; </a:t>
            </a:r>
            <a:r>
              <a:rPr lang="en-US" sz="2100" b="1" i="1" dirty="0" smtClean="0"/>
              <a:t>Kite et al., Icarus, 2013</a:t>
            </a:r>
            <a:r>
              <a:rPr lang="en-US" sz="2100" i="1" dirty="0" smtClean="0"/>
              <a:t>:</a:t>
            </a:r>
            <a:endParaRPr lang="en-US" sz="2100" i="1" dirty="0"/>
          </a:p>
          <a:p>
            <a:endParaRPr lang="en-US" i="1" dirty="0" smtClean="0"/>
          </a:p>
        </p:txBody>
      </p:sp>
      <p:sp>
        <p:nvSpPr>
          <p:cNvPr id="18" name="Title 1"/>
          <p:cNvSpPr txBox="1">
            <a:spLocks/>
          </p:cNvSpPr>
          <p:nvPr/>
        </p:nvSpPr>
        <p:spPr>
          <a:xfrm>
            <a:off x="0" y="52006"/>
            <a:ext cx="9055100" cy="84153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100" b="1" dirty="0" smtClean="0">
                <a:solidFill>
                  <a:srgbClr val="00CB00"/>
                </a:solidFill>
              </a:rPr>
              <a:t>Water source for cementation:</a:t>
            </a:r>
          </a:p>
          <a:p>
            <a:r>
              <a:rPr lang="en-US" sz="3100" b="1" dirty="0" smtClean="0">
                <a:solidFill>
                  <a:srgbClr val="00CB00"/>
                </a:solidFill>
              </a:rPr>
              <a:t>ice weathering, fog, or seasonal melting</a:t>
            </a:r>
          </a:p>
        </p:txBody>
      </p:sp>
      <p:sp>
        <p:nvSpPr>
          <p:cNvPr id="19" name="TextBox 18"/>
          <p:cNvSpPr txBox="1"/>
          <p:nvPr/>
        </p:nvSpPr>
        <p:spPr>
          <a:xfrm>
            <a:off x="1142667" y="1496054"/>
            <a:ext cx="8075585" cy="769441"/>
          </a:xfrm>
          <a:prstGeom prst="rect">
            <a:avLst/>
          </a:prstGeom>
          <a:noFill/>
        </p:spPr>
        <p:txBody>
          <a:bodyPr wrap="none" rtlCol="0">
            <a:spAutoFit/>
          </a:bodyPr>
          <a:lstStyle/>
          <a:p>
            <a:r>
              <a:rPr lang="en-US" sz="2200" b="1" dirty="0" smtClean="0"/>
              <a:t>‘Seasonal melting and the formation of sedimentary rocks on Mars, </a:t>
            </a:r>
          </a:p>
          <a:p>
            <a:r>
              <a:rPr lang="en-US" sz="2200" b="1" dirty="0" smtClean="0"/>
              <a:t> with predictions for the Gale Crater mound’</a:t>
            </a:r>
            <a:endParaRPr lang="en-US" sz="2200" b="1" dirty="0"/>
          </a:p>
        </p:txBody>
      </p:sp>
      <p:sp>
        <p:nvSpPr>
          <p:cNvPr id="23" name="Rectangle 22"/>
          <p:cNvSpPr/>
          <p:nvPr/>
        </p:nvSpPr>
        <p:spPr>
          <a:xfrm>
            <a:off x="3554059" y="5397500"/>
            <a:ext cx="1743075" cy="20637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5" name="TextBox 4"/>
          <p:cNvSpPr txBox="1"/>
          <p:nvPr/>
        </p:nvSpPr>
        <p:spPr>
          <a:xfrm>
            <a:off x="4200836" y="5397500"/>
            <a:ext cx="4453652" cy="646331"/>
          </a:xfrm>
          <a:prstGeom prst="rect">
            <a:avLst/>
          </a:prstGeom>
          <a:solidFill>
            <a:schemeClr val="bg1"/>
          </a:solidFill>
          <a:ln w="25400">
            <a:solidFill>
              <a:schemeClr val="tx1"/>
            </a:solidFill>
          </a:ln>
        </p:spPr>
        <p:txBody>
          <a:bodyPr wrap="square" rtlCol="0">
            <a:spAutoFit/>
          </a:bodyPr>
          <a:lstStyle/>
          <a:p>
            <a:r>
              <a:rPr lang="en-US" dirty="0" smtClean="0"/>
              <a:t>Not a tuned result: average result</a:t>
            </a:r>
            <a:r>
              <a:rPr lang="en-US" dirty="0"/>
              <a:t> </a:t>
            </a:r>
            <a:r>
              <a:rPr lang="en-US" dirty="0" smtClean="0"/>
              <a:t>for one of 3 </a:t>
            </a:r>
          </a:p>
          <a:p>
            <a:r>
              <a:rPr lang="en-US" dirty="0" smtClean="0"/>
              <a:t>objectively-defined climate clusters </a:t>
            </a:r>
            <a:endParaRPr lang="en-US" dirty="0"/>
          </a:p>
        </p:txBody>
      </p:sp>
      <p:sp>
        <p:nvSpPr>
          <p:cNvPr id="9" name="TextBox 8"/>
          <p:cNvSpPr txBox="1"/>
          <p:nvPr/>
        </p:nvSpPr>
        <p:spPr>
          <a:xfrm>
            <a:off x="876300" y="6264245"/>
            <a:ext cx="184666" cy="400110"/>
          </a:xfrm>
          <a:prstGeom prst="rect">
            <a:avLst/>
          </a:prstGeom>
          <a:solidFill>
            <a:srgbClr val="FFFFFF"/>
          </a:solidFill>
        </p:spPr>
        <p:txBody>
          <a:bodyPr wrap="none" rtlCol="0">
            <a:spAutoFit/>
          </a:bodyPr>
          <a:lstStyle/>
          <a:p>
            <a:r>
              <a:rPr lang="en-US" sz="2000" dirty="0" smtClean="0"/>
              <a:t>    </a:t>
            </a:r>
            <a:endParaRPr lang="en-US" sz="2000" dirty="0"/>
          </a:p>
        </p:txBody>
      </p:sp>
      <p:sp>
        <p:nvSpPr>
          <p:cNvPr id="10" name="TextBox 9"/>
          <p:cNvSpPr txBox="1"/>
          <p:nvPr/>
        </p:nvSpPr>
        <p:spPr>
          <a:xfrm>
            <a:off x="9880600" y="1231900"/>
            <a:ext cx="184666" cy="369332"/>
          </a:xfrm>
          <a:prstGeom prst="rect">
            <a:avLst/>
          </a:prstGeom>
          <a:noFill/>
        </p:spPr>
        <p:txBody>
          <a:bodyPr wrap="none" rtlCol="0">
            <a:spAutoFit/>
          </a:bodyPr>
          <a:lstStyle/>
          <a:p>
            <a:endParaRPr lang="en-US" dirty="0"/>
          </a:p>
        </p:txBody>
      </p:sp>
      <p:sp>
        <p:nvSpPr>
          <p:cNvPr id="27" name="TextBox 5"/>
          <p:cNvSpPr txBox="1">
            <a:spLocks noChangeArrowheads="1"/>
          </p:cNvSpPr>
          <p:nvPr/>
        </p:nvSpPr>
        <p:spPr bwMode="auto">
          <a:xfrm>
            <a:off x="6585906" y="1872813"/>
            <a:ext cx="2215194"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endParaRPr lang="en-US" dirty="0">
              <a:solidFill>
                <a:schemeClr val="bg1"/>
              </a:solidFill>
            </a:endParaRPr>
          </a:p>
        </p:txBody>
      </p:sp>
      <p:sp>
        <p:nvSpPr>
          <p:cNvPr id="141316" name="TextBox 8"/>
          <p:cNvSpPr txBox="1">
            <a:spLocks noChangeArrowheads="1"/>
          </p:cNvSpPr>
          <p:nvPr/>
        </p:nvSpPr>
        <p:spPr bwMode="auto">
          <a:xfrm>
            <a:off x="2822715" y="2415166"/>
            <a:ext cx="49488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2100" b="1" i="1" dirty="0">
                <a:solidFill>
                  <a:srgbClr val="FFFFFF"/>
                </a:solidFill>
              </a:rPr>
              <a:t>Gale </a:t>
            </a:r>
            <a:r>
              <a:rPr lang="en-US" sz="2100" b="1" i="1" dirty="0" smtClean="0">
                <a:solidFill>
                  <a:srgbClr val="FFFFFF"/>
                </a:solidFill>
              </a:rPr>
              <a:t>Crater is a hemispheric maximum (liquid water in </a:t>
            </a:r>
            <a:r>
              <a:rPr lang="en-US" sz="1600" b="1" i="1" dirty="0" smtClean="0">
                <a:solidFill>
                  <a:srgbClr val="FFFFFF"/>
                </a:solidFill>
              </a:rPr>
              <a:t>~</a:t>
            </a:r>
            <a:r>
              <a:rPr lang="en-US" sz="2100" b="1" i="1" dirty="0" smtClean="0">
                <a:solidFill>
                  <a:srgbClr val="FFFFFF"/>
                </a:solidFill>
              </a:rPr>
              <a:t>5% of years)</a:t>
            </a:r>
          </a:p>
        </p:txBody>
      </p:sp>
    </p:spTree>
    <p:extLst>
      <p:ext uri="{BB962C8B-B14F-4D97-AF65-F5344CB8AC3E}">
        <p14:creationId xmlns:p14="http://schemas.microsoft.com/office/powerpoint/2010/main" val="29099817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5707"/>
          </a:xfrm>
          <a:noFill/>
        </p:spPr>
        <p:txBody>
          <a:bodyPr>
            <a:normAutofit fontScale="90000"/>
          </a:bodyPr>
          <a:lstStyle/>
          <a:p>
            <a:pPr algn="l"/>
            <a:r>
              <a:rPr lang="en-US" sz="3000" b="1" dirty="0" smtClean="0">
                <a:solidFill>
                  <a:srgbClr val="00CB00"/>
                </a:solidFill>
              </a:rPr>
              <a:t>Next steps? Reinforces existing community research directions</a:t>
            </a:r>
            <a:endParaRPr lang="en-US" sz="3000" b="1" dirty="0">
              <a:solidFill>
                <a:srgbClr val="00CB00"/>
              </a:solidFill>
            </a:endParaRPr>
          </a:p>
        </p:txBody>
      </p:sp>
      <p:sp>
        <p:nvSpPr>
          <p:cNvPr id="3" name="Content Placeholder 2"/>
          <p:cNvSpPr>
            <a:spLocks noGrp="1"/>
          </p:cNvSpPr>
          <p:nvPr>
            <p:ph idx="1"/>
          </p:nvPr>
        </p:nvSpPr>
        <p:spPr>
          <a:xfrm>
            <a:off x="270453" y="994846"/>
            <a:ext cx="8489913" cy="5355154"/>
          </a:xfrm>
        </p:spPr>
        <p:txBody>
          <a:bodyPr>
            <a:normAutofit fontScale="92500" lnSpcReduction="20000"/>
          </a:bodyPr>
          <a:lstStyle/>
          <a:p>
            <a:pPr marL="0" indent="0">
              <a:buNone/>
            </a:pPr>
            <a:r>
              <a:rPr lang="en-US" b="1" dirty="0"/>
              <a:t>Slope winds: </a:t>
            </a:r>
            <a:r>
              <a:rPr lang="en-US" dirty="0"/>
              <a:t>Important to sediment redistribution: </a:t>
            </a:r>
            <a:r>
              <a:rPr lang="en-US" dirty="0" smtClean="0"/>
              <a:t>(e.g</a:t>
            </a:r>
            <a:r>
              <a:rPr lang="en-US" dirty="0"/>
              <a:t>., Lee et al., 1982; </a:t>
            </a:r>
            <a:r>
              <a:rPr lang="en-US" dirty="0" err="1"/>
              <a:t>Magalhaes</a:t>
            </a:r>
            <a:r>
              <a:rPr lang="en-US" dirty="0"/>
              <a:t> &amp; </a:t>
            </a:r>
            <a:r>
              <a:rPr lang="en-US" dirty="0" err="1"/>
              <a:t>Gierasch</a:t>
            </a:r>
            <a:r>
              <a:rPr lang="en-US" dirty="0"/>
              <a:t>, 1982; </a:t>
            </a:r>
            <a:r>
              <a:rPr lang="en-US" dirty="0" err="1"/>
              <a:t>Spiga</a:t>
            </a:r>
            <a:r>
              <a:rPr lang="en-US" dirty="0"/>
              <a:t> &amp; Lewis, 2010</a:t>
            </a:r>
            <a:r>
              <a:rPr lang="en-US" dirty="0" smtClean="0"/>
              <a:t>). Ice redistribution too: Holt et al., 2010; Brothers et al., 2013.</a:t>
            </a:r>
          </a:p>
          <a:p>
            <a:pPr marL="0" indent="0">
              <a:buNone/>
            </a:pPr>
            <a:endParaRPr lang="en-US" dirty="0"/>
          </a:p>
          <a:p>
            <a:pPr marL="0" indent="0">
              <a:buNone/>
            </a:pPr>
            <a:r>
              <a:rPr lang="en-US" b="1" dirty="0" smtClean="0"/>
              <a:t>Wind erosion of sedimentary rocks: </a:t>
            </a:r>
            <a:r>
              <a:rPr lang="en-US" dirty="0" smtClean="0"/>
              <a:t>Growing consensus that wind erosion has eroded layered deposits (e.g., Andrews-Hanna, JGR, 2012; Conway et al., 2012).</a:t>
            </a:r>
          </a:p>
          <a:p>
            <a:pPr marL="0" indent="0">
              <a:buNone/>
            </a:pPr>
            <a:endParaRPr lang="en-US" dirty="0" smtClean="0"/>
          </a:p>
          <a:p>
            <a:pPr marL="0" indent="0">
              <a:buNone/>
            </a:pPr>
            <a:r>
              <a:rPr lang="en-US" b="1" dirty="0" smtClean="0"/>
              <a:t>Saltating sand-sized particles are in active motion: </a:t>
            </a:r>
            <a:r>
              <a:rPr lang="en-US" dirty="0" smtClean="0"/>
              <a:t>(e.g., Bridges et al., Geology, 2012; Bridges et al., Nature, 2012; Sullivan et al., 2008 … and many more)</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6492412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065929" y="838991"/>
            <a:ext cx="6078071" cy="4307502"/>
          </a:xfrm>
          <a:prstGeom prst="rect">
            <a:avLst/>
          </a:prstGeom>
        </p:spPr>
      </p:pic>
      <p:sp>
        <p:nvSpPr>
          <p:cNvPr id="2" name="Title 1"/>
          <p:cNvSpPr>
            <a:spLocks noGrp="1"/>
          </p:cNvSpPr>
          <p:nvPr>
            <p:ph type="title"/>
          </p:nvPr>
        </p:nvSpPr>
        <p:spPr>
          <a:xfrm>
            <a:off x="0" y="1"/>
            <a:ext cx="8229600" cy="587146"/>
          </a:xfrm>
          <a:noFill/>
        </p:spPr>
        <p:txBody>
          <a:bodyPr>
            <a:normAutofit/>
          </a:bodyPr>
          <a:lstStyle/>
          <a:p>
            <a:pPr algn="l"/>
            <a:r>
              <a:rPr lang="en-US" sz="3000" b="1" dirty="0" smtClean="0">
                <a:solidFill>
                  <a:srgbClr val="00CB00"/>
                </a:solidFill>
              </a:rPr>
              <a:t>Summary of implications for Gale’s mound</a:t>
            </a:r>
            <a:endParaRPr lang="en-US" sz="3000" b="1" dirty="0">
              <a:solidFill>
                <a:srgbClr val="00CB00"/>
              </a:solidFill>
            </a:endParaRPr>
          </a:p>
        </p:txBody>
      </p:sp>
      <p:sp>
        <p:nvSpPr>
          <p:cNvPr id="3" name="Content Placeholder 2"/>
          <p:cNvSpPr>
            <a:spLocks noGrp="1"/>
          </p:cNvSpPr>
          <p:nvPr>
            <p:ph idx="1"/>
          </p:nvPr>
        </p:nvSpPr>
        <p:spPr>
          <a:xfrm>
            <a:off x="439292" y="444895"/>
            <a:ext cx="8845215" cy="4148886"/>
          </a:xfrm>
        </p:spPr>
        <p:txBody>
          <a:bodyPr/>
          <a:lstStyle/>
          <a:p>
            <a:pPr marL="0" indent="0">
              <a:buNone/>
            </a:pPr>
            <a:r>
              <a:rPr lang="en-US" dirty="0" smtClean="0"/>
              <a:t>Atmosphere-surface interaction on </a:t>
            </a:r>
            <a:r>
              <a:rPr lang="en-US" dirty="0" err="1" smtClean="0"/>
              <a:t>Gyr</a:t>
            </a:r>
            <a:r>
              <a:rPr lang="en-US" dirty="0" smtClean="0"/>
              <a:t> timescales</a:t>
            </a:r>
            <a:endParaRPr lang="en-US" dirty="0"/>
          </a:p>
        </p:txBody>
      </p:sp>
      <p:sp>
        <p:nvSpPr>
          <p:cNvPr id="8" name="Title 1"/>
          <p:cNvSpPr txBox="1">
            <a:spLocks/>
          </p:cNvSpPr>
          <p:nvPr/>
        </p:nvSpPr>
        <p:spPr>
          <a:xfrm>
            <a:off x="5693063" y="4733481"/>
            <a:ext cx="3880984" cy="1143000"/>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rgbClr val="00CB00"/>
                </a:solidFill>
              </a:rPr>
              <a:t>SWEET hypothesis</a:t>
            </a:r>
            <a:endParaRPr lang="en-US" sz="3000" b="1" dirty="0">
              <a:solidFill>
                <a:srgbClr val="00CB00"/>
              </a:solidFill>
            </a:endParaRPr>
          </a:p>
        </p:txBody>
      </p:sp>
      <p:sp>
        <p:nvSpPr>
          <p:cNvPr id="9" name="TextBox 8"/>
          <p:cNvSpPr txBox="1"/>
          <p:nvPr/>
        </p:nvSpPr>
        <p:spPr>
          <a:xfrm>
            <a:off x="1125090" y="5732579"/>
            <a:ext cx="7703563" cy="861774"/>
          </a:xfrm>
          <a:prstGeom prst="rect">
            <a:avLst/>
          </a:prstGeom>
          <a:noFill/>
          <a:ln>
            <a:solidFill>
              <a:schemeClr val="tx1"/>
            </a:solidFill>
          </a:ln>
        </p:spPr>
        <p:txBody>
          <a:bodyPr wrap="none" rtlCol="0">
            <a:spAutoFit/>
          </a:bodyPr>
          <a:lstStyle/>
          <a:p>
            <a:r>
              <a:rPr lang="en-US" sz="2500" dirty="0" smtClean="0"/>
              <a:t>More details in Kite, Lewis, Lamb, Newman &amp; Richardson, </a:t>
            </a:r>
          </a:p>
          <a:p>
            <a:r>
              <a:rPr lang="en-US" sz="2500" i="1" dirty="0" smtClean="0"/>
              <a:t>Geology </a:t>
            </a:r>
            <a:r>
              <a:rPr lang="en-US" sz="2500" dirty="0" smtClean="0"/>
              <a:t>(in press)</a:t>
            </a:r>
            <a:endParaRPr lang="en-US" sz="2500" dirty="0"/>
          </a:p>
        </p:txBody>
      </p:sp>
      <p:cxnSp>
        <p:nvCxnSpPr>
          <p:cNvPr id="5" name="Straight Arrow Connector 4"/>
          <p:cNvCxnSpPr/>
          <p:nvPr/>
        </p:nvCxnSpPr>
        <p:spPr>
          <a:xfrm>
            <a:off x="6172200" y="4176931"/>
            <a:ext cx="0" cy="440881"/>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051488" y="3520638"/>
            <a:ext cx="710451" cy="646331"/>
          </a:xfrm>
          <a:prstGeom prst="rect">
            <a:avLst/>
          </a:prstGeom>
          <a:noFill/>
        </p:spPr>
        <p:txBody>
          <a:bodyPr wrap="none" rtlCol="0">
            <a:spAutoFit/>
          </a:bodyPr>
          <a:lstStyle/>
          <a:p>
            <a:pPr algn="ctr"/>
            <a:r>
              <a:rPr lang="en-US" b="1" dirty="0" smtClean="0">
                <a:solidFill>
                  <a:srgbClr val="660066"/>
                </a:solidFill>
              </a:rPr>
              <a:t>MSL </a:t>
            </a:r>
          </a:p>
          <a:p>
            <a:pPr algn="ctr"/>
            <a:r>
              <a:rPr lang="en-US" b="1" dirty="0" smtClean="0">
                <a:solidFill>
                  <a:srgbClr val="660066"/>
                </a:solidFill>
              </a:rPr>
              <a:t>NOW</a:t>
            </a:r>
            <a:endParaRPr lang="en-US" b="1" dirty="0">
              <a:solidFill>
                <a:srgbClr val="660066"/>
              </a:solidFill>
            </a:endParaRPr>
          </a:p>
        </p:txBody>
      </p:sp>
      <p:sp>
        <p:nvSpPr>
          <p:cNvPr id="12" name="Rectangle 11"/>
          <p:cNvSpPr/>
          <p:nvPr/>
        </p:nvSpPr>
        <p:spPr>
          <a:xfrm>
            <a:off x="187061" y="1040162"/>
            <a:ext cx="2848949" cy="3693319"/>
          </a:xfrm>
          <a:prstGeom prst="rect">
            <a:avLst/>
          </a:prstGeom>
        </p:spPr>
        <p:txBody>
          <a:bodyPr wrap="square">
            <a:spAutoFit/>
          </a:bodyPr>
          <a:lstStyle/>
          <a:p>
            <a:r>
              <a:rPr lang="en-US" dirty="0" err="1"/>
              <a:t>Siliciclastic</a:t>
            </a:r>
            <a:r>
              <a:rPr lang="en-US" dirty="0"/>
              <a:t> component of mound </a:t>
            </a:r>
            <a:r>
              <a:rPr lang="en-US" dirty="0" smtClean="0"/>
              <a:t>is atmospherically </a:t>
            </a:r>
            <a:r>
              <a:rPr lang="en-US" dirty="0"/>
              <a:t>transported</a:t>
            </a:r>
          </a:p>
          <a:p>
            <a:endParaRPr lang="en-US" dirty="0"/>
          </a:p>
          <a:p>
            <a:r>
              <a:rPr lang="en-US" dirty="0"/>
              <a:t>Slow accumulation</a:t>
            </a:r>
          </a:p>
          <a:p>
            <a:endParaRPr lang="en-US" dirty="0"/>
          </a:p>
          <a:p>
            <a:r>
              <a:rPr lang="en-US" dirty="0"/>
              <a:t>Wet-dry cycles during deposition (perennial surface water would prevent wind erosion)</a:t>
            </a:r>
          </a:p>
          <a:p>
            <a:endParaRPr lang="en-US" dirty="0"/>
          </a:p>
          <a:p>
            <a:r>
              <a:rPr lang="en-US" dirty="0"/>
              <a:t>Unfavorable for preserving organic carbon</a:t>
            </a:r>
          </a:p>
        </p:txBody>
      </p:sp>
      <p:sp>
        <p:nvSpPr>
          <p:cNvPr id="13" name="Title 1"/>
          <p:cNvSpPr txBox="1">
            <a:spLocks/>
          </p:cNvSpPr>
          <p:nvPr/>
        </p:nvSpPr>
        <p:spPr>
          <a:xfrm>
            <a:off x="160581" y="4586903"/>
            <a:ext cx="8229600" cy="1101077"/>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rgbClr val="00CB00"/>
                </a:solidFill>
              </a:rPr>
              <a:t>Gale is geologically</a:t>
            </a:r>
            <a:br>
              <a:rPr lang="en-US" sz="3000" b="1" dirty="0" smtClean="0">
                <a:solidFill>
                  <a:srgbClr val="00CB00"/>
                </a:solidFill>
              </a:rPr>
            </a:br>
            <a:r>
              <a:rPr lang="en-US" sz="3000" b="1" dirty="0" smtClean="0">
                <a:solidFill>
                  <a:srgbClr val="00CB00"/>
                </a:solidFill>
              </a:rPr>
              <a:t>diverse</a:t>
            </a:r>
            <a:endParaRPr lang="en-US" sz="3000" b="1" dirty="0">
              <a:solidFill>
                <a:srgbClr val="00CB00"/>
              </a:solidFill>
            </a:endParaRPr>
          </a:p>
        </p:txBody>
      </p:sp>
    </p:spTree>
    <p:extLst>
      <p:ext uri="{BB962C8B-B14F-4D97-AF65-F5344CB8AC3E}">
        <p14:creationId xmlns:p14="http://schemas.microsoft.com/office/powerpoint/2010/main" val="10234986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buNone/>
            </a:pPr>
            <a:r>
              <a:rPr lang="en-US" sz="12000" dirty="0" smtClean="0"/>
              <a:t>End of presentation</a:t>
            </a:r>
            <a:endParaRPr lang="en-US" sz="12000" dirty="0"/>
          </a:p>
        </p:txBody>
      </p:sp>
    </p:spTree>
    <p:extLst>
      <p:ext uri="{BB962C8B-B14F-4D97-AF65-F5344CB8AC3E}">
        <p14:creationId xmlns:p14="http://schemas.microsoft.com/office/powerpoint/2010/main" val="40046622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678768" y="-233588"/>
            <a:ext cx="5465232" cy="6236601"/>
          </a:xfrm>
          <a:prstGeom prst="rect">
            <a:avLst/>
          </a:prstGeom>
        </p:spPr>
      </p:pic>
      <p:sp>
        <p:nvSpPr>
          <p:cNvPr id="2" name="Title 1"/>
          <p:cNvSpPr>
            <a:spLocks noGrp="1"/>
          </p:cNvSpPr>
          <p:nvPr>
            <p:ph type="title"/>
          </p:nvPr>
        </p:nvSpPr>
        <p:spPr>
          <a:xfrm>
            <a:off x="0" y="-1"/>
            <a:ext cx="8229600" cy="1634397"/>
          </a:xfrm>
          <a:noFill/>
        </p:spPr>
        <p:txBody>
          <a:bodyPr>
            <a:normAutofit/>
          </a:bodyPr>
          <a:lstStyle/>
          <a:p>
            <a:pPr algn="l"/>
            <a:r>
              <a:rPr lang="en-US" sz="3000" b="1" dirty="0" smtClean="0">
                <a:solidFill>
                  <a:srgbClr val="00CB00"/>
                </a:solidFill>
              </a:rPr>
              <a:t>Postdepositional</a:t>
            </a:r>
            <a:br>
              <a:rPr lang="en-US" sz="3000" b="1" dirty="0" smtClean="0">
                <a:solidFill>
                  <a:srgbClr val="00CB00"/>
                </a:solidFill>
              </a:rPr>
            </a:br>
            <a:r>
              <a:rPr lang="en-US" sz="3000" b="1" dirty="0" smtClean="0">
                <a:solidFill>
                  <a:srgbClr val="00CB00"/>
                </a:solidFill>
              </a:rPr>
              <a:t>tilt mechanisms</a:t>
            </a:r>
            <a:br>
              <a:rPr lang="en-US" sz="3000" b="1" dirty="0" smtClean="0">
                <a:solidFill>
                  <a:srgbClr val="00CB00"/>
                </a:solidFill>
              </a:rPr>
            </a:br>
            <a:r>
              <a:rPr lang="en-US" sz="3000" b="1" dirty="0" smtClean="0">
                <a:solidFill>
                  <a:srgbClr val="00CB00"/>
                </a:solidFill>
              </a:rPr>
              <a:t>are unsatisfactory</a:t>
            </a:r>
            <a:endParaRPr lang="en-US" sz="3000" b="1" dirty="0">
              <a:solidFill>
                <a:srgbClr val="00CB00"/>
              </a:solidFill>
            </a:endParaRPr>
          </a:p>
        </p:txBody>
      </p:sp>
      <p:pic>
        <p:nvPicPr>
          <p:cNvPr id="8" name="Picture 7"/>
          <p:cNvPicPr>
            <a:picLocks noChangeAspect="1"/>
          </p:cNvPicPr>
          <p:nvPr/>
        </p:nvPicPr>
        <p:blipFill>
          <a:blip r:embed="rId3"/>
          <a:stretch>
            <a:fillRect/>
          </a:stretch>
        </p:blipFill>
        <p:spPr>
          <a:xfrm>
            <a:off x="0" y="5699427"/>
            <a:ext cx="5587311" cy="1158573"/>
          </a:xfrm>
          <a:prstGeom prst="rect">
            <a:avLst/>
          </a:prstGeom>
          <a:ln>
            <a:solidFill>
              <a:schemeClr val="tx1"/>
            </a:solidFill>
          </a:ln>
        </p:spPr>
      </p:pic>
      <p:sp>
        <p:nvSpPr>
          <p:cNvPr id="9" name="Rectangle 8"/>
          <p:cNvSpPr/>
          <p:nvPr/>
        </p:nvSpPr>
        <p:spPr>
          <a:xfrm>
            <a:off x="226914" y="1857831"/>
            <a:ext cx="2727676" cy="1200329"/>
          </a:xfrm>
          <a:prstGeom prst="rect">
            <a:avLst/>
          </a:prstGeom>
        </p:spPr>
        <p:txBody>
          <a:bodyPr wrap="square">
            <a:spAutoFit/>
          </a:bodyPr>
          <a:lstStyle/>
          <a:p>
            <a:r>
              <a:rPr lang="en-US" dirty="0" smtClean="0">
                <a:solidFill>
                  <a:prstClr val="black"/>
                </a:solidFill>
                <a:latin typeface="Calibri"/>
              </a:rPr>
              <a:t>3° </a:t>
            </a:r>
            <a:r>
              <a:rPr lang="en-US" dirty="0">
                <a:solidFill>
                  <a:prstClr val="black"/>
                </a:solidFill>
                <a:latin typeface="Calibri"/>
              </a:rPr>
              <a:t>≈</a:t>
            </a:r>
            <a:r>
              <a:rPr lang="en-US" dirty="0" smtClean="0">
                <a:solidFill>
                  <a:prstClr val="black"/>
                </a:solidFill>
                <a:latin typeface="Calibri"/>
              </a:rPr>
              <a:t> </a:t>
            </a:r>
            <a:r>
              <a:rPr lang="en-US" dirty="0">
                <a:solidFill>
                  <a:prstClr val="black"/>
                </a:solidFill>
                <a:latin typeface="Calibri"/>
              </a:rPr>
              <a:t>6% </a:t>
            </a:r>
            <a:r>
              <a:rPr lang="en-US" dirty="0" smtClean="0">
                <a:solidFill>
                  <a:prstClr val="black"/>
                </a:solidFill>
                <a:latin typeface="Calibri"/>
                <a:sym typeface="Wingdings"/>
              </a:rPr>
              <a:t></a:t>
            </a:r>
            <a:r>
              <a:rPr lang="en-US" dirty="0" smtClean="0">
                <a:solidFill>
                  <a:prstClr val="black"/>
                </a:solidFill>
                <a:latin typeface="Calibri"/>
              </a:rPr>
              <a:t> </a:t>
            </a:r>
            <a:r>
              <a:rPr lang="en-US" dirty="0">
                <a:solidFill>
                  <a:prstClr val="black"/>
                </a:solidFill>
                <a:latin typeface="Calibri"/>
              </a:rPr>
              <a:t>4 </a:t>
            </a:r>
            <a:r>
              <a:rPr lang="en-US" dirty="0" smtClean="0">
                <a:solidFill>
                  <a:prstClr val="black"/>
                </a:solidFill>
                <a:latin typeface="Calibri"/>
              </a:rPr>
              <a:t>KM RELIEF</a:t>
            </a:r>
          </a:p>
          <a:p>
            <a:r>
              <a:rPr lang="en-US" dirty="0" smtClean="0">
                <a:solidFill>
                  <a:prstClr val="black"/>
                </a:solidFill>
                <a:latin typeface="Calibri"/>
              </a:rPr>
              <a:t> </a:t>
            </a:r>
          </a:p>
          <a:p>
            <a:r>
              <a:rPr lang="en-US" dirty="0" smtClean="0">
                <a:solidFill>
                  <a:prstClr val="black"/>
                </a:solidFill>
                <a:latin typeface="Calibri"/>
              </a:rPr>
              <a:t>“MARKER BED” ELEVATION</a:t>
            </a:r>
          </a:p>
          <a:p>
            <a:r>
              <a:rPr lang="en-US" dirty="0" smtClean="0">
                <a:solidFill>
                  <a:prstClr val="black"/>
                </a:solidFill>
                <a:latin typeface="Calibri"/>
              </a:rPr>
              <a:t>  VARIES BY &gt; 1 KM</a:t>
            </a:r>
            <a:endParaRPr lang="en-US" dirty="0">
              <a:solidFill>
                <a:prstClr val="black"/>
              </a:solidFill>
              <a:latin typeface="Calibri"/>
            </a:endParaRPr>
          </a:p>
        </p:txBody>
      </p:sp>
    </p:spTree>
    <p:extLst>
      <p:ext uri="{BB962C8B-B14F-4D97-AF65-F5344CB8AC3E}">
        <p14:creationId xmlns:p14="http://schemas.microsoft.com/office/powerpoint/2010/main" val="24467919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xfrm>
            <a:off x="0" y="229932"/>
            <a:ext cx="9144000" cy="674688"/>
          </a:xfrm>
        </p:spPr>
        <p:txBody>
          <a:bodyPr>
            <a:normAutofit fontScale="90000"/>
          </a:bodyPr>
          <a:lstStyle/>
          <a:p>
            <a:r>
              <a:rPr lang="en-US" sz="2900" b="1" dirty="0" smtClean="0">
                <a:solidFill>
                  <a:srgbClr val="00CB00"/>
                </a:solidFill>
                <a:latin typeface="Calibri" charset="0"/>
              </a:rPr>
              <a:t>Post-Noachian lake-forming climates were widely separated in </a:t>
            </a:r>
            <a:r>
              <a:rPr lang="en-US" sz="2900" b="1" dirty="0">
                <a:solidFill>
                  <a:srgbClr val="00CB00"/>
                </a:solidFill>
                <a:latin typeface="Calibri" charset="0"/>
              </a:rPr>
              <a:t>time, few in number</a:t>
            </a:r>
            <a:r>
              <a:rPr lang="en-US" sz="2900" b="1" dirty="0" smtClean="0">
                <a:solidFill>
                  <a:srgbClr val="00CB00"/>
                </a:solidFill>
                <a:latin typeface="Calibri" charset="0"/>
              </a:rPr>
              <a:t>, </a:t>
            </a:r>
            <a:r>
              <a:rPr lang="en-US" sz="2900" b="1" dirty="0" smtClean="0">
                <a:solidFill>
                  <a:srgbClr val="00CB00"/>
                </a:solidFill>
                <a:latin typeface="Calibri" charset="0"/>
              </a:rPr>
              <a:t>lasted &gt;10</a:t>
            </a:r>
            <a:r>
              <a:rPr lang="en-US" sz="2900" b="1" baseline="30000" dirty="0" smtClean="0">
                <a:solidFill>
                  <a:srgbClr val="00CB00"/>
                </a:solidFill>
                <a:latin typeface="Calibri" charset="0"/>
              </a:rPr>
              <a:t>4</a:t>
            </a:r>
            <a:r>
              <a:rPr lang="en-US" sz="2900" b="1" dirty="0" smtClean="0">
                <a:solidFill>
                  <a:srgbClr val="00CB00"/>
                </a:solidFill>
                <a:latin typeface="Calibri" charset="0"/>
              </a:rPr>
              <a:t> </a:t>
            </a:r>
            <a:r>
              <a:rPr lang="en-US" sz="2900" b="1" dirty="0" err="1" smtClean="0">
                <a:solidFill>
                  <a:srgbClr val="00CB00"/>
                </a:solidFill>
                <a:latin typeface="Calibri" charset="0"/>
              </a:rPr>
              <a:t>yr</a:t>
            </a:r>
            <a:r>
              <a:rPr lang="en-US" sz="2900" b="1" dirty="0" smtClean="0">
                <a:solidFill>
                  <a:srgbClr val="00CB00"/>
                </a:solidFill>
                <a:latin typeface="Calibri" charset="0"/>
              </a:rPr>
              <a:t> individually, but cumulatively lasted &lt;10</a:t>
            </a:r>
            <a:r>
              <a:rPr lang="en-US" sz="2900" b="1" baseline="30000" dirty="0" smtClean="0">
                <a:solidFill>
                  <a:srgbClr val="00CB00"/>
                </a:solidFill>
                <a:latin typeface="Calibri" charset="0"/>
              </a:rPr>
              <a:t>7</a:t>
            </a:r>
            <a:r>
              <a:rPr lang="en-US" sz="2900" b="1" dirty="0" smtClean="0">
                <a:solidFill>
                  <a:srgbClr val="00CB00"/>
                </a:solidFill>
                <a:latin typeface="Calibri" charset="0"/>
              </a:rPr>
              <a:t> yr.</a:t>
            </a:r>
            <a:endParaRPr lang="en-US" sz="2900" b="1" dirty="0">
              <a:solidFill>
                <a:srgbClr val="00CB00"/>
              </a:solidFill>
              <a:latin typeface="Calibri" charset="0"/>
            </a:endParaRPr>
          </a:p>
        </p:txBody>
      </p:sp>
      <p:sp>
        <p:nvSpPr>
          <p:cNvPr id="149507" name="Content Placeholder 2"/>
          <p:cNvSpPr txBox="1">
            <a:spLocks/>
          </p:cNvSpPr>
          <p:nvPr/>
        </p:nvSpPr>
        <p:spPr bwMode="auto">
          <a:xfrm>
            <a:off x="2500313" y="2725738"/>
            <a:ext cx="87249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20000"/>
              </a:spcBef>
              <a:spcAft>
                <a:spcPct val="0"/>
              </a:spcAft>
              <a:buFont typeface="Arial" charset="0"/>
              <a:buNone/>
            </a:pPr>
            <a:endParaRPr lang="en-US" sz="3200">
              <a:solidFill>
                <a:srgbClr val="000000"/>
              </a:solidFill>
            </a:endParaRPr>
          </a:p>
        </p:txBody>
      </p:sp>
      <p:sp>
        <p:nvSpPr>
          <p:cNvPr id="149518" name="TextBox 2"/>
          <p:cNvSpPr txBox="1">
            <a:spLocks noChangeArrowheads="1"/>
          </p:cNvSpPr>
          <p:nvPr/>
        </p:nvSpPr>
        <p:spPr bwMode="auto">
          <a:xfrm>
            <a:off x="0" y="40751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endParaRPr lang="en-US">
              <a:solidFill>
                <a:prstClr val="black"/>
              </a:solidFill>
            </a:endParaRPr>
          </a:p>
        </p:txBody>
      </p:sp>
      <p:sp>
        <p:nvSpPr>
          <p:cNvPr id="2" name="TextBox 1"/>
          <p:cNvSpPr txBox="1"/>
          <p:nvPr/>
        </p:nvSpPr>
        <p:spPr>
          <a:xfrm>
            <a:off x="184150" y="5904573"/>
            <a:ext cx="8959850" cy="646331"/>
          </a:xfrm>
          <a:prstGeom prst="rect">
            <a:avLst/>
          </a:prstGeom>
          <a:noFill/>
        </p:spPr>
        <p:txBody>
          <a:bodyPr wrap="square" rtlCol="0">
            <a:spAutoFit/>
          </a:bodyPr>
          <a:lstStyle/>
          <a:p>
            <a:r>
              <a:rPr lang="en-US" b="1" dirty="0" smtClean="0"/>
              <a:t>Probably not triggered by outflow channels (Kite et al. 2011, </a:t>
            </a:r>
            <a:r>
              <a:rPr lang="en-US" b="1" dirty="0" err="1" smtClean="0"/>
              <a:t>Turbet</a:t>
            </a:r>
            <a:r>
              <a:rPr lang="en-US" b="1" dirty="0" smtClean="0"/>
              <a:t> et al. 2015)</a:t>
            </a:r>
          </a:p>
          <a:p>
            <a:r>
              <a:rPr lang="en-US" b="1" dirty="0" smtClean="0"/>
              <a:t>or impacts (Irwin et al. 2015, Segura et al. 2013) or ash-on-snow (Young et al. JGR-</a:t>
            </a:r>
            <a:r>
              <a:rPr lang="en-US" b="1" dirty="0" err="1" smtClean="0"/>
              <a:t>Atm</a:t>
            </a:r>
            <a:r>
              <a:rPr lang="en-US" b="1" dirty="0" smtClean="0"/>
              <a:t> 2014) </a:t>
            </a:r>
            <a:endParaRPr lang="en-US" b="1" dirty="0"/>
          </a:p>
        </p:txBody>
      </p:sp>
      <p:sp>
        <p:nvSpPr>
          <p:cNvPr id="4" name="TextBox 3"/>
          <p:cNvSpPr txBox="1"/>
          <p:nvPr/>
        </p:nvSpPr>
        <p:spPr>
          <a:xfrm>
            <a:off x="0" y="2431213"/>
            <a:ext cx="2313454" cy="1754327"/>
          </a:xfrm>
          <a:prstGeom prst="rect">
            <a:avLst/>
          </a:prstGeom>
          <a:noFill/>
        </p:spPr>
        <p:txBody>
          <a:bodyPr wrap="none" rtlCol="0">
            <a:spAutoFit/>
          </a:bodyPr>
          <a:lstStyle/>
          <a:p>
            <a:r>
              <a:rPr lang="en-US" dirty="0" smtClean="0"/>
              <a:t>e.g. </a:t>
            </a:r>
          </a:p>
          <a:p>
            <a:r>
              <a:rPr lang="en-US" dirty="0" smtClean="0"/>
              <a:t>Williams &amp; </a:t>
            </a:r>
            <a:r>
              <a:rPr lang="en-US" dirty="0" err="1" smtClean="0"/>
              <a:t>Weitz</a:t>
            </a:r>
            <a:r>
              <a:rPr lang="en-US" dirty="0" smtClean="0"/>
              <a:t> 2014</a:t>
            </a:r>
          </a:p>
          <a:p>
            <a:r>
              <a:rPr lang="en-US" dirty="0" smtClean="0"/>
              <a:t>Morgan et al. 2014</a:t>
            </a:r>
          </a:p>
          <a:p>
            <a:r>
              <a:rPr lang="en-US" dirty="0" smtClean="0"/>
              <a:t>Kite et al. 2015</a:t>
            </a:r>
          </a:p>
          <a:p>
            <a:r>
              <a:rPr lang="en-US" dirty="0" smtClean="0"/>
              <a:t>Irwin et al. 2015</a:t>
            </a:r>
          </a:p>
          <a:p>
            <a:r>
              <a:rPr lang="en-US" dirty="0" smtClean="0"/>
              <a:t>Palucis et al. 2016</a:t>
            </a:r>
            <a:endParaRPr lang="en-US" dirty="0"/>
          </a:p>
        </p:txBody>
      </p:sp>
      <p:pic>
        <p:nvPicPr>
          <p:cNvPr id="7" name="Picture 6"/>
          <p:cNvPicPr>
            <a:picLocks noChangeAspect="1"/>
          </p:cNvPicPr>
          <p:nvPr/>
        </p:nvPicPr>
        <p:blipFill>
          <a:blip r:embed="rId3"/>
          <a:stretch>
            <a:fillRect/>
          </a:stretch>
        </p:blipFill>
        <p:spPr>
          <a:xfrm>
            <a:off x="4988472" y="1398747"/>
            <a:ext cx="4155527" cy="3830255"/>
          </a:xfrm>
          <a:prstGeom prst="rect">
            <a:avLst/>
          </a:prstGeom>
        </p:spPr>
      </p:pic>
    </p:spTree>
    <p:extLst>
      <p:ext uri="{BB962C8B-B14F-4D97-AF65-F5344CB8AC3E}">
        <p14:creationId xmlns:p14="http://schemas.microsoft.com/office/powerpoint/2010/main" val="12646969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5651" name="Content Placeholder 2"/>
          <p:cNvSpPr txBox="1">
            <a:spLocks/>
          </p:cNvSpPr>
          <p:nvPr/>
        </p:nvSpPr>
        <p:spPr bwMode="auto">
          <a:xfrm>
            <a:off x="0" y="3457575"/>
            <a:ext cx="271780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20000"/>
              </a:spcBef>
              <a:spcAft>
                <a:spcPct val="0"/>
              </a:spcAft>
              <a:buFont typeface="Arial" charset="0"/>
              <a:buNone/>
            </a:pPr>
            <a:r>
              <a:rPr lang="en-US" sz="2500" dirty="0" smtClean="0">
                <a:solidFill>
                  <a:srgbClr val="FFFFFF"/>
                </a:solidFill>
              </a:rPr>
              <a:t>Strongest winds</a:t>
            </a:r>
          </a:p>
          <a:p>
            <a:pPr fontAlgn="base">
              <a:spcBef>
                <a:spcPct val="20000"/>
              </a:spcBef>
              <a:spcAft>
                <a:spcPct val="0"/>
              </a:spcAft>
              <a:buFont typeface="Arial" charset="0"/>
              <a:buNone/>
            </a:pPr>
            <a:r>
              <a:rPr lang="en-US" sz="2500" dirty="0">
                <a:solidFill>
                  <a:srgbClr val="FFFFFF"/>
                </a:solidFill>
              </a:rPr>
              <a:t>a</a:t>
            </a:r>
            <a:r>
              <a:rPr lang="en-US" sz="2500" dirty="0" smtClean="0">
                <a:solidFill>
                  <a:srgbClr val="FFFFFF"/>
                </a:solidFill>
              </a:rPr>
              <a:t>re on the </a:t>
            </a:r>
          </a:p>
          <a:p>
            <a:pPr fontAlgn="base">
              <a:spcBef>
                <a:spcPct val="20000"/>
              </a:spcBef>
              <a:spcAft>
                <a:spcPct val="0"/>
              </a:spcAft>
              <a:buFont typeface="Arial" charset="0"/>
              <a:buNone/>
            </a:pPr>
            <a:r>
              <a:rPr lang="en-US" sz="2500" dirty="0">
                <a:solidFill>
                  <a:srgbClr val="FFFFFF"/>
                </a:solidFill>
              </a:rPr>
              <a:t>s</a:t>
            </a:r>
            <a:r>
              <a:rPr lang="en-US" sz="2500" dirty="0" smtClean="0">
                <a:solidFill>
                  <a:srgbClr val="FFFFFF"/>
                </a:solidFill>
              </a:rPr>
              <a:t>teepest slopes</a:t>
            </a:r>
            <a:endParaRPr lang="en-US" sz="2200" dirty="0">
              <a:solidFill>
                <a:srgbClr val="FFFFFF"/>
              </a:solidFill>
            </a:endParaRPr>
          </a:p>
        </p:txBody>
      </p:sp>
      <p:pic>
        <p:nvPicPr>
          <p:cNvPr id="155652"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41575" y="752475"/>
            <a:ext cx="5710238"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3" name="Picture 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5400000">
            <a:off x="5708650" y="2787649"/>
            <a:ext cx="5913438"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4" name="TextBox 13"/>
          <p:cNvSpPr txBox="1">
            <a:spLocks noChangeArrowheads="1"/>
          </p:cNvSpPr>
          <p:nvPr/>
        </p:nvSpPr>
        <p:spPr bwMode="auto">
          <a:xfrm>
            <a:off x="2436501" y="-16966"/>
            <a:ext cx="52419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2200" dirty="0" err="1">
                <a:solidFill>
                  <a:srgbClr val="FFFFFF"/>
                </a:solidFill>
              </a:rPr>
              <a:t>MarsWRF</a:t>
            </a:r>
            <a:r>
              <a:rPr lang="en-US" sz="2200" dirty="0">
                <a:solidFill>
                  <a:srgbClr val="FFFFFF"/>
                </a:solidFill>
              </a:rPr>
              <a:t> runs by coauthors Claire Newman</a:t>
            </a:r>
          </a:p>
          <a:p>
            <a:pPr fontAlgn="base">
              <a:spcBef>
                <a:spcPct val="0"/>
              </a:spcBef>
              <a:spcAft>
                <a:spcPct val="0"/>
              </a:spcAft>
            </a:pPr>
            <a:r>
              <a:rPr lang="en-US" sz="2200" dirty="0">
                <a:solidFill>
                  <a:srgbClr val="FFFFFF"/>
                </a:solidFill>
              </a:rPr>
              <a:t>and Mark Richardson</a:t>
            </a:r>
          </a:p>
        </p:txBody>
      </p:sp>
      <p:sp>
        <p:nvSpPr>
          <p:cNvPr id="155655" name="TextBox 14"/>
          <p:cNvSpPr txBox="1">
            <a:spLocks noChangeArrowheads="1"/>
          </p:cNvSpPr>
          <p:nvPr/>
        </p:nvSpPr>
        <p:spPr bwMode="auto">
          <a:xfrm>
            <a:off x="0" y="760413"/>
            <a:ext cx="2225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dirty="0">
                <a:solidFill>
                  <a:srgbClr val="FFFFFF"/>
                </a:solidFill>
              </a:rPr>
              <a:t>(Kite et al., ‘Growth &amp;</a:t>
            </a:r>
          </a:p>
          <a:p>
            <a:pPr fontAlgn="base">
              <a:spcBef>
                <a:spcPct val="0"/>
              </a:spcBef>
              <a:spcAft>
                <a:spcPct val="0"/>
              </a:spcAft>
            </a:pPr>
            <a:r>
              <a:rPr lang="en-US" dirty="0">
                <a:solidFill>
                  <a:srgbClr val="FFFFFF"/>
                </a:solidFill>
              </a:rPr>
              <a:t>form …,’ Geology, in </a:t>
            </a:r>
          </a:p>
          <a:p>
            <a:pPr fontAlgn="base">
              <a:spcBef>
                <a:spcPct val="0"/>
              </a:spcBef>
              <a:spcAft>
                <a:spcPct val="0"/>
              </a:spcAft>
            </a:pPr>
            <a:r>
              <a:rPr lang="en-US" dirty="0">
                <a:solidFill>
                  <a:srgbClr val="FFFFFF"/>
                </a:solidFill>
              </a:rPr>
              <a:t>press)</a:t>
            </a:r>
          </a:p>
        </p:txBody>
      </p:sp>
      <p:cxnSp>
        <p:nvCxnSpPr>
          <p:cNvPr id="17" name="Straight Connector 16"/>
          <p:cNvCxnSpPr/>
          <p:nvPr/>
        </p:nvCxnSpPr>
        <p:spPr>
          <a:xfrm flipH="1">
            <a:off x="4610100" y="2084388"/>
            <a:ext cx="296863" cy="296862"/>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610100" y="2097088"/>
            <a:ext cx="238125" cy="225425"/>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55658" name="TextBox 21"/>
          <p:cNvSpPr txBox="1">
            <a:spLocks noChangeArrowheads="1"/>
          </p:cNvSpPr>
          <p:nvPr/>
        </p:nvSpPr>
        <p:spPr bwMode="auto">
          <a:xfrm>
            <a:off x="4527550" y="1609725"/>
            <a:ext cx="17811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1300" i="1" dirty="0">
                <a:solidFill>
                  <a:srgbClr val="FFFFFF"/>
                </a:solidFill>
              </a:rPr>
              <a:t>ROVER WITH</a:t>
            </a:r>
          </a:p>
          <a:p>
            <a:pPr fontAlgn="base">
              <a:spcBef>
                <a:spcPct val="0"/>
              </a:spcBef>
              <a:spcAft>
                <a:spcPct val="0"/>
              </a:spcAft>
            </a:pPr>
            <a:r>
              <a:rPr lang="en-US" sz="1300" i="1" dirty="0">
                <a:solidFill>
                  <a:srgbClr val="FFFFFF"/>
                </a:solidFill>
              </a:rPr>
              <a:t>WEATHER STATION</a:t>
            </a:r>
          </a:p>
        </p:txBody>
      </p:sp>
      <p:sp>
        <p:nvSpPr>
          <p:cNvPr id="155659" name="TextBox 22"/>
          <p:cNvSpPr txBox="1">
            <a:spLocks noChangeArrowheads="1"/>
          </p:cNvSpPr>
          <p:nvPr/>
        </p:nvSpPr>
        <p:spPr bwMode="auto">
          <a:xfrm>
            <a:off x="3226594" y="5228278"/>
            <a:ext cx="9731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1400" b="1" dirty="0" err="1">
                <a:solidFill>
                  <a:srgbClr val="000000"/>
                </a:solidFill>
              </a:rPr>
              <a:t>MarsWRF</a:t>
            </a:r>
            <a:endParaRPr lang="en-US" sz="1400" b="1" dirty="0">
              <a:solidFill>
                <a:srgbClr val="000000"/>
              </a:solidFill>
            </a:endParaRPr>
          </a:p>
          <a:p>
            <a:pPr fontAlgn="base">
              <a:spcBef>
                <a:spcPct val="0"/>
              </a:spcBef>
              <a:spcAft>
                <a:spcPct val="0"/>
              </a:spcAft>
            </a:pPr>
            <a:r>
              <a:rPr lang="en-US" sz="1400" b="1" dirty="0">
                <a:solidFill>
                  <a:srgbClr val="000000"/>
                </a:solidFill>
              </a:rPr>
              <a:t>simulation </a:t>
            </a:r>
          </a:p>
        </p:txBody>
      </p:sp>
      <p:sp>
        <p:nvSpPr>
          <p:cNvPr id="155660" name="TextBox 2"/>
          <p:cNvSpPr txBox="1">
            <a:spLocks noChangeArrowheads="1"/>
          </p:cNvSpPr>
          <p:nvPr/>
        </p:nvSpPr>
        <p:spPr bwMode="auto">
          <a:xfrm>
            <a:off x="3713163" y="739775"/>
            <a:ext cx="3487737"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1200" dirty="0">
                <a:solidFill>
                  <a:srgbClr val="000000"/>
                </a:solidFill>
              </a:rPr>
              <a:t>Maximum wind speed over all seasons (m/s @ 1.5m)</a:t>
            </a:r>
          </a:p>
        </p:txBody>
      </p:sp>
    </p:spTree>
    <p:extLst>
      <p:ext uri="{BB962C8B-B14F-4D97-AF65-F5344CB8AC3E}">
        <p14:creationId xmlns:p14="http://schemas.microsoft.com/office/powerpoint/2010/main" val="39514763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538" y="630663"/>
            <a:ext cx="5180683" cy="4986677"/>
          </a:xfrm>
          <a:prstGeom prst="rect">
            <a:avLst/>
          </a:prstGeom>
        </p:spPr>
      </p:pic>
      <p:sp>
        <p:nvSpPr>
          <p:cNvPr id="2" name="Title 1"/>
          <p:cNvSpPr>
            <a:spLocks noGrp="1"/>
          </p:cNvSpPr>
          <p:nvPr>
            <p:ph type="title"/>
          </p:nvPr>
        </p:nvSpPr>
        <p:spPr>
          <a:xfrm>
            <a:off x="0" y="-127404"/>
            <a:ext cx="9144000" cy="758067"/>
          </a:xfrm>
          <a:noFill/>
        </p:spPr>
        <p:txBody>
          <a:bodyPr>
            <a:normAutofit fontScale="90000"/>
          </a:bodyPr>
          <a:lstStyle/>
          <a:p>
            <a:pPr algn="l"/>
            <a:r>
              <a:rPr lang="en-US" sz="3000" b="1" dirty="0" smtClean="0">
                <a:solidFill>
                  <a:srgbClr val="00CB00"/>
                </a:solidFill>
              </a:rPr>
              <a:t>Mounds predicted </a:t>
            </a:r>
            <a:r>
              <a:rPr lang="en-US" sz="2200" b="1" dirty="0" smtClean="0">
                <a:solidFill>
                  <a:srgbClr val="00CB00"/>
                </a:solidFill>
              </a:rPr>
              <a:t>~</a:t>
            </a:r>
            <a:r>
              <a:rPr lang="en-US" sz="3000" b="1" dirty="0" smtClean="0">
                <a:solidFill>
                  <a:srgbClr val="00CB00"/>
                </a:solidFill>
              </a:rPr>
              <a:t>everywhere; mounds seen </a:t>
            </a:r>
            <a:r>
              <a:rPr lang="en-US" sz="2200" b="1" dirty="0" smtClean="0">
                <a:solidFill>
                  <a:srgbClr val="00CB00"/>
                </a:solidFill>
              </a:rPr>
              <a:t>~</a:t>
            </a:r>
            <a:r>
              <a:rPr lang="en-US" sz="3000" b="1" dirty="0" smtClean="0">
                <a:solidFill>
                  <a:srgbClr val="00CB00"/>
                </a:solidFill>
              </a:rPr>
              <a:t>everywhere</a:t>
            </a:r>
            <a:endParaRPr lang="en-US" sz="3000" b="1" dirty="0">
              <a:solidFill>
                <a:srgbClr val="00CB00"/>
              </a:solidFill>
            </a:endParaRPr>
          </a:p>
        </p:txBody>
      </p:sp>
      <p:sp>
        <p:nvSpPr>
          <p:cNvPr id="3" name="Content Placeholder 2"/>
          <p:cNvSpPr>
            <a:spLocks noGrp="1"/>
          </p:cNvSpPr>
          <p:nvPr>
            <p:ph idx="1"/>
          </p:nvPr>
        </p:nvSpPr>
        <p:spPr>
          <a:xfrm>
            <a:off x="1309772" y="416948"/>
            <a:ext cx="5724176" cy="427430"/>
          </a:xfrm>
        </p:spPr>
        <p:txBody>
          <a:bodyPr>
            <a:normAutofit fontScale="85000" lnSpcReduction="20000"/>
          </a:bodyPr>
          <a:lstStyle/>
          <a:p>
            <a:pPr marL="0" indent="0">
              <a:buNone/>
            </a:pPr>
            <a:r>
              <a:rPr lang="en-US" dirty="0" smtClean="0"/>
              <a:t>Landscape-atmosphere feedback</a:t>
            </a:r>
            <a:endParaRPr lang="en-US" dirty="0"/>
          </a:p>
        </p:txBody>
      </p:sp>
      <p:sp>
        <p:nvSpPr>
          <p:cNvPr id="6" name="TextBox 5"/>
          <p:cNvSpPr txBox="1"/>
          <p:nvPr/>
        </p:nvSpPr>
        <p:spPr>
          <a:xfrm>
            <a:off x="890341" y="1170567"/>
            <a:ext cx="1105190" cy="369332"/>
          </a:xfrm>
          <a:prstGeom prst="rect">
            <a:avLst/>
          </a:prstGeom>
          <a:noFill/>
        </p:spPr>
        <p:txBody>
          <a:bodyPr wrap="none" rtlCol="0">
            <a:spAutoFit/>
          </a:bodyPr>
          <a:lstStyle/>
          <a:p>
            <a:r>
              <a:rPr lang="en-US" i="1" dirty="0" smtClean="0">
                <a:solidFill>
                  <a:prstClr val="black"/>
                </a:solidFill>
                <a:latin typeface="Calibri"/>
              </a:rPr>
              <a:t>alpha = 3</a:t>
            </a:r>
            <a:endParaRPr lang="en-US" i="1" dirty="0">
              <a:solidFill>
                <a:prstClr val="black"/>
              </a:solidFill>
              <a:latin typeface="Calibri"/>
            </a:endParaRPr>
          </a:p>
        </p:txBody>
      </p:sp>
      <p:sp>
        <p:nvSpPr>
          <p:cNvPr id="7" name="TextBox 6"/>
          <p:cNvSpPr txBox="1"/>
          <p:nvPr/>
        </p:nvSpPr>
        <p:spPr>
          <a:xfrm>
            <a:off x="0" y="5365995"/>
            <a:ext cx="1548245" cy="923330"/>
          </a:xfrm>
          <a:prstGeom prst="rect">
            <a:avLst/>
          </a:prstGeom>
          <a:noFill/>
        </p:spPr>
        <p:txBody>
          <a:bodyPr wrap="none" rtlCol="0">
            <a:spAutoFit/>
          </a:bodyPr>
          <a:lstStyle/>
          <a:p>
            <a:pPr algn="ctr"/>
            <a:r>
              <a:rPr lang="en-US" dirty="0" smtClean="0">
                <a:solidFill>
                  <a:prstClr val="black"/>
                </a:solidFill>
                <a:latin typeface="Calibri"/>
              </a:rPr>
              <a:t>Victoria Crater</a:t>
            </a:r>
          </a:p>
          <a:p>
            <a:r>
              <a:rPr lang="en-US" dirty="0" smtClean="0">
                <a:solidFill>
                  <a:prstClr val="black"/>
                </a:solidFill>
                <a:latin typeface="Calibri"/>
              </a:rPr>
              <a:t>Meteor Crater </a:t>
            </a:r>
          </a:p>
          <a:p>
            <a:r>
              <a:rPr lang="en-US" dirty="0" smtClean="0">
                <a:solidFill>
                  <a:prstClr val="black"/>
                </a:solidFill>
                <a:latin typeface="Calibri"/>
              </a:rPr>
              <a:t>(METCRAX)</a:t>
            </a:r>
            <a:endParaRPr lang="en-US" dirty="0">
              <a:solidFill>
                <a:prstClr val="black"/>
              </a:solidFill>
              <a:latin typeface="Calibri"/>
            </a:endParaRPr>
          </a:p>
        </p:txBody>
      </p:sp>
      <p:cxnSp>
        <p:nvCxnSpPr>
          <p:cNvPr id="9" name="Straight Arrow Connector 8"/>
          <p:cNvCxnSpPr/>
          <p:nvPr/>
        </p:nvCxnSpPr>
        <p:spPr>
          <a:xfrm flipV="1">
            <a:off x="1548245" y="5795867"/>
            <a:ext cx="2251670" cy="726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079589" y="5407476"/>
            <a:ext cx="1327206" cy="1323439"/>
          </a:xfrm>
          <a:prstGeom prst="rect">
            <a:avLst/>
          </a:prstGeom>
          <a:noFill/>
        </p:spPr>
        <p:txBody>
          <a:bodyPr wrap="none" rtlCol="0">
            <a:spAutoFit/>
          </a:bodyPr>
          <a:lstStyle/>
          <a:p>
            <a:pPr algn="ctr"/>
            <a:r>
              <a:rPr lang="en-US" sz="1600" dirty="0" smtClean="0">
                <a:solidFill>
                  <a:prstClr val="black"/>
                </a:solidFill>
                <a:latin typeface="Calibri"/>
              </a:rPr>
              <a:t>Galle</a:t>
            </a:r>
            <a:endParaRPr lang="en-US" sz="1600" dirty="0">
              <a:solidFill>
                <a:prstClr val="black"/>
              </a:solidFill>
              <a:latin typeface="Calibri"/>
            </a:endParaRPr>
          </a:p>
          <a:p>
            <a:pPr algn="ctr"/>
            <a:r>
              <a:rPr lang="en-US" sz="1600" dirty="0" smtClean="0">
                <a:solidFill>
                  <a:prstClr val="black"/>
                </a:solidFill>
                <a:latin typeface="Calibri"/>
              </a:rPr>
              <a:t>Schiaparelli </a:t>
            </a:r>
          </a:p>
          <a:p>
            <a:pPr algn="ctr"/>
            <a:r>
              <a:rPr lang="en-US" sz="1600" dirty="0" smtClean="0">
                <a:solidFill>
                  <a:prstClr val="black"/>
                </a:solidFill>
                <a:latin typeface="Calibri"/>
              </a:rPr>
              <a:t>Central Valles</a:t>
            </a:r>
          </a:p>
          <a:p>
            <a:pPr algn="ctr"/>
            <a:r>
              <a:rPr lang="en-US" sz="1600" dirty="0" smtClean="0">
                <a:solidFill>
                  <a:prstClr val="black"/>
                </a:solidFill>
                <a:latin typeface="Calibri"/>
              </a:rPr>
              <a:t>Marineris</a:t>
            </a:r>
            <a:endParaRPr lang="en-US" sz="1600" dirty="0">
              <a:solidFill>
                <a:prstClr val="black"/>
              </a:solidFill>
              <a:latin typeface="Calibri"/>
            </a:endParaRPr>
          </a:p>
          <a:p>
            <a:pPr algn="ctr"/>
            <a:endParaRPr lang="en-US" sz="1600" dirty="0">
              <a:solidFill>
                <a:prstClr val="black"/>
              </a:solidFill>
              <a:latin typeface="Calibri"/>
            </a:endParaRPr>
          </a:p>
        </p:txBody>
      </p:sp>
      <p:pic>
        <p:nvPicPr>
          <p:cNvPr id="10" name="Picture 16"/>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57775" y="844378"/>
            <a:ext cx="5257800" cy="24479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7"/>
          <p:cNvSpPr txBox="1">
            <a:spLocks noChangeArrowheads="1"/>
          </p:cNvSpPr>
          <p:nvPr/>
        </p:nvSpPr>
        <p:spPr bwMode="auto">
          <a:xfrm>
            <a:off x="5057775" y="2895428"/>
            <a:ext cx="3800475"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i="1" dirty="0">
                <a:solidFill>
                  <a:srgbClr val="FFFFFF"/>
                </a:solidFill>
              </a:rPr>
              <a:t>Opportunity</a:t>
            </a:r>
            <a:r>
              <a:rPr lang="en-US" dirty="0">
                <a:solidFill>
                  <a:srgbClr val="FFFFFF"/>
                </a:solidFill>
              </a:rPr>
              <a:t> rover  (4x vertical stretch)</a:t>
            </a:r>
          </a:p>
        </p:txBody>
      </p:sp>
      <p:sp>
        <p:nvSpPr>
          <p:cNvPr id="13" name="TextBox 12"/>
          <p:cNvSpPr txBox="1"/>
          <p:nvPr/>
        </p:nvSpPr>
        <p:spPr>
          <a:xfrm>
            <a:off x="5623464" y="3955176"/>
            <a:ext cx="2820967" cy="923330"/>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Calibri" charset="0"/>
                <a:ea typeface="ＭＳ Ｐゴシック" charset="0"/>
                <a:cs typeface="ＭＳ Ｐゴシック" charset="0"/>
              </a:rPr>
              <a:t>Also: polar ice mounds</a:t>
            </a:r>
          </a:p>
          <a:p>
            <a:pPr fontAlgn="base">
              <a:spcBef>
                <a:spcPct val="0"/>
              </a:spcBef>
              <a:spcAft>
                <a:spcPct val="0"/>
              </a:spcAft>
            </a:pPr>
            <a:r>
              <a:rPr lang="en-US" i="1" dirty="0" smtClean="0">
                <a:solidFill>
                  <a:prstClr val="black"/>
                </a:solidFill>
                <a:latin typeface="Calibri" charset="0"/>
                <a:ea typeface="ＭＳ Ｐゴシック" charset="0"/>
                <a:cs typeface="ＭＳ Ｐゴシック" charset="0"/>
              </a:rPr>
              <a:t>Conway et al., Icarus 2012;</a:t>
            </a:r>
          </a:p>
          <a:p>
            <a:pPr fontAlgn="base">
              <a:spcBef>
                <a:spcPct val="0"/>
              </a:spcBef>
              <a:spcAft>
                <a:spcPct val="0"/>
              </a:spcAft>
            </a:pPr>
            <a:r>
              <a:rPr lang="en-US" i="1" dirty="0" smtClean="0">
                <a:solidFill>
                  <a:prstClr val="black"/>
                </a:solidFill>
                <a:latin typeface="Calibri" charset="0"/>
                <a:ea typeface="ＭＳ Ｐゴシック" charset="0"/>
                <a:cs typeface="ＭＳ Ｐゴシック" charset="0"/>
              </a:rPr>
              <a:t>Brothers </a:t>
            </a:r>
            <a:r>
              <a:rPr lang="en-US" i="1" dirty="0" smtClean="0">
                <a:solidFill>
                  <a:srgbClr val="000000"/>
                </a:solidFill>
                <a:latin typeface="Calibri" charset="0"/>
                <a:ea typeface="ＭＳ Ｐゴシック" charset="0"/>
                <a:cs typeface="ＭＳ Ｐゴシック" charset="0"/>
              </a:rPr>
              <a:t>et</a:t>
            </a:r>
            <a:r>
              <a:rPr lang="en-US" i="1" dirty="0" smtClean="0">
                <a:solidFill>
                  <a:prstClr val="black"/>
                </a:solidFill>
                <a:latin typeface="Calibri" charset="0"/>
                <a:ea typeface="ＭＳ Ｐゴシック" charset="0"/>
                <a:cs typeface="ＭＳ Ｐゴシック" charset="0"/>
              </a:rPr>
              <a:t> al., GRL 2013.</a:t>
            </a:r>
            <a:endParaRPr lang="en-US" dirty="0">
              <a:solidFill>
                <a:prstClr val="black"/>
              </a:solidFill>
              <a:latin typeface="Calibri" charset="0"/>
              <a:ea typeface="ＭＳ Ｐゴシック" charset="0"/>
              <a:cs typeface="ＭＳ Ｐゴシック" charset="0"/>
            </a:endParaRPr>
          </a:p>
        </p:txBody>
      </p:sp>
      <p:sp>
        <p:nvSpPr>
          <p:cNvPr id="14" name="TextBox 13"/>
          <p:cNvSpPr txBox="1"/>
          <p:nvPr/>
        </p:nvSpPr>
        <p:spPr>
          <a:xfrm rot="16200000">
            <a:off x="8588210" y="2736513"/>
            <a:ext cx="742248" cy="369332"/>
          </a:xfrm>
          <a:prstGeom prst="rect">
            <a:avLst/>
          </a:prstGeom>
          <a:noFill/>
        </p:spPr>
        <p:txBody>
          <a:bodyPr wrap="none" rtlCol="0">
            <a:spAutoFit/>
          </a:bodyPr>
          <a:lstStyle/>
          <a:p>
            <a:r>
              <a:rPr lang="en-US" dirty="0" smtClean="0">
                <a:solidFill>
                  <a:prstClr val="white"/>
                </a:solidFill>
                <a:latin typeface="Calibri"/>
              </a:rPr>
              <a:t>UMSF</a:t>
            </a:r>
            <a:endParaRPr lang="en-US" dirty="0">
              <a:solidFill>
                <a:prstClr val="white"/>
              </a:solidFill>
              <a:latin typeface="Calibri"/>
            </a:endParaRPr>
          </a:p>
        </p:txBody>
      </p:sp>
    </p:spTree>
    <p:extLst>
      <p:ext uri="{BB962C8B-B14F-4D97-AF65-F5344CB8AC3E}">
        <p14:creationId xmlns:p14="http://schemas.microsoft.com/office/powerpoint/2010/main" val="4997478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05673" y="0"/>
            <a:ext cx="5738327" cy="6858000"/>
          </a:xfrm>
          <a:prstGeom prst="rect">
            <a:avLst/>
          </a:prstGeom>
        </p:spPr>
      </p:pic>
      <p:sp>
        <p:nvSpPr>
          <p:cNvPr id="4" name="Title 1"/>
          <p:cNvSpPr>
            <a:spLocks noGrp="1"/>
          </p:cNvSpPr>
          <p:nvPr>
            <p:ph type="title"/>
          </p:nvPr>
        </p:nvSpPr>
        <p:spPr>
          <a:xfrm>
            <a:off x="0" y="35273"/>
            <a:ext cx="8229600" cy="1101077"/>
          </a:xfrm>
          <a:noFill/>
        </p:spPr>
        <p:txBody>
          <a:bodyPr>
            <a:normAutofit/>
          </a:bodyPr>
          <a:lstStyle/>
          <a:p>
            <a:pPr algn="l"/>
            <a:r>
              <a:rPr lang="en-US" sz="3000" b="1" dirty="0" smtClean="0">
                <a:solidFill>
                  <a:srgbClr val="00CB00"/>
                </a:solidFill>
              </a:rPr>
              <a:t>Gale is geologically</a:t>
            </a:r>
            <a:br>
              <a:rPr lang="en-US" sz="3000" b="1" dirty="0" smtClean="0">
                <a:solidFill>
                  <a:srgbClr val="00CB00"/>
                </a:solidFill>
              </a:rPr>
            </a:br>
            <a:r>
              <a:rPr lang="en-US" sz="3000" b="1" dirty="0" smtClean="0">
                <a:solidFill>
                  <a:srgbClr val="00CB00"/>
                </a:solidFill>
              </a:rPr>
              <a:t>diverse</a:t>
            </a:r>
            <a:endParaRPr lang="en-US" sz="3000" b="1" dirty="0">
              <a:solidFill>
                <a:srgbClr val="00CB00"/>
              </a:solidFill>
            </a:endParaRPr>
          </a:p>
        </p:txBody>
      </p:sp>
      <p:sp>
        <p:nvSpPr>
          <p:cNvPr id="5" name="TextBox 4"/>
          <p:cNvSpPr txBox="1"/>
          <p:nvPr/>
        </p:nvSpPr>
        <p:spPr>
          <a:xfrm>
            <a:off x="940710" y="6431764"/>
            <a:ext cx="2904511" cy="369332"/>
          </a:xfrm>
          <a:prstGeom prst="rect">
            <a:avLst/>
          </a:prstGeom>
          <a:noFill/>
        </p:spPr>
        <p:txBody>
          <a:bodyPr wrap="none" rtlCol="0">
            <a:spAutoFit/>
          </a:bodyPr>
          <a:lstStyle/>
          <a:p>
            <a:r>
              <a:rPr lang="en-US" i="1" dirty="0" smtClean="0"/>
              <a:t>Anderson &amp; Bell, Mars, 2010</a:t>
            </a:r>
            <a:endParaRPr lang="en-US" i="1" dirty="0"/>
          </a:p>
        </p:txBody>
      </p:sp>
    </p:spTree>
    <p:extLst>
      <p:ext uri="{BB962C8B-B14F-4D97-AF65-F5344CB8AC3E}">
        <p14:creationId xmlns:p14="http://schemas.microsoft.com/office/powerpoint/2010/main" val="11046154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
            <a:ext cx="8229600" cy="683008"/>
          </a:xfrm>
          <a:noFill/>
        </p:spPr>
        <p:txBody>
          <a:bodyPr>
            <a:normAutofit/>
          </a:bodyPr>
          <a:lstStyle/>
          <a:p>
            <a:pPr algn="l"/>
            <a:r>
              <a:rPr lang="en-US" sz="3000" b="1" dirty="0" smtClean="0">
                <a:solidFill>
                  <a:srgbClr val="00CB00"/>
                </a:solidFill>
              </a:rPr>
              <a:t>Summary of implications for Gale’s mound</a:t>
            </a:r>
            <a:endParaRPr lang="en-US" sz="3000" b="1" dirty="0">
              <a:solidFill>
                <a:srgbClr val="00CB00"/>
              </a:solidFill>
            </a:endParaRPr>
          </a:p>
        </p:txBody>
      </p:sp>
      <p:sp>
        <p:nvSpPr>
          <p:cNvPr id="3" name="Content Placeholder 2"/>
          <p:cNvSpPr>
            <a:spLocks noGrp="1"/>
          </p:cNvSpPr>
          <p:nvPr>
            <p:ph idx="1"/>
          </p:nvPr>
        </p:nvSpPr>
        <p:spPr>
          <a:xfrm>
            <a:off x="152400" y="880946"/>
            <a:ext cx="9312967" cy="4970092"/>
          </a:xfrm>
        </p:spPr>
        <p:txBody>
          <a:bodyPr>
            <a:normAutofit fontScale="55000" lnSpcReduction="20000"/>
          </a:bodyPr>
          <a:lstStyle/>
          <a:p>
            <a:pPr marL="0" indent="0">
              <a:buNone/>
            </a:pPr>
            <a:r>
              <a:rPr lang="en-US" sz="3500" dirty="0" err="1" smtClean="0"/>
              <a:t>Siliciclastic</a:t>
            </a:r>
            <a:r>
              <a:rPr lang="en-US" sz="3500" dirty="0" smtClean="0"/>
              <a:t> component of mound is</a:t>
            </a:r>
          </a:p>
          <a:p>
            <a:pPr marL="0" indent="0">
              <a:buNone/>
            </a:pPr>
            <a:r>
              <a:rPr lang="en-US" sz="3500" dirty="0" smtClean="0"/>
              <a:t>atmospherically transported</a:t>
            </a:r>
          </a:p>
          <a:p>
            <a:pPr marL="0" indent="0">
              <a:buNone/>
            </a:pPr>
            <a:endParaRPr lang="en-US" sz="3500" dirty="0"/>
          </a:p>
          <a:p>
            <a:pPr marL="0" indent="0">
              <a:buNone/>
            </a:pPr>
            <a:r>
              <a:rPr lang="en-US" sz="3500" dirty="0" smtClean="0"/>
              <a:t>Slow accumulation</a:t>
            </a:r>
          </a:p>
          <a:p>
            <a:pPr marL="0" indent="0">
              <a:buNone/>
            </a:pPr>
            <a:endParaRPr lang="en-US" sz="3500" dirty="0"/>
          </a:p>
          <a:p>
            <a:pPr marL="0" indent="0">
              <a:buNone/>
            </a:pPr>
            <a:r>
              <a:rPr lang="en-US" sz="3500" dirty="0" smtClean="0"/>
              <a:t>Wet-dry cycles during deposition (perennial surface water would prevent wind erosion)</a:t>
            </a:r>
          </a:p>
          <a:p>
            <a:pPr marL="0" indent="0">
              <a:buNone/>
            </a:pPr>
            <a:endParaRPr lang="en-US" sz="3500" dirty="0" smtClean="0"/>
          </a:p>
          <a:p>
            <a:pPr marL="0" indent="0">
              <a:buNone/>
            </a:pPr>
            <a:r>
              <a:rPr lang="en-US" sz="3500" dirty="0" smtClean="0"/>
              <a:t>Unfavorable for preserving organic carbon</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Atmospherically transported</a:t>
            </a:r>
            <a:endParaRPr lang="en-US" dirty="0"/>
          </a:p>
          <a:p>
            <a:pPr marL="0" indent="0">
              <a:buNone/>
            </a:pPr>
            <a:r>
              <a:rPr lang="en-US" dirty="0"/>
              <a:t>s</a:t>
            </a:r>
            <a:r>
              <a:rPr lang="en-US" dirty="0" smtClean="0"/>
              <a:t>ediment indurated by ice</a:t>
            </a:r>
          </a:p>
          <a:p>
            <a:pPr marL="0" indent="0">
              <a:buNone/>
            </a:pPr>
            <a:r>
              <a:rPr lang="en-US" dirty="0"/>
              <a:t>w</a:t>
            </a:r>
            <a:r>
              <a:rPr lang="en-US" dirty="0" smtClean="0"/>
              <a:t>eathering, seasonal</a:t>
            </a:r>
          </a:p>
          <a:p>
            <a:pPr marL="0" indent="0">
              <a:buNone/>
            </a:pPr>
            <a:r>
              <a:rPr lang="en-US" dirty="0" smtClean="0"/>
              <a:t>melting, or fog</a:t>
            </a:r>
            <a:endParaRPr lang="en-US" dirty="0"/>
          </a:p>
        </p:txBody>
      </p:sp>
      <p:sp>
        <p:nvSpPr>
          <p:cNvPr id="4" name="Right Brace 3"/>
          <p:cNvSpPr/>
          <p:nvPr/>
        </p:nvSpPr>
        <p:spPr>
          <a:xfrm>
            <a:off x="3314917" y="4616605"/>
            <a:ext cx="232035" cy="100598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3815680" y="4422263"/>
            <a:ext cx="5328320" cy="1200329"/>
          </a:xfrm>
          <a:prstGeom prst="rect">
            <a:avLst/>
          </a:prstGeom>
          <a:noFill/>
        </p:spPr>
        <p:txBody>
          <a:bodyPr wrap="square" rtlCol="0">
            <a:spAutoFit/>
          </a:bodyPr>
          <a:lstStyle/>
          <a:p>
            <a:r>
              <a:rPr lang="en-US" i="1" dirty="0" err="1" smtClean="0"/>
              <a:t>Jakosky</a:t>
            </a:r>
            <a:r>
              <a:rPr lang="en-US" i="1" dirty="0" smtClean="0"/>
              <a:t> &amp; Carr, 1985; </a:t>
            </a:r>
            <a:r>
              <a:rPr lang="en-US" i="1" dirty="0" err="1" smtClean="0"/>
              <a:t>Clow</a:t>
            </a:r>
            <a:r>
              <a:rPr lang="en-US" i="1" dirty="0" smtClean="0"/>
              <a:t>, 1987; Moore, 1990</a:t>
            </a:r>
          </a:p>
          <a:p>
            <a:r>
              <a:rPr lang="en-US" i="1" dirty="0" smtClean="0"/>
              <a:t>Tanaka, 2000; Niles &amp; </a:t>
            </a:r>
            <a:r>
              <a:rPr lang="en-US" i="1" dirty="0" err="1" smtClean="0"/>
              <a:t>Michalski</a:t>
            </a:r>
            <a:r>
              <a:rPr lang="en-US" i="1" dirty="0" smtClean="0"/>
              <a:t>, 2009;</a:t>
            </a:r>
            <a:r>
              <a:rPr lang="en-US" i="1" dirty="0"/>
              <a:t> </a:t>
            </a:r>
            <a:r>
              <a:rPr lang="en-US" i="1" dirty="0" smtClean="0"/>
              <a:t>Thomson, 2011;</a:t>
            </a:r>
          </a:p>
          <a:p>
            <a:r>
              <a:rPr lang="en-US" i="1" dirty="0" smtClean="0"/>
              <a:t>Kite et al., Icarus, 2013:</a:t>
            </a:r>
            <a:endParaRPr lang="en-US" i="1" dirty="0"/>
          </a:p>
          <a:p>
            <a:endParaRPr lang="en-US" i="1" dirty="0" smtClean="0"/>
          </a:p>
        </p:txBody>
      </p:sp>
      <p:sp>
        <p:nvSpPr>
          <p:cNvPr id="7" name="Title 1"/>
          <p:cNvSpPr txBox="1">
            <a:spLocks/>
          </p:cNvSpPr>
          <p:nvPr/>
        </p:nvSpPr>
        <p:spPr>
          <a:xfrm>
            <a:off x="0" y="3433164"/>
            <a:ext cx="8229600" cy="683008"/>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rgbClr val="00CB00"/>
                </a:solidFill>
              </a:rPr>
              <a:t>Water source and astrobiology</a:t>
            </a:r>
            <a:endParaRPr lang="en-US" sz="3000" b="1" dirty="0">
              <a:solidFill>
                <a:srgbClr val="00CB00"/>
              </a:solidFill>
            </a:endParaRPr>
          </a:p>
        </p:txBody>
      </p:sp>
      <p:sp>
        <p:nvSpPr>
          <p:cNvPr id="8" name="Title 1"/>
          <p:cNvSpPr txBox="1">
            <a:spLocks/>
          </p:cNvSpPr>
          <p:nvPr/>
        </p:nvSpPr>
        <p:spPr>
          <a:xfrm>
            <a:off x="4483436" y="1062385"/>
            <a:ext cx="8229600" cy="1101077"/>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rgbClr val="00CB00"/>
                </a:solidFill>
              </a:rPr>
              <a:t>Gale is geologically</a:t>
            </a:r>
            <a:br>
              <a:rPr lang="en-US" sz="3000" b="1" dirty="0" smtClean="0">
                <a:solidFill>
                  <a:srgbClr val="00CB00"/>
                </a:solidFill>
              </a:rPr>
            </a:br>
            <a:r>
              <a:rPr lang="en-US" sz="3000" b="1" dirty="0" smtClean="0">
                <a:solidFill>
                  <a:srgbClr val="00CB00"/>
                </a:solidFill>
              </a:rPr>
              <a:t>diverse</a:t>
            </a:r>
            <a:endParaRPr lang="en-US" sz="3000" b="1" dirty="0">
              <a:solidFill>
                <a:srgbClr val="00CB00"/>
              </a:solidFill>
            </a:endParaRPr>
          </a:p>
        </p:txBody>
      </p:sp>
      <p:sp>
        <p:nvSpPr>
          <p:cNvPr id="10" name="TextBox 9"/>
          <p:cNvSpPr txBox="1"/>
          <p:nvPr/>
        </p:nvSpPr>
        <p:spPr>
          <a:xfrm>
            <a:off x="2016361" y="6079816"/>
            <a:ext cx="6907209" cy="646331"/>
          </a:xfrm>
          <a:prstGeom prst="rect">
            <a:avLst/>
          </a:prstGeom>
          <a:noFill/>
        </p:spPr>
        <p:txBody>
          <a:bodyPr wrap="none" rtlCol="0">
            <a:spAutoFit/>
          </a:bodyPr>
          <a:lstStyle/>
          <a:p>
            <a:r>
              <a:rPr lang="en-US" dirty="0" smtClean="0"/>
              <a:t>Seasonal melting and the formation of sedimentary rocks on Mars, with</a:t>
            </a:r>
          </a:p>
          <a:p>
            <a:r>
              <a:rPr lang="en-US" dirty="0" smtClean="0"/>
              <a:t>Predictions for the Gale </a:t>
            </a:r>
            <a:r>
              <a:rPr lang="en-US" dirty="0" err="1" smtClean="0"/>
              <a:t>Crter</a:t>
            </a:r>
            <a:r>
              <a:rPr lang="en-US" dirty="0" smtClean="0"/>
              <a:t> mound</a:t>
            </a:r>
            <a:endParaRPr lang="en-US" dirty="0"/>
          </a:p>
        </p:txBody>
      </p:sp>
    </p:spTree>
    <p:extLst>
      <p:ext uri="{BB962C8B-B14F-4D97-AF65-F5344CB8AC3E}">
        <p14:creationId xmlns:p14="http://schemas.microsoft.com/office/powerpoint/2010/main" val="36066858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589463"/>
            <a:ext cx="6400800" cy="1752600"/>
          </a:xfrm>
        </p:spPr>
        <p:txBody>
          <a:bodyPr/>
          <a:lstStyle/>
          <a:p>
            <a:pPr eaLnBrk="1" hangingPunct="1">
              <a:defRPr/>
            </a:pPr>
            <a:r>
              <a:rPr lang="en-US" dirty="0" smtClean="0"/>
              <a:t>Say lovely </a:t>
            </a:r>
            <a:r>
              <a:rPr lang="en-US" dirty="0" err="1" smtClean="0"/>
              <a:t>aqoues</a:t>
            </a:r>
            <a:endParaRPr lang="en-US" dirty="0" smtClean="0"/>
          </a:p>
          <a:p>
            <a:pPr eaLnBrk="1" hangingPunct="1">
              <a:defRPr/>
            </a:pPr>
            <a:r>
              <a:rPr lang="en-US" dirty="0" smtClean="0"/>
              <a:t>Show side view and map view</a:t>
            </a:r>
            <a:endParaRPr lang="en-US" dirty="0"/>
          </a:p>
        </p:txBody>
      </p:sp>
      <p:pic>
        <p:nvPicPr>
          <p:cNvPr id="8195" name="Picture 4"/>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815975"/>
            <a:ext cx="5657850"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txBox="1">
            <a:spLocks/>
          </p:cNvSpPr>
          <p:nvPr/>
        </p:nvSpPr>
        <p:spPr bwMode="auto">
          <a:xfrm>
            <a:off x="0" y="203200"/>
            <a:ext cx="9144000" cy="3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noAutofit/>
          </a:bodyPr>
          <a:lst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US" sz="2500" b="1" dirty="0" smtClean="0">
                <a:solidFill>
                  <a:srgbClr val="00CB00"/>
                </a:solidFill>
                <a:latin typeface="Calibri"/>
              </a:rPr>
              <a:t>Most of Mars’ sedimentary rocks are in mounds bounded by moats</a:t>
            </a:r>
            <a:endParaRPr lang="en-US" sz="2500" b="1" dirty="0">
              <a:solidFill>
                <a:srgbClr val="00CB00"/>
              </a:solidFill>
              <a:latin typeface="Calibri"/>
            </a:endParaRPr>
          </a:p>
        </p:txBody>
      </p:sp>
      <p:pic>
        <p:nvPicPr>
          <p:cNvPr id="16" name="Picture 16"/>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3886200" y="3429000"/>
            <a:ext cx="5257800" cy="24479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7" name="TextBox 17"/>
          <p:cNvSpPr txBox="1">
            <a:spLocks noChangeArrowheads="1"/>
          </p:cNvSpPr>
          <p:nvPr/>
        </p:nvSpPr>
        <p:spPr bwMode="auto">
          <a:xfrm>
            <a:off x="3886200" y="5480050"/>
            <a:ext cx="3800475"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i="1">
                <a:solidFill>
                  <a:srgbClr val="FFFFFF"/>
                </a:solidFill>
              </a:rPr>
              <a:t>Opportunity</a:t>
            </a:r>
            <a:r>
              <a:rPr lang="en-US">
                <a:solidFill>
                  <a:srgbClr val="FFFFFF"/>
                </a:solidFill>
              </a:rPr>
              <a:t> rover  (4x vertical stretch)</a:t>
            </a:r>
          </a:p>
        </p:txBody>
      </p:sp>
      <p:grpSp>
        <p:nvGrpSpPr>
          <p:cNvPr id="2" name="Group 1"/>
          <p:cNvGrpSpPr/>
          <p:nvPr/>
        </p:nvGrpSpPr>
        <p:grpSpPr>
          <a:xfrm>
            <a:off x="1841500" y="698500"/>
            <a:ext cx="11074400" cy="3111500"/>
            <a:chOff x="-11512831" y="1128713"/>
            <a:chExt cx="19817044" cy="4256087"/>
          </a:xfrm>
        </p:grpSpPr>
        <p:sp>
          <p:nvSpPr>
            <p:cNvPr id="8202" name="TextBox 19"/>
            <p:cNvSpPr txBox="1">
              <a:spLocks noChangeArrowheads="1"/>
            </p:cNvSpPr>
            <p:nvPr/>
          </p:nvSpPr>
          <p:spPr bwMode="auto">
            <a:xfrm>
              <a:off x="-11512831" y="2616200"/>
              <a:ext cx="254377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3000" b="1" i="1" dirty="0" smtClean="0">
                  <a:solidFill>
                    <a:prstClr val="black"/>
                  </a:solidFill>
                </a:rPr>
                <a:t>Curiosity</a:t>
              </a:r>
              <a:r>
                <a:rPr lang="en-US" sz="3000" b="1" dirty="0" smtClean="0">
                  <a:solidFill>
                    <a:prstClr val="black"/>
                  </a:solidFill>
                </a:rPr>
                <a:t> rover </a:t>
              </a:r>
              <a:endParaRPr lang="en-US" sz="3000" b="1" dirty="0">
                <a:solidFill>
                  <a:prstClr val="black"/>
                </a:solidFill>
              </a:endParaRPr>
            </a:p>
          </p:txBody>
        </p:sp>
        <p:sp>
          <p:nvSpPr>
            <p:cNvPr id="8204" name="TextBox 16"/>
            <p:cNvSpPr txBox="1">
              <a:spLocks noChangeArrowheads="1"/>
            </p:cNvSpPr>
            <p:nvPr/>
          </p:nvSpPr>
          <p:spPr bwMode="auto">
            <a:xfrm>
              <a:off x="2087564" y="2827338"/>
              <a:ext cx="1765299"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3000" b="1" dirty="0">
                  <a:solidFill>
                    <a:prstClr val="black"/>
                  </a:solidFill>
                </a:rPr>
                <a:t>Mt. Sharp</a:t>
              </a:r>
            </a:p>
          </p:txBody>
        </p:sp>
        <p:sp>
          <p:nvSpPr>
            <p:cNvPr id="19" name="TextBox 7"/>
            <p:cNvSpPr txBox="1">
              <a:spLocks noChangeArrowheads="1"/>
            </p:cNvSpPr>
            <p:nvPr/>
          </p:nvSpPr>
          <p:spPr bwMode="auto">
            <a:xfrm>
              <a:off x="2371725" y="4494213"/>
              <a:ext cx="206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a:solidFill>
                    <a:srgbClr val="FFFFFF"/>
                  </a:solidFill>
                </a:rPr>
                <a:t>SHARAD/Holt group</a:t>
              </a:r>
            </a:p>
          </p:txBody>
        </p:sp>
        <p:pic>
          <p:nvPicPr>
            <p:cNvPr id="20" name="Pictur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993900" y="1128713"/>
              <a:ext cx="6310313"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20"/>
            <p:cNvSpPr/>
            <p:nvPr/>
          </p:nvSpPr>
          <p:spPr>
            <a:xfrm>
              <a:off x="4178300" y="2349500"/>
              <a:ext cx="1727200" cy="1079500"/>
            </a:xfrm>
            <a:custGeom>
              <a:avLst/>
              <a:gdLst>
                <a:gd name="connsiteX0" fmla="*/ 0 w 1727200"/>
                <a:gd name="connsiteY0" fmla="*/ 152400 h 1079500"/>
                <a:gd name="connsiteX1" fmla="*/ 152400 w 1727200"/>
                <a:gd name="connsiteY1" fmla="*/ 12700 h 1079500"/>
                <a:gd name="connsiteX2" fmla="*/ 381000 w 1727200"/>
                <a:gd name="connsiteY2" fmla="*/ 0 h 1079500"/>
                <a:gd name="connsiteX3" fmla="*/ 596900 w 1727200"/>
                <a:gd name="connsiteY3" fmla="*/ 0 h 1079500"/>
                <a:gd name="connsiteX4" fmla="*/ 838200 w 1727200"/>
                <a:gd name="connsiteY4" fmla="*/ 38100 h 1079500"/>
                <a:gd name="connsiteX5" fmla="*/ 977900 w 1727200"/>
                <a:gd name="connsiteY5" fmla="*/ 101600 h 1079500"/>
                <a:gd name="connsiteX6" fmla="*/ 1155700 w 1727200"/>
                <a:gd name="connsiteY6" fmla="*/ 215900 h 1079500"/>
                <a:gd name="connsiteX7" fmla="*/ 1320800 w 1727200"/>
                <a:gd name="connsiteY7" fmla="*/ 419100 h 1079500"/>
                <a:gd name="connsiteX8" fmla="*/ 1473200 w 1727200"/>
                <a:gd name="connsiteY8" fmla="*/ 723900 h 1079500"/>
                <a:gd name="connsiteX9" fmla="*/ 1663700 w 1727200"/>
                <a:gd name="connsiteY9" fmla="*/ 977900 h 1079500"/>
                <a:gd name="connsiteX10" fmla="*/ 1727200 w 1727200"/>
                <a:gd name="connsiteY10" fmla="*/ 107950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7200" h="1079500">
                  <a:moveTo>
                    <a:pt x="0" y="152400"/>
                  </a:moveTo>
                  <a:lnTo>
                    <a:pt x="152400" y="12700"/>
                  </a:lnTo>
                  <a:lnTo>
                    <a:pt x="381000" y="0"/>
                  </a:lnTo>
                  <a:lnTo>
                    <a:pt x="596900" y="0"/>
                  </a:lnTo>
                  <a:lnTo>
                    <a:pt x="838200" y="38100"/>
                  </a:lnTo>
                  <a:lnTo>
                    <a:pt x="977900" y="101600"/>
                  </a:lnTo>
                  <a:lnTo>
                    <a:pt x="1155700" y="215900"/>
                  </a:lnTo>
                  <a:lnTo>
                    <a:pt x="1320800" y="419100"/>
                  </a:lnTo>
                  <a:lnTo>
                    <a:pt x="1473200" y="723900"/>
                  </a:lnTo>
                  <a:lnTo>
                    <a:pt x="1663700" y="977900"/>
                  </a:lnTo>
                  <a:lnTo>
                    <a:pt x="1727200" y="107950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n>
                  <a:solidFill>
                    <a:srgbClr val="FF0000"/>
                  </a:solidFill>
                </a:ln>
                <a:solidFill>
                  <a:prstClr val="black"/>
                </a:solidFill>
                <a:latin typeface="Calibri"/>
              </a:endParaRPr>
            </a:p>
          </p:txBody>
        </p:sp>
        <p:sp>
          <p:nvSpPr>
            <p:cNvPr id="22" name="Freeform 21"/>
            <p:cNvSpPr/>
            <p:nvPr/>
          </p:nvSpPr>
          <p:spPr>
            <a:xfrm>
              <a:off x="4216400" y="2616200"/>
              <a:ext cx="1371600" cy="355600"/>
            </a:xfrm>
            <a:custGeom>
              <a:avLst/>
              <a:gdLst>
                <a:gd name="connsiteX0" fmla="*/ 0 w 1371600"/>
                <a:gd name="connsiteY0" fmla="*/ 177800 h 355600"/>
                <a:gd name="connsiteX1" fmla="*/ 355600 w 1371600"/>
                <a:gd name="connsiteY1" fmla="*/ 12700 h 355600"/>
                <a:gd name="connsiteX2" fmla="*/ 596900 w 1371600"/>
                <a:gd name="connsiteY2" fmla="*/ 0 h 355600"/>
                <a:gd name="connsiteX3" fmla="*/ 838200 w 1371600"/>
                <a:gd name="connsiteY3" fmla="*/ 76200 h 355600"/>
                <a:gd name="connsiteX4" fmla="*/ 1066800 w 1371600"/>
                <a:gd name="connsiteY4" fmla="*/ 215900 h 355600"/>
                <a:gd name="connsiteX5" fmla="*/ 1346200 w 1371600"/>
                <a:gd name="connsiteY5" fmla="*/ 355600 h 355600"/>
                <a:gd name="connsiteX6" fmla="*/ 1371600 w 1371600"/>
                <a:gd name="connsiteY6"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355600">
                  <a:moveTo>
                    <a:pt x="0" y="177800"/>
                  </a:moveTo>
                  <a:lnTo>
                    <a:pt x="355600" y="12700"/>
                  </a:lnTo>
                  <a:lnTo>
                    <a:pt x="596900" y="0"/>
                  </a:lnTo>
                  <a:lnTo>
                    <a:pt x="838200" y="76200"/>
                  </a:lnTo>
                  <a:lnTo>
                    <a:pt x="1066800" y="215900"/>
                  </a:lnTo>
                  <a:lnTo>
                    <a:pt x="1346200" y="355600"/>
                  </a:lnTo>
                  <a:lnTo>
                    <a:pt x="1371600" y="35560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n>
                  <a:solidFill>
                    <a:srgbClr val="FF0000"/>
                  </a:solidFill>
                </a:ln>
                <a:solidFill>
                  <a:prstClr val="black"/>
                </a:solidFill>
                <a:latin typeface="Calibri"/>
              </a:endParaRPr>
            </a:p>
          </p:txBody>
        </p:sp>
        <p:sp>
          <p:nvSpPr>
            <p:cNvPr id="23" name="Freeform 22"/>
            <p:cNvSpPr/>
            <p:nvPr/>
          </p:nvSpPr>
          <p:spPr>
            <a:xfrm>
              <a:off x="4292600" y="3124200"/>
              <a:ext cx="1473200" cy="393700"/>
            </a:xfrm>
            <a:custGeom>
              <a:avLst/>
              <a:gdLst>
                <a:gd name="connsiteX0" fmla="*/ 0 w 1473200"/>
                <a:gd name="connsiteY0" fmla="*/ 152400 h 393700"/>
                <a:gd name="connsiteX1" fmla="*/ 215900 w 1473200"/>
                <a:gd name="connsiteY1" fmla="*/ 76200 h 393700"/>
                <a:gd name="connsiteX2" fmla="*/ 431800 w 1473200"/>
                <a:gd name="connsiteY2" fmla="*/ 0 h 393700"/>
                <a:gd name="connsiteX3" fmla="*/ 698500 w 1473200"/>
                <a:gd name="connsiteY3" fmla="*/ 0 h 393700"/>
                <a:gd name="connsiteX4" fmla="*/ 914400 w 1473200"/>
                <a:gd name="connsiteY4" fmla="*/ 25400 h 393700"/>
                <a:gd name="connsiteX5" fmla="*/ 1143000 w 1473200"/>
                <a:gd name="connsiteY5" fmla="*/ 139700 h 393700"/>
                <a:gd name="connsiteX6" fmla="*/ 1333500 w 1473200"/>
                <a:gd name="connsiteY6" fmla="*/ 266700 h 393700"/>
                <a:gd name="connsiteX7" fmla="*/ 1473200 w 1473200"/>
                <a:gd name="connsiteY7" fmla="*/ 39370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200" h="393700">
                  <a:moveTo>
                    <a:pt x="0" y="152400"/>
                  </a:moveTo>
                  <a:lnTo>
                    <a:pt x="215900" y="76200"/>
                  </a:lnTo>
                  <a:lnTo>
                    <a:pt x="431800" y="0"/>
                  </a:lnTo>
                  <a:lnTo>
                    <a:pt x="698500" y="0"/>
                  </a:lnTo>
                  <a:lnTo>
                    <a:pt x="914400" y="25400"/>
                  </a:lnTo>
                  <a:lnTo>
                    <a:pt x="1143000" y="139700"/>
                  </a:lnTo>
                  <a:lnTo>
                    <a:pt x="1333500" y="266700"/>
                  </a:lnTo>
                  <a:lnTo>
                    <a:pt x="1473200" y="39370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n>
                  <a:solidFill>
                    <a:srgbClr val="FF0000"/>
                  </a:solidFill>
                </a:ln>
                <a:solidFill>
                  <a:prstClr val="black"/>
                </a:solidFill>
                <a:latin typeface="Calibri"/>
              </a:endParaRPr>
            </a:p>
          </p:txBody>
        </p:sp>
        <p:sp>
          <p:nvSpPr>
            <p:cNvPr id="24" name="Freeform 23"/>
            <p:cNvSpPr/>
            <p:nvPr/>
          </p:nvSpPr>
          <p:spPr>
            <a:xfrm>
              <a:off x="4292600" y="3606800"/>
              <a:ext cx="1447800" cy="406400"/>
            </a:xfrm>
            <a:custGeom>
              <a:avLst/>
              <a:gdLst>
                <a:gd name="connsiteX0" fmla="*/ 0 w 1447800"/>
                <a:gd name="connsiteY0" fmla="*/ 76200 h 406400"/>
                <a:gd name="connsiteX1" fmla="*/ 292100 w 1447800"/>
                <a:gd name="connsiteY1" fmla="*/ 12700 h 406400"/>
                <a:gd name="connsiteX2" fmla="*/ 457200 w 1447800"/>
                <a:gd name="connsiteY2" fmla="*/ 0 h 406400"/>
                <a:gd name="connsiteX3" fmla="*/ 635000 w 1447800"/>
                <a:gd name="connsiteY3" fmla="*/ 76200 h 406400"/>
                <a:gd name="connsiteX4" fmla="*/ 774700 w 1447800"/>
                <a:gd name="connsiteY4" fmla="*/ 88900 h 406400"/>
                <a:gd name="connsiteX5" fmla="*/ 965200 w 1447800"/>
                <a:gd name="connsiteY5" fmla="*/ 114300 h 406400"/>
                <a:gd name="connsiteX6" fmla="*/ 1168400 w 1447800"/>
                <a:gd name="connsiteY6" fmla="*/ 215900 h 406400"/>
                <a:gd name="connsiteX7" fmla="*/ 1333500 w 1447800"/>
                <a:gd name="connsiteY7" fmla="*/ 317500 h 406400"/>
                <a:gd name="connsiteX8" fmla="*/ 1447800 w 1447800"/>
                <a:gd name="connsiteY8"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406400">
                  <a:moveTo>
                    <a:pt x="0" y="76200"/>
                  </a:moveTo>
                  <a:lnTo>
                    <a:pt x="292100" y="12700"/>
                  </a:lnTo>
                  <a:lnTo>
                    <a:pt x="457200" y="0"/>
                  </a:lnTo>
                  <a:lnTo>
                    <a:pt x="635000" y="76200"/>
                  </a:lnTo>
                  <a:lnTo>
                    <a:pt x="774700" y="88900"/>
                  </a:lnTo>
                  <a:lnTo>
                    <a:pt x="965200" y="114300"/>
                  </a:lnTo>
                  <a:lnTo>
                    <a:pt x="1168400" y="215900"/>
                  </a:lnTo>
                  <a:lnTo>
                    <a:pt x="1333500" y="317500"/>
                  </a:lnTo>
                  <a:lnTo>
                    <a:pt x="1447800" y="40640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n>
                  <a:solidFill>
                    <a:srgbClr val="FF0000"/>
                  </a:solidFill>
                </a:ln>
                <a:solidFill>
                  <a:prstClr val="black"/>
                </a:solidFill>
                <a:latin typeface="Calibri"/>
              </a:endParaRPr>
            </a:p>
          </p:txBody>
        </p:sp>
        <p:sp>
          <p:nvSpPr>
            <p:cNvPr id="25" name="Freeform 24"/>
            <p:cNvSpPr/>
            <p:nvPr/>
          </p:nvSpPr>
          <p:spPr>
            <a:xfrm>
              <a:off x="4356100" y="4140200"/>
              <a:ext cx="1371600" cy="190500"/>
            </a:xfrm>
            <a:custGeom>
              <a:avLst/>
              <a:gdLst>
                <a:gd name="connsiteX0" fmla="*/ 0 w 1371600"/>
                <a:gd name="connsiteY0" fmla="*/ 165100 h 190500"/>
                <a:gd name="connsiteX1" fmla="*/ 215900 w 1371600"/>
                <a:gd name="connsiteY1" fmla="*/ 76200 h 190500"/>
                <a:gd name="connsiteX2" fmla="*/ 381000 w 1371600"/>
                <a:gd name="connsiteY2" fmla="*/ 0 h 190500"/>
                <a:gd name="connsiteX3" fmla="*/ 698500 w 1371600"/>
                <a:gd name="connsiteY3" fmla="*/ 63500 h 190500"/>
                <a:gd name="connsiteX4" fmla="*/ 901700 w 1371600"/>
                <a:gd name="connsiteY4" fmla="*/ 88900 h 190500"/>
                <a:gd name="connsiteX5" fmla="*/ 1155700 w 1371600"/>
                <a:gd name="connsiteY5" fmla="*/ 88900 h 190500"/>
                <a:gd name="connsiteX6" fmla="*/ 1308100 w 1371600"/>
                <a:gd name="connsiteY6" fmla="*/ 152400 h 190500"/>
                <a:gd name="connsiteX7" fmla="*/ 1371600 w 1371600"/>
                <a:gd name="connsiteY7"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190500">
                  <a:moveTo>
                    <a:pt x="0" y="165100"/>
                  </a:moveTo>
                  <a:lnTo>
                    <a:pt x="215900" y="76200"/>
                  </a:lnTo>
                  <a:lnTo>
                    <a:pt x="381000" y="0"/>
                  </a:lnTo>
                  <a:lnTo>
                    <a:pt x="698500" y="63500"/>
                  </a:lnTo>
                  <a:lnTo>
                    <a:pt x="901700" y="88900"/>
                  </a:lnTo>
                  <a:lnTo>
                    <a:pt x="1155700" y="88900"/>
                  </a:lnTo>
                  <a:lnTo>
                    <a:pt x="1308100" y="152400"/>
                  </a:lnTo>
                  <a:lnTo>
                    <a:pt x="1371600" y="19050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n>
                  <a:solidFill>
                    <a:srgbClr val="FF0000"/>
                  </a:solidFill>
                </a:ln>
                <a:solidFill>
                  <a:prstClr val="black"/>
                </a:solidFill>
                <a:latin typeface="Calibri"/>
              </a:endParaRPr>
            </a:p>
          </p:txBody>
        </p:sp>
        <p:sp>
          <p:nvSpPr>
            <p:cNvPr id="26" name="Freeform 25"/>
            <p:cNvSpPr/>
            <p:nvPr/>
          </p:nvSpPr>
          <p:spPr>
            <a:xfrm>
              <a:off x="4483100" y="4711700"/>
              <a:ext cx="800100" cy="152400"/>
            </a:xfrm>
            <a:custGeom>
              <a:avLst/>
              <a:gdLst>
                <a:gd name="connsiteX0" fmla="*/ 0 w 800100"/>
                <a:gd name="connsiteY0" fmla="*/ 25400 h 152400"/>
                <a:gd name="connsiteX1" fmla="*/ 190500 w 800100"/>
                <a:gd name="connsiteY1" fmla="*/ 0 h 152400"/>
                <a:gd name="connsiteX2" fmla="*/ 457200 w 800100"/>
                <a:gd name="connsiteY2" fmla="*/ 88900 h 152400"/>
                <a:gd name="connsiteX3" fmla="*/ 609600 w 800100"/>
                <a:gd name="connsiteY3" fmla="*/ 152400 h 152400"/>
                <a:gd name="connsiteX4" fmla="*/ 800100 w 800100"/>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100" h="152400">
                  <a:moveTo>
                    <a:pt x="0" y="25400"/>
                  </a:moveTo>
                  <a:lnTo>
                    <a:pt x="190500" y="0"/>
                  </a:lnTo>
                  <a:lnTo>
                    <a:pt x="457200" y="88900"/>
                  </a:lnTo>
                  <a:lnTo>
                    <a:pt x="609600" y="152400"/>
                  </a:lnTo>
                  <a:lnTo>
                    <a:pt x="800100" y="15240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n>
                  <a:solidFill>
                    <a:srgbClr val="FF0000"/>
                  </a:solidFill>
                </a:ln>
                <a:solidFill>
                  <a:prstClr val="black"/>
                </a:solidFill>
                <a:latin typeface="Calibri"/>
              </a:endParaRPr>
            </a:p>
          </p:txBody>
        </p:sp>
        <p:sp>
          <p:nvSpPr>
            <p:cNvPr id="27" name="Freeform 26"/>
            <p:cNvSpPr/>
            <p:nvPr/>
          </p:nvSpPr>
          <p:spPr>
            <a:xfrm>
              <a:off x="4000500" y="1282700"/>
              <a:ext cx="2146300" cy="3797300"/>
            </a:xfrm>
            <a:custGeom>
              <a:avLst/>
              <a:gdLst>
                <a:gd name="connsiteX0" fmla="*/ 2146300 w 2146300"/>
                <a:gd name="connsiteY0" fmla="*/ 279400 h 3797300"/>
                <a:gd name="connsiteX1" fmla="*/ 2032000 w 2146300"/>
                <a:gd name="connsiteY1" fmla="*/ 1333500 h 3797300"/>
                <a:gd name="connsiteX2" fmla="*/ 1930400 w 2146300"/>
                <a:gd name="connsiteY2" fmla="*/ 2222500 h 3797300"/>
                <a:gd name="connsiteX3" fmla="*/ 1714500 w 2146300"/>
                <a:gd name="connsiteY3" fmla="*/ 3200400 h 3797300"/>
                <a:gd name="connsiteX4" fmla="*/ 1562100 w 2146300"/>
                <a:gd name="connsiteY4" fmla="*/ 3556000 h 3797300"/>
                <a:gd name="connsiteX5" fmla="*/ 1384300 w 2146300"/>
                <a:gd name="connsiteY5" fmla="*/ 3759200 h 3797300"/>
                <a:gd name="connsiteX6" fmla="*/ 1155700 w 2146300"/>
                <a:gd name="connsiteY6" fmla="*/ 3797300 h 3797300"/>
                <a:gd name="connsiteX7" fmla="*/ 876300 w 2146300"/>
                <a:gd name="connsiteY7" fmla="*/ 3797300 h 3797300"/>
                <a:gd name="connsiteX8" fmla="*/ 584200 w 2146300"/>
                <a:gd name="connsiteY8" fmla="*/ 3619500 h 3797300"/>
                <a:gd name="connsiteX9" fmla="*/ 381000 w 2146300"/>
                <a:gd name="connsiteY9" fmla="*/ 3314700 h 3797300"/>
                <a:gd name="connsiteX10" fmla="*/ 266700 w 2146300"/>
                <a:gd name="connsiteY10" fmla="*/ 2641600 h 3797300"/>
                <a:gd name="connsiteX11" fmla="*/ 127000 w 2146300"/>
                <a:gd name="connsiteY11" fmla="*/ 1816100 h 3797300"/>
                <a:gd name="connsiteX12" fmla="*/ 114300 w 2146300"/>
                <a:gd name="connsiteY12" fmla="*/ 889000 h 3797300"/>
                <a:gd name="connsiteX13" fmla="*/ 50800 w 2146300"/>
                <a:gd name="connsiteY13" fmla="*/ 292100 h 3797300"/>
                <a:gd name="connsiteX14" fmla="*/ 0 w 2146300"/>
                <a:gd name="connsiteY14" fmla="*/ 0 h 379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6300" h="3797300">
                  <a:moveTo>
                    <a:pt x="2146300" y="279400"/>
                  </a:moveTo>
                  <a:lnTo>
                    <a:pt x="2032000" y="1333500"/>
                  </a:lnTo>
                  <a:lnTo>
                    <a:pt x="1930400" y="2222500"/>
                  </a:lnTo>
                  <a:lnTo>
                    <a:pt x="1714500" y="3200400"/>
                  </a:lnTo>
                  <a:lnTo>
                    <a:pt x="1562100" y="3556000"/>
                  </a:lnTo>
                  <a:lnTo>
                    <a:pt x="1384300" y="3759200"/>
                  </a:lnTo>
                  <a:lnTo>
                    <a:pt x="1155700" y="3797300"/>
                  </a:lnTo>
                  <a:lnTo>
                    <a:pt x="876300" y="3797300"/>
                  </a:lnTo>
                  <a:lnTo>
                    <a:pt x="584200" y="3619500"/>
                  </a:lnTo>
                  <a:lnTo>
                    <a:pt x="381000" y="3314700"/>
                  </a:lnTo>
                  <a:lnTo>
                    <a:pt x="266700" y="2641600"/>
                  </a:lnTo>
                  <a:lnTo>
                    <a:pt x="127000" y="1816100"/>
                  </a:lnTo>
                  <a:lnTo>
                    <a:pt x="114300" y="889000"/>
                  </a:lnTo>
                  <a:lnTo>
                    <a:pt x="50800" y="292100"/>
                  </a:lnTo>
                  <a:lnTo>
                    <a:pt x="0" y="0"/>
                  </a:ln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latin typeface="Calibri"/>
              </a:endParaRPr>
            </a:p>
          </p:txBody>
        </p:sp>
        <p:sp>
          <p:nvSpPr>
            <p:cNvPr id="28" name="TextBox 10"/>
            <p:cNvSpPr txBox="1">
              <a:spLocks noChangeArrowheads="1"/>
            </p:cNvSpPr>
            <p:nvPr/>
          </p:nvSpPr>
          <p:spPr bwMode="auto">
            <a:xfrm>
              <a:off x="4356100" y="1854200"/>
              <a:ext cx="738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dirty="0">
                  <a:solidFill>
                    <a:srgbClr val="FF0000"/>
                  </a:solidFill>
                </a:rPr>
                <a:t>layers</a:t>
              </a:r>
            </a:p>
          </p:txBody>
        </p:sp>
        <p:sp>
          <p:nvSpPr>
            <p:cNvPr id="29" name="TextBox 19"/>
            <p:cNvSpPr txBox="1">
              <a:spLocks noChangeArrowheads="1"/>
            </p:cNvSpPr>
            <p:nvPr/>
          </p:nvSpPr>
          <p:spPr bwMode="auto">
            <a:xfrm>
              <a:off x="6172200" y="1422400"/>
              <a:ext cx="1179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dirty="0">
                  <a:solidFill>
                    <a:srgbClr val="FFFF00"/>
                  </a:solidFill>
                </a:rPr>
                <a:t>crater wall</a:t>
              </a:r>
            </a:p>
          </p:txBody>
        </p:sp>
      </p:grpSp>
      <p:sp>
        <p:nvSpPr>
          <p:cNvPr id="33" name="TextBox 19"/>
          <p:cNvSpPr txBox="1">
            <a:spLocks noChangeArrowheads="1"/>
          </p:cNvSpPr>
          <p:nvPr/>
        </p:nvSpPr>
        <p:spPr bwMode="auto">
          <a:xfrm>
            <a:off x="2016292" y="2865987"/>
            <a:ext cx="176544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3000" b="1" dirty="0" smtClean="0">
                <a:solidFill>
                  <a:prstClr val="black"/>
                </a:solidFill>
              </a:rPr>
              <a:t>Mt. Sharp</a:t>
            </a:r>
            <a:endParaRPr lang="en-US" sz="3000" b="1" dirty="0">
              <a:solidFill>
                <a:prstClr val="black"/>
              </a:solidFill>
            </a:endParaRPr>
          </a:p>
        </p:txBody>
      </p:sp>
      <p:sp>
        <p:nvSpPr>
          <p:cNvPr id="4" name="TextBox 3"/>
          <p:cNvSpPr txBox="1"/>
          <p:nvPr/>
        </p:nvSpPr>
        <p:spPr>
          <a:xfrm>
            <a:off x="5854700" y="5934670"/>
            <a:ext cx="2820967" cy="923330"/>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Calibri" charset="0"/>
                <a:ea typeface="ＭＳ Ｐゴシック" charset="0"/>
                <a:cs typeface="ＭＳ Ｐゴシック" charset="0"/>
              </a:rPr>
              <a:t>Also: polar ice mounds</a:t>
            </a:r>
          </a:p>
          <a:p>
            <a:pPr fontAlgn="base">
              <a:spcBef>
                <a:spcPct val="0"/>
              </a:spcBef>
              <a:spcAft>
                <a:spcPct val="0"/>
              </a:spcAft>
            </a:pPr>
            <a:r>
              <a:rPr lang="en-US" i="1" dirty="0" smtClean="0">
                <a:solidFill>
                  <a:prstClr val="black"/>
                </a:solidFill>
                <a:latin typeface="Calibri" charset="0"/>
                <a:ea typeface="ＭＳ Ｐゴシック" charset="0"/>
                <a:cs typeface="ＭＳ Ｐゴシック" charset="0"/>
              </a:rPr>
              <a:t>Conway et al., Icarus 2012;</a:t>
            </a:r>
          </a:p>
          <a:p>
            <a:pPr fontAlgn="base">
              <a:spcBef>
                <a:spcPct val="0"/>
              </a:spcBef>
              <a:spcAft>
                <a:spcPct val="0"/>
              </a:spcAft>
            </a:pPr>
            <a:r>
              <a:rPr lang="en-US" i="1" dirty="0" smtClean="0">
                <a:solidFill>
                  <a:prstClr val="black"/>
                </a:solidFill>
                <a:latin typeface="Calibri" charset="0"/>
                <a:ea typeface="ＭＳ Ｐゴシック" charset="0"/>
                <a:cs typeface="ＭＳ Ｐゴシック" charset="0"/>
              </a:rPr>
              <a:t>Brothers et al., GRL 2013.</a:t>
            </a:r>
            <a:endParaRPr lang="en-US" dirty="0">
              <a:solidFill>
                <a:prstClr val="black"/>
              </a:solidFill>
              <a:latin typeface="Calibri" charset="0"/>
              <a:ea typeface="ＭＳ Ｐゴシック" charset="0"/>
              <a:cs typeface="ＭＳ Ｐゴシック" charset="0"/>
            </a:endParaRPr>
          </a:p>
        </p:txBody>
      </p:sp>
      <p:sp>
        <p:nvSpPr>
          <p:cNvPr id="5" name="TextBox 4"/>
          <p:cNvSpPr txBox="1"/>
          <p:nvPr/>
        </p:nvSpPr>
        <p:spPr>
          <a:xfrm rot="16200000">
            <a:off x="8588210" y="5321135"/>
            <a:ext cx="742248" cy="369332"/>
          </a:xfrm>
          <a:prstGeom prst="rect">
            <a:avLst/>
          </a:prstGeom>
          <a:noFill/>
        </p:spPr>
        <p:txBody>
          <a:bodyPr wrap="none" rtlCol="0">
            <a:spAutoFit/>
          </a:bodyPr>
          <a:lstStyle/>
          <a:p>
            <a:r>
              <a:rPr lang="en-US" dirty="0" smtClean="0">
                <a:solidFill>
                  <a:schemeClr val="bg1"/>
                </a:solidFill>
              </a:rPr>
              <a:t>UMSF</a:t>
            </a:r>
            <a:endParaRPr lang="en-US" dirty="0">
              <a:solidFill>
                <a:schemeClr val="bg1"/>
              </a:solidFill>
            </a:endParaRPr>
          </a:p>
        </p:txBody>
      </p:sp>
    </p:spTree>
    <p:extLst>
      <p:ext uri="{BB962C8B-B14F-4D97-AF65-F5344CB8AC3E}">
        <p14:creationId xmlns:p14="http://schemas.microsoft.com/office/powerpoint/2010/main" val="28071715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196" y="120143"/>
            <a:ext cx="6961110" cy="630942"/>
          </a:xfrm>
          <a:prstGeom prst="rect">
            <a:avLst/>
          </a:prstGeom>
          <a:noFill/>
        </p:spPr>
        <p:txBody>
          <a:bodyPr wrap="none" rtlCol="0">
            <a:spAutoFit/>
          </a:bodyPr>
          <a:lstStyle/>
          <a:p>
            <a:r>
              <a:rPr lang="en-US" sz="3500" b="1" dirty="0" smtClean="0">
                <a:solidFill>
                  <a:prstClr val="black"/>
                </a:solidFill>
                <a:latin typeface="Calibri"/>
              </a:rPr>
              <a:t>Predictions for MSL at Gale’s mound</a:t>
            </a:r>
            <a:endParaRPr lang="en-US" sz="3500" b="1" dirty="0">
              <a:solidFill>
                <a:prstClr val="black"/>
              </a:solidFill>
              <a:latin typeface="Calibri"/>
            </a:endParaRPr>
          </a:p>
        </p:txBody>
      </p:sp>
      <p:sp>
        <p:nvSpPr>
          <p:cNvPr id="2" name="TextBox 1"/>
          <p:cNvSpPr txBox="1"/>
          <p:nvPr/>
        </p:nvSpPr>
        <p:spPr>
          <a:xfrm>
            <a:off x="855275" y="1502339"/>
            <a:ext cx="7597419" cy="3985707"/>
          </a:xfrm>
          <a:prstGeom prst="rect">
            <a:avLst/>
          </a:prstGeom>
          <a:noFill/>
        </p:spPr>
        <p:txBody>
          <a:bodyPr wrap="square" rtlCol="0">
            <a:spAutoFit/>
          </a:bodyPr>
          <a:lstStyle/>
          <a:p>
            <a:pPr marL="285750" indent="-285750">
              <a:buFont typeface="Arial"/>
              <a:buChar char="•"/>
            </a:pPr>
            <a:r>
              <a:rPr lang="en-US" sz="2300" dirty="0" smtClean="0"/>
              <a:t>Mound sets pattern of strongest winds             						 (</a:t>
            </a:r>
            <a:r>
              <a:rPr lang="en-US" sz="2300" b="1" dirty="0" smtClean="0"/>
              <a:t>REMS</a:t>
            </a:r>
            <a:r>
              <a:rPr lang="en-US" sz="2300" dirty="0" smtClean="0"/>
              <a:t>)</a:t>
            </a:r>
          </a:p>
          <a:p>
            <a:pPr marL="285750" indent="-285750">
              <a:buFont typeface="Arial"/>
              <a:buChar char="•"/>
            </a:pPr>
            <a:endParaRPr lang="en-US" sz="2300" dirty="0" smtClean="0"/>
          </a:p>
          <a:p>
            <a:pPr marL="285750" indent="-285750">
              <a:buFont typeface="Arial"/>
              <a:buChar char="•"/>
            </a:pPr>
            <a:r>
              <a:rPr lang="en-US" sz="2300" dirty="0" smtClean="0"/>
              <a:t>Aeolian origin – sedimentology, </a:t>
            </a:r>
            <a:r>
              <a:rPr lang="en-US" sz="2300" dirty="0" err="1" smtClean="0"/>
              <a:t>bedforms</a:t>
            </a:r>
            <a:r>
              <a:rPr lang="en-US" sz="2300" dirty="0" smtClean="0"/>
              <a:t>						   					 (</a:t>
            </a:r>
            <a:r>
              <a:rPr lang="en-US" sz="2300" b="1" dirty="0" err="1" smtClean="0"/>
              <a:t>MastCam</a:t>
            </a:r>
            <a:r>
              <a:rPr lang="en-US" sz="2300" b="1" dirty="0" smtClean="0"/>
              <a:t>, MAHLI</a:t>
            </a:r>
            <a:r>
              <a:rPr lang="en-US" sz="2300" dirty="0" smtClean="0"/>
              <a:t>)</a:t>
            </a:r>
          </a:p>
          <a:p>
            <a:pPr marL="285750" indent="-285750">
              <a:buFont typeface="Arial"/>
              <a:buChar char="•"/>
            </a:pPr>
            <a:endParaRPr lang="en-US" sz="2300" dirty="0" smtClean="0"/>
          </a:p>
          <a:p>
            <a:pPr marL="285750" indent="-285750">
              <a:buFont typeface="Arial"/>
              <a:buChar char="•"/>
            </a:pPr>
            <a:r>
              <a:rPr lang="en-US" sz="2300" dirty="0" smtClean="0"/>
              <a:t>Postdepositional tilting minor or absent in lower mound 						(</a:t>
            </a:r>
            <a:r>
              <a:rPr lang="en-US" sz="2300" b="1" dirty="0" err="1" smtClean="0"/>
              <a:t>MastCam</a:t>
            </a:r>
            <a:r>
              <a:rPr lang="en-US" sz="2300" b="1" dirty="0" smtClean="0"/>
              <a:t>, MAHLI</a:t>
            </a:r>
            <a:r>
              <a:rPr lang="en-US" sz="2300" dirty="0" smtClean="0"/>
              <a:t>)</a:t>
            </a:r>
          </a:p>
          <a:p>
            <a:pPr marL="285750" indent="-285750">
              <a:buFont typeface="Arial"/>
              <a:buChar char="•"/>
            </a:pPr>
            <a:endParaRPr lang="en-US" sz="2300" dirty="0" smtClean="0"/>
          </a:p>
          <a:p>
            <a:pPr marL="285750" indent="-285750">
              <a:buFont typeface="Arial"/>
              <a:buChar char="•"/>
            </a:pPr>
            <a:r>
              <a:rPr lang="en-US" sz="2300" dirty="0" smtClean="0"/>
              <a:t>Accumulation rate 0.05 – 0.5 mm/</a:t>
            </a:r>
            <a:r>
              <a:rPr lang="en-US" sz="2300" dirty="0" err="1" smtClean="0"/>
              <a:t>yr</a:t>
            </a:r>
            <a:r>
              <a:rPr lang="en-US" sz="2300" dirty="0" smtClean="0"/>
              <a:t> 							  					(</a:t>
            </a:r>
            <a:r>
              <a:rPr lang="en-US" sz="2300" b="1" dirty="0" smtClean="0"/>
              <a:t>SAM, via </a:t>
            </a:r>
            <a:r>
              <a:rPr lang="en-US" sz="2300" b="1" dirty="0" err="1" smtClean="0"/>
              <a:t>cosmogenic</a:t>
            </a:r>
            <a:r>
              <a:rPr lang="en-US" sz="2300" b="1" dirty="0" smtClean="0"/>
              <a:t> nuclides</a:t>
            </a:r>
            <a:r>
              <a:rPr lang="en-US" sz="2300" dirty="0" smtClean="0"/>
              <a:t>)</a:t>
            </a:r>
            <a:endParaRPr lang="en-US" sz="2300" dirty="0"/>
          </a:p>
        </p:txBody>
      </p:sp>
    </p:spTree>
    <p:extLst>
      <p:ext uri="{BB962C8B-B14F-4D97-AF65-F5344CB8AC3E}">
        <p14:creationId xmlns:p14="http://schemas.microsoft.com/office/powerpoint/2010/main" val="4525386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0" y="386496"/>
            <a:ext cx="9144000" cy="771525"/>
          </a:xfrm>
        </p:spPr>
        <p:txBody>
          <a:bodyPr>
            <a:normAutofit fontScale="90000"/>
          </a:bodyPr>
          <a:lstStyle/>
          <a:p>
            <a:pPr algn="l"/>
            <a:r>
              <a:rPr lang="en-US" sz="3000" b="1" dirty="0" smtClean="0">
                <a:latin typeface="Calibri" charset="0"/>
              </a:rPr>
              <a:t>Does orbital forcing match variability constraints on lakes?</a:t>
            </a:r>
            <a:br>
              <a:rPr lang="en-US" sz="3000" b="1" dirty="0" smtClean="0">
                <a:latin typeface="Calibri" charset="0"/>
              </a:rPr>
            </a:br>
            <a:r>
              <a:rPr lang="en-US" sz="3000" b="1" dirty="0" smtClean="0">
                <a:latin typeface="Calibri" charset="0"/>
              </a:rPr>
              <a:t>	Probably not, for direct forcing by orbitally driven insolation</a:t>
            </a:r>
            <a:br>
              <a:rPr lang="en-US" sz="3000" b="1" dirty="0" smtClean="0">
                <a:latin typeface="Calibri" charset="0"/>
              </a:rPr>
            </a:br>
            <a:r>
              <a:rPr lang="en-US" sz="3000" b="1" dirty="0" smtClean="0">
                <a:latin typeface="Calibri" charset="0"/>
              </a:rPr>
              <a:t>	</a:t>
            </a:r>
            <a:endParaRPr lang="en-US" sz="3000" b="1" dirty="0">
              <a:latin typeface="Calibri" charset="0"/>
            </a:endParaRPr>
          </a:p>
        </p:txBody>
      </p:sp>
    </p:spTree>
    <p:extLst>
      <p:ext uri="{BB962C8B-B14F-4D97-AF65-F5344CB8AC3E}">
        <p14:creationId xmlns:p14="http://schemas.microsoft.com/office/powerpoint/2010/main" val="19462422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588946"/>
            <a:ext cx="9144000" cy="771525"/>
          </a:xfrm>
        </p:spPr>
        <p:txBody>
          <a:bodyPr>
            <a:normAutofit fontScale="90000"/>
          </a:bodyPr>
          <a:lstStyle/>
          <a:p>
            <a:pPr algn="l"/>
            <a:r>
              <a:rPr lang="en-US" sz="3000" b="1" dirty="0" smtClean="0">
                <a:latin typeface="Calibri" charset="0"/>
              </a:rPr>
              <a:t>Does orbital forcing match variability constraints on lakes?</a:t>
            </a:r>
            <a:br>
              <a:rPr lang="en-US" sz="3000" b="1" dirty="0" smtClean="0">
                <a:latin typeface="Calibri" charset="0"/>
              </a:rPr>
            </a:br>
            <a:r>
              <a:rPr lang="en-US" sz="3000" b="1" dirty="0" smtClean="0">
                <a:latin typeface="Calibri" charset="0"/>
              </a:rPr>
              <a:t>	Probably not, for direct forcing by orbitally driven insolation</a:t>
            </a:r>
            <a:br>
              <a:rPr lang="en-US" sz="3000" b="1" dirty="0" smtClean="0">
                <a:latin typeface="Calibri" charset="0"/>
              </a:rPr>
            </a:br>
            <a:r>
              <a:rPr lang="en-US" sz="3000" b="1" dirty="0">
                <a:latin typeface="Calibri" charset="0"/>
              </a:rPr>
              <a:t>	</a:t>
            </a:r>
            <a:r>
              <a:rPr lang="en-US" sz="3000" b="1" dirty="0" smtClean="0">
                <a:latin typeface="Calibri" charset="0"/>
              </a:rPr>
              <a:t>Yes, for transitions in mean obliquity – but mechanism needed</a:t>
            </a:r>
            <a:r>
              <a:rPr lang="en-US" sz="3000" b="1" dirty="0" smtClean="0">
                <a:latin typeface="Calibri" charset="0"/>
              </a:rPr>
              <a:t/>
            </a:r>
            <a:br>
              <a:rPr lang="en-US" sz="3000" b="1" dirty="0" smtClean="0">
                <a:latin typeface="Calibri" charset="0"/>
              </a:rPr>
            </a:br>
            <a:r>
              <a:rPr lang="en-US" sz="3000" b="1" dirty="0" smtClean="0">
                <a:latin typeface="Calibri" charset="0"/>
              </a:rPr>
              <a:t>	</a:t>
            </a:r>
            <a:endParaRPr lang="en-US" sz="3000" b="1" dirty="0">
              <a:latin typeface="Calibri" charset="0"/>
            </a:endParaRPr>
          </a:p>
        </p:txBody>
      </p:sp>
    </p:spTree>
    <p:extLst>
      <p:ext uri="{BB962C8B-B14F-4D97-AF65-F5344CB8AC3E}">
        <p14:creationId xmlns:p14="http://schemas.microsoft.com/office/powerpoint/2010/main" val="24765148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8" y="0"/>
            <a:ext cx="9138682" cy="608827"/>
          </a:xfrm>
        </p:spPr>
        <p:txBody>
          <a:bodyPr>
            <a:normAutofit fontScale="90000"/>
          </a:bodyPr>
          <a:lstStyle/>
          <a:p>
            <a:r>
              <a:rPr lang="en-US" sz="3900" dirty="0" smtClean="0">
                <a:solidFill>
                  <a:schemeClr val="bg1"/>
                </a:solidFill>
              </a:rPr>
              <a:t>10</a:t>
            </a:r>
            <a:r>
              <a:rPr lang="en-US" sz="3900" baseline="30000" dirty="0" smtClean="0">
                <a:solidFill>
                  <a:schemeClr val="bg1"/>
                </a:solidFill>
              </a:rPr>
              <a:t>5</a:t>
            </a:r>
            <a:r>
              <a:rPr lang="en-US" sz="3900" dirty="0" smtClean="0">
                <a:solidFill>
                  <a:schemeClr val="bg1"/>
                </a:solidFill>
              </a:rPr>
              <a:t>-yr duration methane spikes on Early Mars</a:t>
            </a:r>
            <a:r>
              <a:rPr lang="en-US" dirty="0" smtClean="0">
                <a:solidFill>
                  <a:schemeClr val="bg1"/>
                </a:solidFill>
              </a:rPr>
              <a:t> </a:t>
            </a:r>
            <a:endParaRPr lang="en-US" dirty="0">
              <a:solidFill>
                <a:schemeClr val="bg1"/>
              </a:solidFill>
            </a:endParaRPr>
          </a:p>
        </p:txBody>
      </p:sp>
      <p:sp>
        <p:nvSpPr>
          <p:cNvPr id="4" name="Oval 3"/>
          <p:cNvSpPr/>
          <p:nvPr/>
        </p:nvSpPr>
        <p:spPr>
          <a:xfrm>
            <a:off x="6424270" y="1127844"/>
            <a:ext cx="1957941" cy="1964124"/>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t>
            </a:r>
            <a:r>
              <a:rPr lang="en-US" baseline="-25000" dirty="0" smtClean="0"/>
              <a:t>4</a:t>
            </a:r>
            <a:endParaRPr lang="en-US" baseline="-25000" dirty="0"/>
          </a:p>
        </p:txBody>
      </p:sp>
      <p:sp>
        <p:nvSpPr>
          <p:cNvPr id="5" name="TextBox 4"/>
          <p:cNvSpPr txBox="1"/>
          <p:nvPr/>
        </p:nvSpPr>
        <p:spPr>
          <a:xfrm>
            <a:off x="5632740" y="5744419"/>
            <a:ext cx="3073678" cy="923330"/>
          </a:xfrm>
          <a:prstGeom prst="rect">
            <a:avLst/>
          </a:prstGeom>
          <a:noFill/>
        </p:spPr>
        <p:txBody>
          <a:bodyPr wrap="none" rtlCol="0">
            <a:spAutoFit/>
          </a:bodyPr>
          <a:lstStyle/>
          <a:p>
            <a:r>
              <a:rPr lang="en-US" dirty="0" err="1" smtClean="0">
                <a:solidFill>
                  <a:srgbClr val="FFFFFF"/>
                </a:solidFill>
              </a:rPr>
              <a:t>methylidine</a:t>
            </a:r>
            <a:r>
              <a:rPr lang="en-US" dirty="0" smtClean="0">
                <a:solidFill>
                  <a:srgbClr val="FFFFFF"/>
                </a:solidFill>
              </a:rPr>
              <a:t> </a:t>
            </a:r>
            <a:r>
              <a:rPr lang="en-US" dirty="0" err="1" smtClean="0">
                <a:solidFill>
                  <a:srgbClr val="FFFFFF"/>
                </a:solidFill>
              </a:rPr>
              <a:t>photfragments</a:t>
            </a:r>
            <a:endParaRPr lang="en-US" dirty="0" smtClean="0">
              <a:solidFill>
                <a:srgbClr val="FFFFFF"/>
              </a:solidFill>
            </a:endParaRPr>
          </a:p>
          <a:p>
            <a:r>
              <a:rPr lang="en-US" dirty="0" err="1" smtClean="0">
                <a:solidFill>
                  <a:srgbClr val="FFFFFF"/>
                </a:solidFill>
              </a:rPr>
              <a:t>Krasnopolsky</a:t>
            </a:r>
            <a:r>
              <a:rPr lang="en-US" dirty="0" smtClean="0">
                <a:solidFill>
                  <a:srgbClr val="FFFFFF"/>
                </a:solidFill>
              </a:rPr>
              <a:t> et al. Icarus 2004</a:t>
            </a:r>
          </a:p>
          <a:p>
            <a:r>
              <a:rPr lang="en-US" dirty="0" err="1" smtClean="0">
                <a:solidFill>
                  <a:srgbClr val="FFFFFF"/>
                </a:solidFill>
              </a:rPr>
              <a:t>Ribas</a:t>
            </a:r>
            <a:r>
              <a:rPr lang="en-US" dirty="0" smtClean="0">
                <a:solidFill>
                  <a:srgbClr val="FFFFFF"/>
                </a:solidFill>
              </a:rPr>
              <a:t> et al. A&amp;A 2005</a:t>
            </a:r>
            <a:endParaRPr lang="en-US" dirty="0">
              <a:solidFill>
                <a:srgbClr val="FFFFFF"/>
              </a:solidFill>
            </a:endParaRPr>
          </a:p>
        </p:txBody>
      </p:sp>
      <p:sp>
        <p:nvSpPr>
          <p:cNvPr id="6" name="Oval 5"/>
          <p:cNvSpPr/>
          <p:nvPr/>
        </p:nvSpPr>
        <p:spPr>
          <a:xfrm>
            <a:off x="4337667" y="1127843"/>
            <a:ext cx="706030" cy="69420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CO</a:t>
            </a:r>
            <a:r>
              <a:rPr lang="en-US" sz="1600" b="1" baseline="-25000" dirty="0" smtClean="0">
                <a:solidFill>
                  <a:schemeClr val="tx1"/>
                </a:solidFill>
              </a:rPr>
              <a:t>2</a:t>
            </a:r>
            <a:endParaRPr lang="en-US" sz="1600" b="1" baseline="-25000" dirty="0">
              <a:solidFill>
                <a:schemeClr val="tx1"/>
              </a:solidFill>
            </a:endParaRPr>
          </a:p>
        </p:txBody>
      </p:sp>
      <p:sp>
        <p:nvSpPr>
          <p:cNvPr id="13" name="TextBox 12"/>
          <p:cNvSpPr txBox="1"/>
          <p:nvPr/>
        </p:nvSpPr>
        <p:spPr>
          <a:xfrm>
            <a:off x="457200" y="991055"/>
            <a:ext cx="1272616" cy="830997"/>
          </a:xfrm>
          <a:prstGeom prst="rect">
            <a:avLst/>
          </a:prstGeom>
          <a:noFill/>
        </p:spPr>
        <p:txBody>
          <a:bodyPr wrap="none" rtlCol="0">
            <a:spAutoFit/>
          </a:bodyPr>
          <a:lstStyle/>
          <a:p>
            <a:r>
              <a:rPr lang="en-US" sz="2400" i="1" dirty="0" smtClean="0">
                <a:solidFill>
                  <a:srgbClr val="FFFFFF"/>
                </a:solidFill>
              </a:rPr>
              <a:t>1216Å</a:t>
            </a:r>
          </a:p>
          <a:p>
            <a:r>
              <a:rPr lang="en-US" sz="2400" i="1" dirty="0" smtClean="0">
                <a:solidFill>
                  <a:srgbClr val="FFFFFF"/>
                </a:solidFill>
              </a:rPr>
              <a:t>photons</a:t>
            </a:r>
            <a:endParaRPr lang="en-US" sz="2400" i="1" dirty="0">
              <a:solidFill>
                <a:srgbClr val="FFFFFF"/>
              </a:solidFill>
            </a:endParaRPr>
          </a:p>
        </p:txBody>
      </p:sp>
      <p:cxnSp>
        <p:nvCxnSpPr>
          <p:cNvPr id="15" name="Straight Connector 14"/>
          <p:cNvCxnSpPr/>
          <p:nvPr/>
        </p:nvCxnSpPr>
        <p:spPr>
          <a:xfrm>
            <a:off x="908016" y="6113751"/>
            <a:ext cx="2484288" cy="0"/>
          </a:xfrm>
          <a:prstGeom prst="line">
            <a:avLst/>
          </a:prstGeom>
          <a:ln w="38100">
            <a:solidFill>
              <a:srgbClr val="FFFFFF"/>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1039618" y="4470557"/>
            <a:ext cx="0" cy="1800262"/>
          </a:xfrm>
          <a:prstGeom prst="line">
            <a:avLst/>
          </a:prstGeom>
          <a:ln w="38100">
            <a:solidFill>
              <a:srgbClr val="FFFFFF"/>
            </a:solidFill>
            <a:tailEnd type="stealth" w="lg" len="lg"/>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318" y="4456981"/>
            <a:ext cx="903763" cy="923330"/>
          </a:xfrm>
          <a:prstGeom prst="rect">
            <a:avLst/>
          </a:prstGeom>
          <a:noFill/>
        </p:spPr>
        <p:txBody>
          <a:bodyPr wrap="none" rtlCol="0">
            <a:spAutoFit/>
          </a:bodyPr>
          <a:lstStyle/>
          <a:p>
            <a:r>
              <a:rPr lang="en-US" dirty="0" smtClean="0">
                <a:solidFill>
                  <a:schemeClr val="bg1"/>
                </a:solidFill>
              </a:rPr>
              <a:t>lifetime</a:t>
            </a:r>
          </a:p>
          <a:p>
            <a:r>
              <a:rPr lang="en-US" dirty="0" smtClean="0">
                <a:solidFill>
                  <a:schemeClr val="bg1"/>
                </a:solidFill>
              </a:rPr>
              <a:t>of each</a:t>
            </a:r>
          </a:p>
          <a:p>
            <a:r>
              <a:rPr lang="en-US" dirty="0" smtClean="0">
                <a:solidFill>
                  <a:schemeClr val="bg1"/>
                </a:solidFill>
              </a:rPr>
              <a:t>CH4</a:t>
            </a:r>
            <a:endParaRPr lang="en-US" dirty="0">
              <a:solidFill>
                <a:schemeClr val="bg1"/>
              </a:solidFill>
            </a:endParaRPr>
          </a:p>
        </p:txBody>
      </p:sp>
      <p:sp>
        <p:nvSpPr>
          <p:cNvPr id="21" name="TextBox 20"/>
          <p:cNvSpPr txBox="1"/>
          <p:nvPr/>
        </p:nvSpPr>
        <p:spPr>
          <a:xfrm>
            <a:off x="2519472" y="6276866"/>
            <a:ext cx="667502" cy="369332"/>
          </a:xfrm>
          <a:prstGeom prst="rect">
            <a:avLst/>
          </a:prstGeom>
          <a:noFill/>
        </p:spPr>
        <p:txBody>
          <a:bodyPr wrap="none" rtlCol="0">
            <a:spAutoFit/>
          </a:bodyPr>
          <a:lstStyle/>
          <a:p>
            <a:r>
              <a:rPr lang="en-US" i="1" dirty="0" smtClean="0">
                <a:solidFill>
                  <a:srgbClr val="FFFFFF"/>
                </a:solidFill>
              </a:rPr>
              <a:t>p</a:t>
            </a:r>
            <a:r>
              <a:rPr lang="en-US" dirty="0" smtClean="0">
                <a:solidFill>
                  <a:srgbClr val="FFFFFF"/>
                </a:solidFill>
              </a:rPr>
              <a:t>CH</a:t>
            </a:r>
            <a:r>
              <a:rPr lang="en-US" baseline="-25000" dirty="0" smtClean="0">
                <a:solidFill>
                  <a:srgbClr val="FFFFFF"/>
                </a:solidFill>
              </a:rPr>
              <a:t>4</a:t>
            </a:r>
            <a:endParaRPr lang="en-US" baseline="-25000" dirty="0">
              <a:solidFill>
                <a:srgbClr val="FFFFFF"/>
              </a:solidFill>
            </a:endParaRPr>
          </a:p>
        </p:txBody>
      </p:sp>
      <p:sp>
        <p:nvSpPr>
          <p:cNvPr id="22" name="Oval 21"/>
          <p:cNvSpPr/>
          <p:nvPr/>
        </p:nvSpPr>
        <p:spPr>
          <a:xfrm>
            <a:off x="4337667" y="3091968"/>
            <a:ext cx="706030" cy="69420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CO</a:t>
            </a:r>
            <a:r>
              <a:rPr lang="en-US" sz="1600" b="1" baseline="-25000" dirty="0" smtClean="0">
                <a:solidFill>
                  <a:schemeClr val="tx1"/>
                </a:solidFill>
              </a:rPr>
              <a:t>2</a:t>
            </a:r>
            <a:endParaRPr lang="en-US" sz="1600" b="1" baseline="-25000" dirty="0">
              <a:solidFill>
                <a:schemeClr val="tx1"/>
              </a:solidFill>
            </a:endParaRPr>
          </a:p>
        </p:txBody>
      </p:sp>
      <p:sp>
        <p:nvSpPr>
          <p:cNvPr id="23" name="Oval 22"/>
          <p:cNvSpPr/>
          <p:nvPr/>
        </p:nvSpPr>
        <p:spPr>
          <a:xfrm>
            <a:off x="3596844" y="2167391"/>
            <a:ext cx="706030" cy="69420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CO</a:t>
            </a:r>
            <a:r>
              <a:rPr lang="en-US" sz="1600" b="1" baseline="-25000" dirty="0" smtClean="0">
                <a:solidFill>
                  <a:schemeClr val="tx1"/>
                </a:solidFill>
              </a:rPr>
              <a:t>2</a:t>
            </a:r>
            <a:endParaRPr lang="en-US" sz="1600" b="1" baseline="-25000" dirty="0">
              <a:solidFill>
                <a:schemeClr val="tx1"/>
              </a:solidFill>
            </a:endParaRPr>
          </a:p>
        </p:txBody>
      </p:sp>
      <p:sp>
        <p:nvSpPr>
          <p:cNvPr id="24" name="Oval 23"/>
          <p:cNvSpPr/>
          <p:nvPr/>
        </p:nvSpPr>
        <p:spPr>
          <a:xfrm>
            <a:off x="3631637" y="4035160"/>
            <a:ext cx="706030" cy="69420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CO</a:t>
            </a:r>
            <a:r>
              <a:rPr lang="en-US" sz="1600" b="1" baseline="-25000" dirty="0" smtClean="0">
                <a:solidFill>
                  <a:schemeClr val="tx1"/>
                </a:solidFill>
              </a:rPr>
              <a:t>2</a:t>
            </a:r>
            <a:endParaRPr lang="en-US" sz="1600" b="1" baseline="-25000" dirty="0">
              <a:solidFill>
                <a:schemeClr val="tx1"/>
              </a:solidFill>
            </a:endParaRPr>
          </a:p>
        </p:txBody>
      </p:sp>
      <p:sp>
        <p:nvSpPr>
          <p:cNvPr id="25" name="Oval 24"/>
          <p:cNvSpPr/>
          <p:nvPr/>
        </p:nvSpPr>
        <p:spPr>
          <a:xfrm>
            <a:off x="5632740" y="3439072"/>
            <a:ext cx="706030" cy="69420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CO</a:t>
            </a:r>
            <a:r>
              <a:rPr lang="en-US" sz="1600" b="1" baseline="-25000" dirty="0" smtClean="0">
                <a:solidFill>
                  <a:schemeClr val="tx1"/>
                </a:solidFill>
              </a:rPr>
              <a:t>2</a:t>
            </a:r>
            <a:endParaRPr lang="en-US" sz="1600" b="1" baseline="-25000" dirty="0">
              <a:solidFill>
                <a:schemeClr val="tx1"/>
              </a:solidFill>
            </a:endParaRPr>
          </a:p>
        </p:txBody>
      </p:sp>
      <p:sp>
        <p:nvSpPr>
          <p:cNvPr id="26" name="Oval 25"/>
          <p:cNvSpPr/>
          <p:nvPr/>
        </p:nvSpPr>
        <p:spPr>
          <a:xfrm>
            <a:off x="5049652" y="2019836"/>
            <a:ext cx="706030" cy="69420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CO</a:t>
            </a:r>
            <a:r>
              <a:rPr lang="en-US" sz="1600" b="1" baseline="-25000" dirty="0" smtClean="0">
                <a:solidFill>
                  <a:schemeClr val="tx1"/>
                </a:solidFill>
              </a:rPr>
              <a:t>2</a:t>
            </a:r>
            <a:endParaRPr lang="en-US" sz="1600" b="1" baseline="-25000" dirty="0">
              <a:solidFill>
                <a:schemeClr val="tx1"/>
              </a:solidFill>
            </a:endParaRPr>
          </a:p>
        </p:txBody>
      </p:sp>
      <p:sp>
        <p:nvSpPr>
          <p:cNvPr id="27" name="Oval 26"/>
          <p:cNvSpPr/>
          <p:nvPr/>
        </p:nvSpPr>
        <p:spPr>
          <a:xfrm>
            <a:off x="3297308" y="1127844"/>
            <a:ext cx="706030" cy="69420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CO</a:t>
            </a:r>
            <a:r>
              <a:rPr lang="en-US" sz="1600" b="1" baseline="-25000" dirty="0" smtClean="0">
                <a:solidFill>
                  <a:schemeClr val="tx1"/>
                </a:solidFill>
              </a:rPr>
              <a:t>2</a:t>
            </a:r>
            <a:endParaRPr lang="en-US" sz="1600" b="1" baseline="-25000" dirty="0">
              <a:solidFill>
                <a:schemeClr val="tx1"/>
              </a:solidFill>
            </a:endParaRPr>
          </a:p>
        </p:txBody>
      </p:sp>
      <p:sp>
        <p:nvSpPr>
          <p:cNvPr id="28" name="Oval 27"/>
          <p:cNvSpPr/>
          <p:nvPr/>
        </p:nvSpPr>
        <p:spPr>
          <a:xfrm>
            <a:off x="4926710" y="3688055"/>
            <a:ext cx="706030" cy="69420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CO</a:t>
            </a:r>
            <a:r>
              <a:rPr lang="en-US" sz="1600" b="1" baseline="-25000" dirty="0" smtClean="0">
                <a:solidFill>
                  <a:schemeClr val="tx1"/>
                </a:solidFill>
              </a:rPr>
              <a:t>2</a:t>
            </a:r>
            <a:endParaRPr lang="en-US" sz="1600" b="1" baseline="-25000" dirty="0">
              <a:solidFill>
                <a:schemeClr val="tx1"/>
              </a:solidFill>
            </a:endParaRPr>
          </a:p>
        </p:txBody>
      </p:sp>
      <p:cxnSp>
        <p:nvCxnSpPr>
          <p:cNvPr id="30" name="Straight Connector 29"/>
          <p:cNvCxnSpPr/>
          <p:nvPr/>
        </p:nvCxnSpPr>
        <p:spPr>
          <a:xfrm>
            <a:off x="908016" y="5606446"/>
            <a:ext cx="821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729816" y="4576969"/>
            <a:ext cx="922777" cy="1029477"/>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665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900"/>
            <a:ext cx="9144000" cy="1049060"/>
          </a:xfrm>
        </p:spPr>
        <p:txBody>
          <a:bodyPr>
            <a:normAutofit fontScale="90000"/>
          </a:bodyPr>
          <a:lstStyle/>
          <a:p>
            <a:r>
              <a:rPr lang="en-US" dirty="0" smtClean="0"/>
              <a:t>Warmer mean climate state (CO</a:t>
            </a:r>
            <a:r>
              <a:rPr lang="en-US" baseline="-25000" dirty="0" smtClean="0"/>
              <a:t>2</a:t>
            </a:r>
            <a:r>
              <a:rPr lang="en-US" dirty="0" smtClean="0"/>
              <a:t> + H</a:t>
            </a:r>
            <a:r>
              <a:rPr lang="en-US" baseline="-25000" dirty="0" smtClean="0"/>
              <a:t>2</a:t>
            </a:r>
            <a:r>
              <a:rPr lang="en-US" dirty="0" smtClean="0"/>
              <a:t>O +/- cloud feedbacks +/- basaltic ash …) is much more sensitive to methane </a:t>
            </a:r>
            <a:r>
              <a:rPr lang="en-US" dirty="0" err="1" smtClean="0"/>
              <a:t>clathrate</a:t>
            </a:r>
            <a:r>
              <a:rPr lang="en-US" dirty="0" smtClean="0"/>
              <a:t> bursts</a:t>
            </a:r>
            <a:endParaRPr lang="en-US" dirty="0"/>
          </a:p>
        </p:txBody>
      </p:sp>
      <p:sp>
        <p:nvSpPr>
          <p:cNvPr id="3" name="Content Placeholder 2"/>
          <p:cNvSpPr>
            <a:spLocks noGrp="1"/>
          </p:cNvSpPr>
          <p:nvPr>
            <p:ph idx="1"/>
          </p:nvPr>
        </p:nvSpPr>
        <p:spPr>
          <a:xfrm>
            <a:off x="220892" y="2312635"/>
            <a:ext cx="8923108" cy="4525963"/>
          </a:xfrm>
        </p:spPr>
        <p:txBody>
          <a:bodyPr/>
          <a:lstStyle/>
          <a:p>
            <a:r>
              <a:rPr lang="en-US" dirty="0" smtClean="0"/>
              <a:t>More CH</a:t>
            </a:r>
            <a:r>
              <a:rPr lang="en-US" baseline="-25000" dirty="0" smtClean="0"/>
              <a:t>4</a:t>
            </a:r>
            <a:r>
              <a:rPr lang="en-US" dirty="0" smtClean="0"/>
              <a:t>.nH</a:t>
            </a:r>
            <a:r>
              <a:rPr lang="en-US" baseline="-25000" dirty="0" smtClean="0"/>
              <a:t>2</a:t>
            </a:r>
            <a:r>
              <a:rPr lang="en-US" dirty="0" smtClean="0"/>
              <a:t>O destabilized per unit obliquity change</a:t>
            </a:r>
          </a:p>
          <a:p>
            <a:r>
              <a:rPr lang="en-US" dirty="0" smtClean="0"/>
              <a:t>More radiative kick per molecule of CH</a:t>
            </a:r>
            <a:r>
              <a:rPr lang="en-US" baseline="-25000" dirty="0" smtClean="0"/>
              <a:t>4</a:t>
            </a:r>
            <a:endParaRPr lang="en-US" baseline="-25000" dirty="0"/>
          </a:p>
        </p:txBody>
      </p:sp>
      <p:sp>
        <p:nvSpPr>
          <p:cNvPr id="4" name="TextBox 3"/>
          <p:cNvSpPr txBox="1"/>
          <p:nvPr/>
        </p:nvSpPr>
        <p:spPr>
          <a:xfrm>
            <a:off x="0" y="6018292"/>
            <a:ext cx="7436952" cy="646331"/>
          </a:xfrm>
          <a:prstGeom prst="rect">
            <a:avLst/>
          </a:prstGeom>
          <a:noFill/>
        </p:spPr>
        <p:txBody>
          <a:bodyPr wrap="none" rtlCol="0">
            <a:spAutoFit/>
          </a:bodyPr>
          <a:lstStyle/>
          <a:p>
            <a:r>
              <a:rPr lang="en-US" dirty="0" smtClean="0"/>
              <a:t>e.g. </a:t>
            </a:r>
            <a:r>
              <a:rPr lang="en-US" dirty="0" err="1" smtClean="0"/>
              <a:t>Kargel</a:t>
            </a:r>
            <a:r>
              <a:rPr lang="en-US" dirty="0" smtClean="0"/>
              <a:t> &amp; </a:t>
            </a:r>
            <a:r>
              <a:rPr lang="en-US" dirty="0" err="1" smtClean="0"/>
              <a:t>Lunine</a:t>
            </a:r>
            <a:r>
              <a:rPr lang="en-US" dirty="0" smtClean="0"/>
              <a:t> 1998, Max &amp; Clifford 2000, </a:t>
            </a:r>
            <a:r>
              <a:rPr lang="en-US" dirty="0" err="1" smtClean="0"/>
              <a:t>Prieto</a:t>
            </a:r>
            <a:r>
              <a:rPr lang="en-US" dirty="0" smtClean="0"/>
              <a:t>-Ballesteros et al. 2006, </a:t>
            </a:r>
          </a:p>
          <a:p>
            <a:r>
              <a:rPr lang="en-US" dirty="0" err="1" smtClean="0"/>
              <a:t>Gainey</a:t>
            </a:r>
            <a:r>
              <a:rPr lang="en-US" dirty="0" smtClean="0"/>
              <a:t> &amp; Madden 2012, </a:t>
            </a:r>
            <a:r>
              <a:rPr lang="en-US" dirty="0" err="1" smtClean="0"/>
              <a:t>Chassefiere</a:t>
            </a:r>
            <a:r>
              <a:rPr lang="en-US" dirty="0" smtClean="0"/>
              <a:t> &amp; Leblanc 2011, </a:t>
            </a:r>
            <a:r>
              <a:rPr lang="en-US" dirty="0" err="1" smtClean="0"/>
              <a:t>Mousis</a:t>
            </a:r>
            <a:r>
              <a:rPr lang="en-US" dirty="0" smtClean="0"/>
              <a:t> et al. 2013, </a:t>
            </a:r>
            <a:endParaRPr lang="en-US" dirty="0"/>
          </a:p>
        </p:txBody>
      </p:sp>
    </p:spTree>
    <p:extLst>
      <p:ext uri="{BB962C8B-B14F-4D97-AF65-F5344CB8AC3E}">
        <p14:creationId xmlns:p14="http://schemas.microsoft.com/office/powerpoint/2010/main" val="59548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9144000" cy="6271327"/>
          </a:xfrm>
          <a:prstGeom prst="rect">
            <a:avLst/>
          </a:prstGeom>
        </p:spPr>
      </p:pic>
      <p:sp>
        <p:nvSpPr>
          <p:cNvPr id="6" name="TextBox 5"/>
          <p:cNvSpPr txBox="1"/>
          <p:nvPr/>
        </p:nvSpPr>
        <p:spPr>
          <a:xfrm>
            <a:off x="0" y="6304002"/>
            <a:ext cx="9127506" cy="646331"/>
          </a:xfrm>
          <a:prstGeom prst="rect">
            <a:avLst/>
          </a:prstGeom>
          <a:noFill/>
        </p:spPr>
        <p:txBody>
          <a:bodyPr wrap="none" rtlCol="0">
            <a:spAutoFit/>
          </a:bodyPr>
          <a:lstStyle/>
          <a:p>
            <a:r>
              <a:rPr lang="en-US" dirty="0" smtClean="0"/>
              <a:t>Assumes CH4 gas released by </a:t>
            </a:r>
            <a:r>
              <a:rPr lang="en-US" dirty="0" err="1" smtClean="0"/>
              <a:t>clathrate</a:t>
            </a:r>
            <a:r>
              <a:rPr lang="en-US" dirty="0" smtClean="0"/>
              <a:t> decomposition in shallow subsurface escapes to surface </a:t>
            </a:r>
          </a:p>
          <a:p>
            <a:r>
              <a:rPr lang="en-US" dirty="0" smtClean="0"/>
              <a:t>in &lt;10</a:t>
            </a:r>
            <a:r>
              <a:rPr lang="en-US" baseline="30000" dirty="0" smtClean="0"/>
              <a:t>4</a:t>
            </a:r>
            <a:r>
              <a:rPr lang="en-US" dirty="0" smtClean="0"/>
              <a:t> </a:t>
            </a:r>
            <a:r>
              <a:rPr lang="en-US" dirty="0" err="1" smtClean="0"/>
              <a:t>yr</a:t>
            </a:r>
            <a:endParaRPr lang="en-US" dirty="0"/>
          </a:p>
        </p:txBody>
      </p:sp>
    </p:spTree>
    <p:extLst>
      <p:ext uri="{BB962C8B-B14F-4D97-AF65-F5344CB8AC3E}">
        <p14:creationId xmlns:p14="http://schemas.microsoft.com/office/powerpoint/2010/main" val="3623115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5442"/>
          </a:xfrm>
        </p:spPr>
        <p:txBody>
          <a:bodyPr>
            <a:normAutofit/>
          </a:bodyPr>
          <a:lstStyle/>
          <a:p>
            <a:r>
              <a:rPr lang="en-US" b="1" dirty="0" smtClean="0">
                <a:solidFill>
                  <a:srgbClr val="00CB00"/>
                </a:solidFill>
                <a:latin typeface="Calibri" charset="0"/>
              </a:rPr>
              <a:t>Anatomy of a CH4-triggered burst</a:t>
            </a:r>
            <a:endParaRPr lang="en-US" dirty="0"/>
          </a:p>
        </p:txBody>
      </p:sp>
    </p:spTree>
    <p:extLst>
      <p:ext uri="{BB962C8B-B14F-4D97-AF65-F5344CB8AC3E}">
        <p14:creationId xmlns:p14="http://schemas.microsoft.com/office/powerpoint/2010/main" val="3761947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975442"/>
          </a:xfrm>
        </p:spPr>
        <p:txBody>
          <a:bodyPr>
            <a:normAutofit/>
          </a:bodyPr>
          <a:lstStyle/>
          <a:p>
            <a:r>
              <a:rPr lang="en-US" b="1" dirty="0" smtClean="0">
                <a:solidFill>
                  <a:srgbClr val="00CB00"/>
                </a:solidFill>
                <a:latin typeface="Calibri" charset="0"/>
              </a:rPr>
              <a:t>Anatomy of a CH4-triggered burst</a:t>
            </a:r>
            <a:endParaRPr lang="en-US" dirty="0"/>
          </a:p>
        </p:txBody>
      </p:sp>
    </p:spTree>
    <p:extLst>
      <p:ext uri="{BB962C8B-B14F-4D97-AF65-F5344CB8AC3E}">
        <p14:creationId xmlns:p14="http://schemas.microsoft.com/office/powerpoint/2010/main" val="1196016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38680</TotalTime>
  <Words>1764</Words>
  <Application>Microsoft Macintosh PowerPoint</Application>
  <PresentationFormat>On-screen Show (4:3)</PresentationFormat>
  <Paragraphs>254</Paragraphs>
  <Slides>25</Slides>
  <Notes>11</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Office Theme</vt:lpstr>
      <vt:lpstr>20_Office Theme</vt:lpstr>
      <vt:lpstr>1_Office Theme</vt:lpstr>
      <vt:lpstr>2_Office Theme</vt:lpstr>
      <vt:lpstr>Cadence and cause of lake-forming climates on Mars.</vt:lpstr>
      <vt:lpstr>Post-Noachian lake-forming climates were widely separated in time, few in number, lasted &gt;104 yr individually, but cumulatively lasted &lt;107 yr.</vt:lpstr>
      <vt:lpstr>Does orbital forcing match variability constraints on lakes?  Probably not, for direct forcing by orbitally driven insolation  </vt:lpstr>
      <vt:lpstr>Does orbital forcing match variability constraints on lakes?  Probably not, for direct forcing by orbitally driven insolation  Yes, for transitions in mean obliquity – but mechanism needed  </vt:lpstr>
      <vt:lpstr>105-yr duration methane spikes on Early Mars </vt:lpstr>
      <vt:lpstr>Warmer mean climate state (CO2 + H2O +/- cloud feedbacks +/- basaltic ash …) is much more sensitive to methane clathrate bursts</vt:lpstr>
      <vt:lpstr>PowerPoint Presentation</vt:lpstr>
      <vt:lpstr>Anatomy of a CH4-triggered burst</vt:lpstr>
      <vt:lpstr>Anatomy of a CH4-triggered burst</vt:lpstr>
      <vt:lpstr>Postdepositional tilt mechanisms are unsatisfactory:  if dips are primary, many mechanisms can be eliminated</vt:lpstr>
      <vt:lpstr>PowerPoint Presentation</vt:lpstr>
      <vt:lpstr>Simplest possible model of slope-wind erosion during the interval of mound growth:</vt:lpstr>
      <vt:lpstr>PowerPoint Presentation</vt:lpstr>
      <vt:lpstr>SWEET is the first quantitative model for Early Mars sequence stratigraphy</vt:lpstr>
      <vt:lpstr>PowerPoint Presentation</vt:lpstr>
      <vt:lpstr>Next steps? Reinforces existing community research directions</vt:lpstr>
      <vt:lpstr>Summary of implications for Gale’s mound</vt:lpstr>
      <vt:lpstr>PowerPoint Presentation</vt:lpstr>
      <vt:lpstr>Postdepositional tilt mechanisms are unsatisfactory</vt:lpstr>
      <vt:lpstr>PowerPoint Presentation</vt:lpstr>
      <vt:lpstr>Mounds predicted ~everywhere; mounds seen ~everywhere</vt:lpstr>
      <vt:lpstr>Gale is geologically diverse</vt:lpstr>
      <vt:lpstr>Summary of implications for Gale’s mound</vt:lpstr>
      <vt:lpstr>PowerPoint Presentation</vt:lpstr>
      <vt:lpstr>PowerPoint Presentation</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Plate bomb sag</dc:title>
  <dc:creator>Michael Manga</dc:creator>
  <cp:lastModifiedBy>Edwin Kite</cp:lastModifiedBy>
  <cp:revision>74</cp:revision>
  <dcterms:created xsi:type="dcterms:W3CDTF">2012-02-12T23:26:39Z</dcterms:created>
  <dcterms:modified xsi:type="dcterms:W3CDTF">2016-03-11T02:55:56Z</dcterms:modified>
</cp:coreProperties>
</file>