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  <p:sldMasterId id="2147483684" r:id="rId3"/>
  </p:sldMasterIdLst>
  <p:notesMasterIdLst>
    <p:notesMasterId r:id="rId54"/>
  </p:notesMasterIdLst>
  <p:sldIdLst>
    <p:sldId id="256" r:id="rId4"/>
    <p:sldId id="298" r:id="rId5"/>
    <p:sldId id="300" r:id="rId6"/>
    <p:sldId id="329" r:id="rId7"/>
    <p:sldId id="330" r:id="rId8"/>
    <p:sldId id="331" r:id="rId9"/>
    <p:sldId id="333" r:id="rId10"/>
    <p:sldId id="346" r:id="rId11"/>
    <p:sldId id="337" r:id="rId12"/>
    <p:sldId id="338" r:id="rId13"/>
    <p:sldId id="343" r:id="rId14"/>
    <p:sldId id="341" r:id="rId15"/>
    <p:sldId id="342" r:id="rId16"/>
    <p:sldId id="345" r:id="rId17"/>
    <p:sldId id="353" r:id="rId18"/>
    <p:sldId id="350" r:id="rId19"/>
    <p:sldId id="349" r:id="rId20"/>
    <p:sldId id="357" r:id="rId21"/>
    <p:sldId id="301" r:id="rId22"/>
    <p:sldId id="355" r:id="rId23"/>
    <p:sldId id="351" r:id="rId24"/>
    <p:sldId id="303" r:id="rId25"/>
    <p:sldId id="354" r:id="rId26"/>
    <p:sldId id="347" r:id="rId27"/>
    <p:sldId id="306" r:id="rId28"/>
    <p:sldId id="307" r:id="rId29"/>
    <p:sldId id="308" r:id="rId30"/>
    <p:sldId id="352" r:id="rId31"/>
    <p:sldId id="309" r:id="rId32"/>
    <p:sldId id="310" r:id="rId33"/>
    <p:sldId id="311" r:id="rId34"/>
    <p:sldId id="312" r:id="rId35"/>
    <p:sldId id="313" r:id="rId36"/>
    <p:sldId id="314" r:id="rId37"/>
    <p:sldId id="315" r:id="rId38"/>
    <p:sldId id="316" r:id="rId39"/>
    <p:sldId id="317" r:id="rId40"/>
    <p:sldId id="318" r:id="rId41"/>
    <p:sldId id="319" r:id="rId42"/>
    <p:sldId id="320" r:id="rId43"/>
    <p:sldId id="321" r:id="rId44"/>
    <p:sldId id="356" r:id="rId45"/>
    <p:sldId id="322" r:id="rId46"/>
    <p:sldId id="323" r:id="rId47"/>
    <p:sldId id="324" r:id="rId48"/>
    <p:sldId id="325" r:id="rId49"/>
    <p:sldId id="326" r:id="rId50"/>
    <p:sldId id="291" r:id="rId51"/>
    <p:sldId id="344" r:id="rId52"/>
    <p:sldId id="334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9D46E51-79EC-B34A-81A9-097F21A5B4C6}">
          <p14:sldIdLst>
            <p14:sldId id="256"/>
            <p14:sldId id="298"/>
            <p14:sldId id="300"/>
            <p14:sldId id="329"/>
            <p14:sldId id="330"/>
            <p14:sldId id="331"/>
            <p14:sldId id="333"/>
            <p14:sldId id="346"/>
            <p14:sldId id="337"/>
            <p14:sldId id="338"/>
            <p14:sldId id="343"/>
            <p14:sldId id="341"/>
            <p14:sldId id="342"/>
            <p14:sldId id="345"/>
            <p14:sldId id="353"/>
            <p14:sldId id="350"/>
            <p14:sldId id="349"/>
            <p14:sldId id="357"/>
            <p14:sldId id="301"/>
            <p14:sldId id="355"/>
            <p14:sldId id="351"/>
            <p14:sldId id="303"/>
            <p14:sldId id="354"/>
            <p14:sldId id="347"/>
            <p14:sldId id="306"/>
            <p14:sldId id="307"/>
            <p14:sldId id="308"/>
            <p14:sldId id="352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56"/>
            <p14:sldId id="322"/>
            <p14:sldId id="323"/>
            <p14:sldId id="324"/>
            <p14:sldId id="325"/>
            <p14:sldId id="326"/>
            <p14:sldId id="291"/>
            <p14:sldId id="344"/>
            <p14:sldId id="33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53" autoAdjust="0"/>
    <p:restoredTop sz="87403" autoAdjust="0"/>
  </p:normalViewPr>
  <p:slideViewPr>
    <p:cSldViewPr snapToGrid="0" snapToObjects="1">
      <p:cViewPr varScale="1">
        <p:scale>
          <a:sx n="94" d="100"/>
          <a:sy n="94" d="100"/>
        </p:scale>
        <p:origin x="-145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notesMaster" Target="notesMasters/notes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C8ED9D-6055-F745-B771-4998492B7208}" type="datetimeFigureOut">
              <a:rPr lang="en-US" smtClean="0"/>
              <a:t>9/17/19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250331-80D2-3246-AD25-207AB5435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9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Hello</a:t>
            </a:r>
            <a:r>
              <a:rPr lang="en-US" baseline="0" dirty="0" smtClean="0"/>
              <a:t> everyone! Today </a:t>
            </a:r>
            <a:r>
              <a:rPr lang="en-US" baseline="0" dirty="0" smtClean="0"/>
              <a:t>I’ll </a:t>
            </a:r>
            <a:r>
              <a:rPr lang="en-US" baseline="0" dirty="0" smtClean="0"/>
              <a:t>sum up results from a </a:t>
            </a:r>
            <a:r>
              <a:rPr lang="en-US" baseline="0" dirty="0" smtClean="0"/>
              <a:t>collaborative study of the </a:t>
            </a:r>
            <a:r>
              <a:rPr lang="en-US" baseline="0" dirty="0" smtClean="0"/>
              <a:t>evolution of major sedimentary mounds on Mars.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50331-80D2-3246-AD25-207AB5435D5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9038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1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>
                <a:latin typeface="Calibri" charset="0"/>
              </a:rPr>
              <a:t>We’re not going to run a mesocale model for four billion years, so we need a reduced order model. Synoptic or background wind stress plus a terrain-dependent term. </a:t>
            </a:r>
            <a:r>
              <a:rPr lang="en-US" b="1">
                <a:latin typeface="Calibri" charset="0"/>
              </a:rPr>
              <a:t>TALK ABOUT THIS SLIDE FOR A WHILE </a:t>
            </a:r>
            <a:r>
              <a:rPr lang="en-US">
                <a:latin typeface="Calibri" charset="0"/>
              </a:rPr>
              <a:t>(</a:t>
            </a:r>
            <a:r>
              <a:rPr lang="en-US" i="1">
                <a:latin typeface="Calibri" charset="0"/>
              </a:rPr>
              <a:t>D involves some induration</a:t>
            </a:r>
            <a:r>
              <a:rPr lang="en-US">
                <a:latin typeface="Calibri" charset="0"/>
              </a:rPr>
              <a:t>; </a:t>
            </a:r>
            <a:r>
              <a:rPr lang="en-US" i="1">
                <a:latin typeface="Calibri" charset="0"/>
              </a:rPr>
              <a:t>splitting into downstream and upstream wind</a:t>
            </a:r>
            <a:r>
              <a:rPr lang="en-US">
                <a:latin typeface="Calibri" charset="0"/>
              </a:rPr>
              <a:t>; </a:t>
            </a:r>
            <a:r>
              <a:rPr lang="en-US" i="1">
                <a:latin typeface="Calibri" charset="0"/>
              </a:rPr>
              <a:t>L is a correlation length scale representing the effects of inertia – there’s also a finite spin-up time for the boundary-layer flow, but that turns out to be small)</a:t>
            </a:r>
            <a:endParaRPr lang="en-US" b="1" i="1">
              <a:latin typeface="Calibri" charset="0"/>
            </a:endParaRPr>
          </a:p>
        </p:txBody>
      </p:sp>
      <p:sp>
        <p:nvSpPr>
          <p:cNvPr id="261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EE0C5A72-77F5-8046-A681-D9A4DE28BE7B}" type="slidenum">
              <a:rPr lang="en-US">
                <a:solidFill>
                  <a:srgbClr val="000000"/>
                </a:solidFill>
              </a:rPr>
              <a:pPr/>
              <a:t>25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Beauty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Volum</a:t>
            </a:r>
            <a:r>
              <a:rPr lang="en-US" baseline="0" dirty="0" smtClean="0"/>
              <a:t> e– Timing (Wet to dry transition) - Mineralogy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50331-80D2-3246-AD25-207AB5435D5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22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>
                <a:latin typeface="Calibri" charset="0"/>
              </a:rPr>
              <a:t>And this is a common problem for sediment mounds in craters and canyons all over Mars. / The prevailing view is that you lay down nearly-horizontal sediment layers by a combination of playa-lake and evaporitic processes during a wet period early in Mars history. And then you go into a period of wind erosion, and this exposes the stratigraphic column for rover inspection / In this standard picture, there’s Decoupling of deposition and subsequent erosion / We’re looking at outliers without much of a relationship to the original sedimentary rock-forming processes. And if true, then much more sedimentary rock has been obliterated than we see today, which raises a problem of finding the missing sink. The distribution of sedrocks is not a proxy for the original rock-forming processes and it’s not a proxy for ancient climate zones. </a:t>
            </a:r>
          </a:p>
        </p:txBody>
      </p:sp>
      <p:sp>
        <p:nvSpPr>
          <p:cNvPr id="2560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CEA4104A-FA07-3F46-B6E6-A92A05663A12}" type="slidenum">
              <a:rPr lang="en-US">
                <a:solidFill>
                  <a:srgbClr val="000000"/>
                </a:solidFill>
              </a:rPr>
              <a:pPr/>
              <a:t>3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00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>
                <a:latin typeface="Calibri" charset="0"/>
              </a:rPr>
              <a:t>First</a:t>
            </a:r>
            <a:r>
              <a:rPr lang="en-US" baseline="0" dirty="0" smtClean="0">
                <a:latin typeface="Calibri" charset="0"/>
              </a:rPr>
              <a:t> clue that something else Is going on, uniquely Martian erosional style</a:t>
            </a:r>
            <a:endParaRPr lang="en-US" dirty="0">
              <a:latin typeface="Calibri" charset="0"/>
            </a:endParaRPr>
          </a:p>
        </p:txBody>
      </p:sp>
      <p:sp>
        <p:nvSpPr>
          <p:cNvPr id="2600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B61F0A32-7D69-924E-B89C-36918EE0F3BF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latin typeface="Calibri" charset="0"/>
              </a:rPr>
              <a:t>Second clue that something else Is going on is the layer orientations. Very odd.</a:t>
            </a:r>
            <a:endParaRPr lang="en-US" dirty="0" smtClean="0">
              <a:latin typeface="Calibri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50331-80D2-3246-AD25-207AB5435D5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83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1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>
                <a:latin typeface="Calibri" charset="0"/>
              </a:rPr>
              <a:t>We’re not going to run a mesocale model for four billion years, so we need a reduced order model. Synoptic or background wind stress plus a terrain-dependent term. </a:t>
            </a:r>
            <a:r>
              <a:rPr lang="en-US" b="1">
                <a:latin typeface="Calibri" charset="0"/>
              </a:rPr>
              <a:t>TALK ABOUT THIS SLIDE FOR A WHILE </a:t>
            </a:r>
            <a:r>
              <a:rPr lang="en-US">
                <a:latin typeface="Calibri" charset="0"/>
              </a:rPr>
              <a:t>(</a:t>
            </a:r>
            <a:r>
              <a:rPr lang="en-US" i="1">
                <a:latin typeface="Calibri" charset="0"/>
              </a:rPr>
              <a:t>D involves some induration</a:t>
            </a:r>
            <a:r>
              <a:rPr lang="en-US">
                <a:latin typeface="Calibri" charset="0"/>
              </a:rPr>
              <a:t>; </a:t>
            </a:r>
            <a:r>
              <a:rPr lang="en-US" i="1">
                <a:latin typeface="Calibri" charset="0"/>
              </a:rPr>
              <a:t>splitting into downstream and upstream wind</a:t>
            </a:r>
            <a:r>
              <a:rPr lang="en-US">
                <a:latin typeface="Calibri" charset="0"/>
              </a:rPr>
              <a:t>; </a:t>
            </a:r>
            <a:r>
              <a:rPr lang="en-US" i="1">
                <a:latin typeface="Calibri" charset="0"/>
              </a:rPr>
              <a:t>L is a correlation length scale representing the effects of inertia – there’s also a finite spin-up time for the boundary-layer flow, but that turns out to be small)</a:t>
            </a:r>
            <a:endParaRPr lang="en-US" b="1" i="1">
              <a:latin typeface="Calibri" charset="0"/>
            </a:endParaRPr>
          </a:p>
        </p:txBody>
      </p:sp>
      <p:sp>
        <p:nvSpPr>
          <p:cNvPr id="261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EE0C5A72-77F5-8046-A681-D9A4DE28BE7B}" type="slidenum">
              <a:rPr lang="en-US">
                <a:solidFill>
                  <a:srgbClr val="000000"/>
                </a:solidFill>
              </a:rPr>
              <a:pPr/>
              <a:t>9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in Kansas anymore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50331-80D2-3246-AD25-207AB5435D5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207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Consistent with what we see on the ground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50331-80D2-3246-AD25-207AB5435D5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38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41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>
                <a:latin typeface="Calibri" charset="0"/>
              </a:rPr>
              <a:t>No change in climate is required to explain this stratigraphy.</a:t>
            </a:r>
          </a:p>
        </p:txBody>
      </p:sp>
      <p:sp>
        <p:nvSpPr>
          <p:cNvPr id="2641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28E30611-2C83-4943-9463-721C39397A06}" type="slidenum">
              <a:rPr lang="en-US">
                <a:solidFill>
                  <a:srgbClr val="000000"/>
                </a:solidFill>
              </a:rPr>
              <a:pPr/>
              <a:t>24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B3603-2E7E-894B-B996-64B6E9EC12E2}" type="datetimeFigureOut">
              <a:rPr lang="en-US" smtClean="0"/>
              <a:t>9/17/19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0C8E9-D289-B24C-9C23-AB6E53DCF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383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B3603-2E7E-894B-B996-64B6E9EC12E2}" type="datetimeFigureOut">
              <a:rPr lang="en-US" smtClean="0"/>
              <a:t>9/17/19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0C8E9-D289-B24C-9C23-AB6E53DCF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350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B3603-2E7E-894B-B996-64B6E9EC12E2}" type="datetimeFigureOut">
              <a:rPr lang="en-US" smtClean="0"/>
              <a:t>9/17/19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0C8E9-D289-B24C-9C23-AB6E53DCF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8331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5D0A5-3576-C94B-9C02-14AF48BE871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E13C4-2E94-2844-9751-B4E56770E32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6258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5D0A5-3576-C94B-9C02-14AF48BE871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E13C4-2E94-2844-9751-B4E56770E32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8378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5D0A5-3576-C94B-9C02-14AF48BE871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E13C4-2E94-2844-9751-B4E56770E32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5135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5D0A5-3576-C94B-9C02-14AF48BE871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E13C4-2E94-2844-9751-B4E56770E32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38631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5D0A5-3576-C94B-9C02-14AF48BE871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E13C4-2E94-2844-9751-B4E56770E32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25912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5D0A5-3576-C94B-9C02-14AF48BE871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E13C4-2E94-2844-9751-B4E56770E32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84999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5D0A5-3576-C94B-9C02-14AF48BE871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E13C4-2E94-2844-9751-B4E56770E32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37669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5D0A5-3576-C94B-9C02-14AF48BE871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E13C4-2E94-2844-9751-B4E56770E32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6622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B3603-2E7E-894B-B996-64B6E9EC12E2}" type="datetimeFigureOut">
              <a:rPr lang="en-US" smtClean="0"/>
              <a:t>9/17/19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0C8E9-D289-B24C-9C23-AB6E53DCF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9703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5D0A5-3576-C94B-9C02-14AF48BE871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E13C4-2E94-2844-9751-B4E56770E32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72165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5D0A5-3576-C94B-9C02-14AF48BE871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E13C4-2E94-2844-9751-B4E56770E32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50301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5D0A5-3576-C94B-9C02-14AF48BE871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E13C4-2E94-2844-9751-B4E56770E32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10541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B3603-2E7E-894B-B996-64B6E9EC12E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0C8E9-D289-B24C-9C23-AB6E53DCF0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76797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B3603-2E7E-894B-B996-64B6E9EC12E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0C8E9-D289-B24C-9C23-AB6E53DCF0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46292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B3603-2E7E-894B-B996-64B6E9EC12E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0C8E9-D289-B24C-9C23-AB6E53DCF0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03638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B3603-2E7E-894B-B996-64B6E9EC12E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0C8E9-D289-B24C-9C23-AB6E53DCF0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52433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B3603-2E7E-894B-B996-64B6E9EC12E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0C8E9-D289-B24C-9C23-AB6E53DCF0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97722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B3603-2E7E-894B-B996-64B6E9EC12E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0C8E9-D289-B24C-9C23-AB6E53DCF0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70977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B3603-2E7E-894B-B996-64B6E9EC12E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0C8E9-D289-B24C-9C23-AB6E53DCF0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4866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B3603-2E7E-894B-B996-64B6E9EC12E2}" type="datetimeFigureOut">
              <a:rPr lang="en-US" smtClean="0"/>
              <a:t>9/17/19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0C8E9-D289-B24C-9C23-AB6E53DCF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9720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B3603-2E7E-894B-B996-64B6E9EC12E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0C8E9-D289-B24C-9C23-AB6E53DCF0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01178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B3603-2E7E-894B-B996-64B6E9EC12E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0C8E9-D289-B24C-9C23-AB6E53DCF0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9428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B3603-2E7E-894B-B996-64B6E9EC12E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0C8E9-D289-B24C-9C23-AB6E53DCF0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93487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B3603-2E7E-894B-B996-64B6E9EC12E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0C8E9-D289-B24C-9C23-AB6E53DCF0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638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B3603-2E7E-894B-B996-64B6E9EC12E2}" type="datetimeFigureOut">
              <a:rPr lang="en-US" smtClean="0"/>
              <a:t>9/17/19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0C8E9-D289-B24C-9C23-AB6E53DCF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497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B3603-2E7E-894B-B996-64B6E9EC12E2}" type="datetimeFigureOut">
              <a:rPr lang="en-US" smtClean="0"/>
              <a:t>9/17/19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0C8E9-D289-B24C-9C23-AB6E53DCF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610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B3603-2E7E-894B-B996-64B6E9EC12E2}" type="datetimeFigureOut">
              <a:rPr lang="en-US" smtClean="0"/>
              <a:t>9/17/19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0C8E9-D289-B24C-9C23-AB6E53DCF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264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B3603-2E7E-894B-B996-64B6E9EC12E2}" type="datetimeFigureOut">
              <a:rPr lang="en-US" smtClean="0"/>
              <a:t>9/17/19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0C8E9-D289-B24C-9C23-AB6E53DCF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174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B3603-2E7E-894B-B996-64B6E9EC12E2}" type="datetimeFigureOut">
              <a:rPr lang="en-US" smtClean="0"/>
              <a:t>9/17/19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0C8E9-D289-B24C-9C23-AB6E53DCF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518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B3603-2E7E-894B-B996-64B6E9EC12E2}" type="datetimeFigureOut">
              <a:rPr lang="en-US" smtClean="0"/>
              <a:t>9/17/19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0C8E9-D289-B24C-9C23-AB6E53DCF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447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B3603-2E7E-894B-B996-64B6E9EC12E2}" type="datetimeFigureOut">
              <a:rPr lang="en-US" smtClean="0"/>
              <a:t>9/17/19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0C8E9-D289-B24C-9C23-AB6E53DCF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871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75D0A5-3576-C94B-9C02-14AF48BE871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5E13C4-2E94-2844-9751-B4E56770E32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5075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B3603-2E7E-894B-B996-64B6E9EC12E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0C8E9-D289-B24C-9C23-AB6E53DCF0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2752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9325"/>
            <a:ext cx="9144000" cy="641076"/>
          </a:xfrm>
        </p:spPr>
        <p:txBody>
          <a:bodyPr>
            <a:normAutofit/>
          </a:bodyPr>
          <a:lstStyle/>
          <a:p>
            <a:r>
              <a:rPr lang="en-US" sz="3400" b="1" dirty="0" smtClean="0">
                <a:solidFill>
                  <a:srgbClr val="000000"/>
                </a:solidFill>
              </a:rPr>
              <a:t>Evolution of major sedimentary mounds on Mars</a:t>
            </a:r>
            <a:endParaRPr lang="en-US" sz="3400" b="1" dirty="0">
              <a:solidFill>
                <a:srgbClr val="000000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" y="3166137"/>
            <a:ext cx="5106736" cy="911879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1600" dirty="0" smtClean="0">
                <a:solidFill>
                  <a:schemeClr val="tx1"/>
                </a:solidFill>
              </a:rPr>
              <a:t>(1) University </a:t>
            </a:r>
            <a:r>
              <a:rPr lang="en-US" sz="1600" dirty="0" smtClean="0">
                <a:solidFill>
                  <a:schemeClr val="tx1"/>
                </a:solidFill>
              </a:rPr>
              <a:t>of Chicago. (2) Johns Hopkins. (3) UCLA. </a:t>
            </a:r>
            <a:endParaRPr lang="en-US" sz="1600" dirty="0" smtClean="0">
              <a:solidFill>
                <a:schemeClr val="tx1"/>
              </a:solidFill>
            </a:endParaRPr>
          </a:p>
          <a:p>
            <a:pPr algn="l"/>
            <a:r>
              <a:rPr lang="en-US" sz="1600" dirty="0" smtClean="0">
                <a:solidFill>
                  <a:schemeClr val="tx1"/>
                </a:solidFill>
              </a:rPr>
              <a:t>(</a:t>
            </a:r>
            <a:r>
              <a:rPr lang="en-US" sz="1600" dirty="0" smtClean="0">
                <a:solidFill>
                  <a:schemeClr val="tx1"/>
                </a:solidFill>
              </a:rPr>
              <a:t>4) JPL. (5) USGS Astrogeology. </a:t>
            </a:r>
            <a:r>
              <a:rPr lang="en-US" sz="1600" dirty="0" smtClean="0">
                <a:solidFill>
                  <a:schemeClr val="tx1"/>
                </a:solidFill>
              </a:rPr>
              <a:t>(</a:t>
            </a:r>
            <a:r>
              <a:rPr lang="en-US" sz="1600" dirty="0" smtClean="0">
                <a:solidFill>
                  <a:schemeClr val="tx1"/>
                </a:solidFill>
              </a:rPr>
              <a:t>6) SETI Institute.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endParaRPr lang="en-US" sz="1600" dirty="0" smtClean="0">
              <a:solidFill>
                <a:schemeClr val="tx1"/>
              </a:solidFill>
            </a:endParaRPr>
          </a:p>
          <a:p>
            <a:pPr algn="l"/>
            <a:r>
              <a:rPr lang="en-US" sz="1600" dirty="0" smtClean="0">
                <a:solidFill>
                  <a:schemeClr val="tx1"/>
                </a:solidFill>
              </a:rPr>
              <a:t>(</a:t>
            </a:r>
            <a:r>
              <a:rPr lang="en-US" sz="1600" dirty="0" smtClean="0">
                <a:solidFill>
                  <a:schemeClr val="tx1"/>
                </a:solidFill>
              </a:rPr>
              <a:t>7) IPAG / U. Grenoble. (8) </a:t>
            </a:r>
            <a:r>
              <a:rPr lang="en-US" sz="1600" dirty="0" err="1" smtClean="0">
                <a:solidFill>
                  <a:schemeClr val="tx1"/>
                </a:solidFill>
              </a:rPr>
              <a:t>SwRI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87352" y="3088753"/>
            <a:ext cx="387264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Kite et al. Geology 2013</a:t>
            </a:r>
          </a:p>
          <a:p>
            <a:r>
              <a:rPr lang="en-US" dirty="0" smtClean="0"/>
              <a:t>Kite et al. JGR 2016</a:t>
            </a:r>
          </a:p>
          <a:p>
            <a:r>
              <a:rPr lang="en-US" dirty="0" smtClean="0"/>
              <a:t>Kite et al. GRL 2017</a:t>
            </a:r>
          </a:p>
          <a:p>
            <a:r>
              <a:rPr lang="en-US" dirty="0" smtClean="0"/>
              <a:t>Kite &amp; Mayer Icarus 2017</a:t>
            </a:r>
          </a:p>
          <a:p>
            <a:r>
              <a:rPr lang="en-US" dirty="0" err="1" smtClean="0"/>
              <a:t>Gabosova</a:t>
            </a:r>
            <a:r>
              <a:rPr lang="en-US" dirty="0" smtClean="0"/>
              <a:t> &amp; Kite P&amp;SS 2018</a:t>
            </a:r>
          </a:p>
          <a:p>
            <a:r>
              <a:rPr lang="en-US" dirty="0" smtClean="0"/>
              <a:t>Steele, Kite, et al., JGR 2018</a:t>
            </a:r>
          </a:p>
          <a:p>
            <a:r>
              <a:rPr lang="en-US" dirty="0" smtClean="0"/>
              <a:t>Lewis et al. Science 2019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6180" y="1489349"/>
            <a:ext cx="10129393" cy="1498306"/>
          </a:xfrm>
          <a:prstGeom prst="rect">
            <a:avLst/>
          </a:prstGeom>
        </p:spPr>
      </p:pic>
      <p:pic>
        <p:nvPicPr>
          <p:cNvPr id="10" name="Content Placeholder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4104" y="5008825"/>
            <a:ext cx="4819086" cy="1184320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1" y="660401"/>
            <a:ext cx="9144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0000"/>
                </a:solidFill>
              </a:rPr>
              <a:t>Edwin Kite</a:t>
            </a:r>
            <a:r>
              <a:rPr lang="en-US" sz="2500" baseline="30000" dirty="0">
                <a:solidFill>
                  <a:srgbClr val="000000"/>
                </a:solidFill>
              </a:rPr>
              <a:t>(1)</a:t>
            </a:r>
            <a:r>
              <a:rPr lang="en-US" sz="2500" dirty="0">
                <a:solidFill>
                  <a:srgbClr val="000000"/>
                </a:solidFill>
              </a:rPr>
              <a:t>, Kevin Lewis</a:t>
            </a:r>
            <a:r>
              <a:rPr lang="en-US" sz="2500" baseline="30000" dirty="0">
                <a:solidFill>
                  <a:schemeClr val="tx1">
                    <a:lumMod val="75000"/>
                  </a:schemeClr>
                </a:solidFill>
              </a:rPr>
              <a:t>(2</a:t>
            </a:r>
            <a:r>
              <a:rPr lang="en-US" sz="2500" baseline="30000" dirty="0" smtClean="0">
                <a:solidFill>
                  <a:schemeClr val="tx1">
                    <a:lumMod val="75000"/>
                  </a:schemeClr>
                </a:solidFill>
              </a:rPr>
              <a:t>)</a:t>
            </a:r>
            <a:r>
              <a:rPr lang="en-US" sz="2500" dirty="0" smtClean="0">
                <a:solidFill>
                  <a:srgbClr val="000000"/>
                </a:solidFill>
              </a:rPr>
              <a:t> </a:t>
            </a:r>
            <a:r>
              <a:rPr lang="en-US" sz="2500" dirty="0" smtClean="0">
                <a:solidFill>
                  <a:schemeClr val="tx1">
                    <a:lumMod val="75000"/>
                  </a:schemeClr>
                </a:solidFill>
              </a:rPr>
              <a:t>Jonathan </a:t>
            </a:r>
            <a:r>
              <a:rPr lang="en-US" sz="2500" dirty="0">
                <a:solidFill>
                  <a:schemeClr val="tx1">
                    <a:lumMod val="75000"/>
                  </a:schemeClr>
                </a:solidFill>
              </a:rPr>
              <a:t>Sneed</a:t>
            </a:r>
            <a:r>
              <a:rPr lang="en-US" sz="2500" baseline="30000" dirty="0">
                <a:solidFill>
                  <a:schemeClr val="tx1">
                    <a:lumMod val="75000"/>
                  </a:schemeClr>
                </a:solidFill>
              </a:rPr>
              <a:t>(</a:t>
            </a:r>
            <a:r>
              <a:rPr lang="en-US" sz="2500" baseline="30000" dirty="0" smtClean="0">
                <a:solidFill>
                  <a:schemeClr val="tx1">
                    <a:lumMod val="75000"/>
                  </a:schemeClr>
                </a:solidFill>
              </a:rPr>
              <a:t>1</a:t>
            </a:r>
            <a:r>
              <a:rPr lang="en-US" sz="2500" baseline="30000" dirty="0" smtClean="0">
                <a:solidFill>
                  <a:schemeClr val="tx1">
                    <a:lumMod val="75000"/>
                  </a:schemeClr>
                </a:solidFill>
                <a:sym typeface="Wingdings"/>
              </a:rPr>
              <a:t>3</a:t>
            </a:r>
            <a:r>
              <a:rPr lang="en-US" sz="2500" baseline="30000" dirty="0" smtClean="0">
                <a:solidFill>
                  <a:schemeClr val="tx1">
                    <a:lumMod val="75000"/>
                  </a:schemeClr>
                </a:solidFill>
              </a:rPr>
              <a:t>)</a:t>
            </a:r>
            <a:r>
              <a:rPr lang="en-US" sz="2500" dirty="0">
                <a:solidFill>
                  <a:schemeClr val="tx1">
                    <a:lumMod val="75000"/>
                  </a:schemeClr>
                </a:solidFill>
              </a:rPr>
              <a:t>, Liam Steele</a:t>
            </a:r>
            <a:r>
              <a:rPr lang="en-US" sz="2500" baseline="30000" dirty="0">
                <a:solidFill>
                  <a:schemeClr val="tx1">
                    <a:lumMod val="75000"/>
                  </a:schemeClr>
                </a:solidFill>
              </a:rPr>
              <a:t>(</a:t>
            </a:r>
            <a:r>
              <a:rPr lang="en-US" sz="2500" baseline="30000" dirty="0" smtClean="0">
                <a:solidFill>
                  <a:schemeClr val="tx1">
                    <a:lumMod val="75000"/>
                  </a:schemeClr>
                </a:solidFill>
              </a:rPr>
              <a:t>1</a:t>
            </a:r>
            <a:r>
              <a:rPr lang="en-US" sz="2500" baseline="30000" dirty="0" smtClean="0">
                <a:solidFill>
                  <a:schemeClr val="tx1">
                    <a:lumMod val="75000"/>
                  </a:schemeClr>
                </a:solidFill>
                <a:sym typeface="Wingdings"/>
              </a:rPr>
              <a:t>4</a:t>
            </a:r>
            <a:r>
              <a:rPr lang="en-US" sz="2500" baseline="30000" dirty="0" smtClean="0">
                <a:solidFill>
                  <a:schemeClr val="tx1">
                    <a:lumMod val="75000"/>
                  </a:schemeClr>
                </a:solidFill>
              </a:rPr>
              <a:t>)</a:t>
            </a:r>
            <a:r>
              <a:rPr lang="en-US" sz="2500" dirty="0">
                <a:solidFill>
                  <a:schemeClr val="tx1">
                    <a:lumMod val="75000"/>
                  </a:schemeClr>
                </a:solidFill>
              </a:rPr>
              <a:t>, David Mayer</a:t>
            </a:r>
            <a:r>
              <a:rPr lang="en-US" sz="2500" baseline="30000" dirty="0">
                <a:solidFill>
                  <a:schemeClr val="tx1">
                    <a:lumMod val="75000"/>
                  </a:schemeClr>
                </a:solidFill>
              </a:rPr>
              <a:t>(</a:t>
            </a:r>
            <a:r>
              <a:rPr lang="en-US" sz="2500" baseline="30000" dirty="0" smtClean="0">
                <a:solidFill>
                  <a:schemeClr val="tx1">
                    <a:lumMod val="75000"/>
                  </a:schemeClr>
                </a:solidFill>
              </a:rPr>
              <a:t>1</a:t>
            </a:r>
            <a:r>
              <a:rPr lang="en-US" sz="2500" baseline="30000" dirty="0" smtClean="0">
                <a:solidFill>
                  <a:schemeClr val="tx1">
                    <a:lumMod val="75000"/>
                  </a:schemeClr>
                </a:solidFill>
                <a:sym typeface="Wingdings"/>
              </a:rPr>
              <a:t>5</a:t>
            </a:r>
            <a:r>
              <a:rPr lang="en-US" sz="2500" baseline="30000" dirty="0" smtClean="0">
                <a:solidFill>
                  <a:schemeClr val="tx1">
                    <a:lumMod val="75000"/>
                  </a:schemeClr>
                </a:solidFill>
              </a:rPr>
              <a:t>)</a:t>
            </a:r>
            <a:r>
              <a:rPr lang="en-US" sz="2500" dirty="0">
                <a:solidFill>
                  <a:schemeClr val="tx1">
                    <a:lumMod val="75000"/>
                  </a:schemeClr>
                </a:solidFill>
              </a:rPr>
              <a:t>, Tim Michaels</a:t>
            </a:r>
            <a:r>
              <a:rPr lang="en-US" sz="2500" baseline="30000" dirty="0" smtClean="0">
                <a:solidFill>
                  <a:schemeClr val="tx1">
                    <a:lumMod val="75000"/>
                  </a:schemeClr>
                </a:solidFill>
              </a:rPr>
              <a:t>(6)</a:t>
            </a:r>
            <a:r>
              <a:rPr lang="en-US" sz="2500" dirty="0">
                <a:solidFill>
                  <a:schemeClr val="tx1">
                    <a:lumMod val="75000"/>
                  </a:schemeClr>
                </a:solidFill>
              </a:rPr>
              <a:t>, Leila </a:t>
            </a:r>
            <a:r>
              <a:rPr lang="en-US" sz="2500" dirty="0" err="1">
                <a:solidFill>
                  <a:schemeClr val="tx1">
                    <a:lumMod val="75000"/>
                  </a:schemeClr>
                </a:solidFill>
              </a:rPr>
              <a:t>Gabasova</a:t>
            </a:r>
            <a:r>
              <a:rPr lang="en-US" sz="2500" baseline="30000" dirty="0" smtClean="0">
                <a:solidFill>
                  <a:schemeClr val="tx1">
                    <a:lumMod val="75000"/>
                  </a:schemeClr>
                </a:solidFill>
              </a:rPr>
              <a:t>(7)</a:t>
            </a:r>
            <a:r>
              <a:rPr lang="en-US" sz="2500" dirty="0">
                <a:solidFill>
                  <a:schemeClr val="tx1">
                    <a:lumMod val="75000"/>
                  </a:schemeClr>
                </a:solidFill>
              </a:rPr>
              <a:t>, Scot </a:t>
            </a:r>
            <a:r>
              <a:rPr lang="en-US" sz="2500" dirty="0" err="1">
                <a:solidFill>
                  <a:schemeClr val="tx1">
                    <a:lumMod val="75000"/>
                  </a:schemeClr>
                </a:solidFill>
              </a:rPr>
              <a:t>Rafkin</a:t>
            </a:r>
            <a:r>
              <a:rPr lang="en-US" sz="2500" baseline="30000" dirty="0" smtClean="0">
                <a:solidFill>
                  <a:schemeClr val="tx1">
                    <a:lumMod val="75000"/>
                  </a:schemeClr>
                </a:solidFill>
              </a:rPr>
              <a:t>(8)</a:t>
            </a:r>
            <a:endParaRPr lang="en-US" sz="25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167" y="4702415"/>
            <a:ext cx="4585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planetarygeoscience.uchicago.edu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778036" y="2618323"/>
            <a:ext cx="2365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Mt. Sharp / Gale Crater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130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60375"/>
            <a:ext cx="9144000" cy="617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4" name="TextBox 1"/>
          <p:cNvSpPr txBox="1">
            <a:spLocks noChangeArrowheads="1"/>
          </p:cNvSpPr>
          <p:nvPr/>
        </p:nvSpPr>
        <p:spPr bwMode="auto">
          <a:xfrm>
            <a:off x="3175000" y="635000"/>
            <a:ext cx="3203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</a:rPr>
              <a:t>atmospheric source (e.g. airfall)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6777038" y="998538"/>
            <a:ext cx="0" cy="647700"/>
          </a:xfrm>
          <a:prstGeom prst="straightConnector1">
            <a:avLst/>
          </a:prstGeom>
          <a:ln>
            <a:solidFill>
              <a:srgbClr val="80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8264525" y="1060450"/>
            <a:ext cx="0" cy="647700"/>
          </a:xfrm>
          <a:prstGeom prst="straightConnector1">
            <a:avLst/>
          </a:prstGeom>
          <a:ln>
            <a:solidFill>
              <a:srgbClr val="80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203825" y="1017588"/>
            <a:ext cx="0" cy="647700"/>
          </a:xfrm>
          <a:prstGeom prst="straightConnector1">
            <a:avLst/>
          </a:prstGeom>
          <a:ln>
            <a:solidFill>
              <a:srgbClr val="80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023938" y="1011238"/>
            <a:ext cx="3044825" cy="291465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606800" y="1027113"/>
            <a:ext cx="0" cy="647700"/>
          </a:xfrm>
          <a:prstGeom prst="straightConnector1">
            <a:avLst/>
          </a:prstGeom>
          <a:ln>
            <a:solidFill>
              <a:srgbClr val="80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995488" y="1023938"/>
            <a:ext cx="0" cy="647700"/>
          </a:xfrm>
          <a:prstGeom prst="straightConnector1">
            <a:avLst/>
          </a:prstGeom>
          <a:ln>
            <a:solidFill>
              <a:srgbClr val="80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6681" name="TextBox 10"/>
          <p:cNvSpPr txBox="1">
            <a:spLocks noChangeArrowheads="1"/>
          </p:cNvSpPr>
          <p:nvPr/>
        </p:nvSpPr>
        <p:spPr bwMode="auto">
          <a:xfrm>
            <a:off x="387350" y="0"/>
            <a:ext cx="81563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(Kite et al., ‘Growth &amp; form …,’ Geology, </a:t>
            </a:r>
            <a:r>
              <a:rPr lang="en-US" sz="2000" b="1" dirty="0" smtClean="0">
                <a:solidFill>
                  <a:srgbClr val="000000"/>
                </a:solidFill>
              </a:rPr>
              <a:t>2013; Kite et al. JGR-Planets 2016)</a:t>
            </a:r>
            <a:endParaRPr lang="en-US" sz="2000" b="1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717550" y="5751513"/>
            <a:ext cx="1208088" cy="0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868363" y="4783138"/>
            <a:ext cx="1587" cy="1120775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6684" name="TextBox 13"/>
          <p:cNvSpPr txBox="1">
            <a:spLocks noChangeArrowheads="1"/>
          </p:cNvSpPr>
          <p:nvPr/>
        </p:nvSpPr>
        <p:spPr bwMode="auto">
          <a:xfrm>
            <a:off x="1547813" y="5713413"/>
            <a:ext cx="2873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x</a:t>
            </a:r>
          </a:p>
        </p:txBody>
      </p:sp>
      <p:sp>
        <p:nvSpPr>
          <p:cNvPr id="156685" name="TextBox 14"/>
          <p:cNvSpPr txBox="1">
            <a:spLocks noChangeArrowheads="1"/>
          </p:cNvSpPr>
          <p:nvPr/>
        </p:nvSpPr>
        <p:spPr bwMode="auto">
          <a:xfrm>
            <a:off x="606425" y="4810125"/>
            <a:ext cx="276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z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651000" y="5857875"/>
            <a:ext cx="500063" cy="6572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6687" name="TextBox 16"/>
          <p:cNvSpPr txBox="1">
            <a:spLocks noChangeArrowheads="1"/>
          </p:cNvSpPr>
          <p:nvPr/>
        </p:nvSpPr>
        <p:spPr bwMode="auto">
          <a:xfrm>
            <a:off x="193675" y="6488113"/>
            <a:ext cx="3105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</a:rPr>
              <a:t>nonerodible (basalt) basement</a:t>
            </a:r>
          </a:p>
        </p:txBody>
      </p:sp>
      <p:sp>
        <p:nvSpPr>
          <p:cNvPr id="156688" name="TextBox 18"/>
          <p:cNvSpPr txBox="1">
            <a:spLocks noChangeArrowheads="1"/>
          </p:cNvSpPr>
          <p:nvPr/>
        </p:nvSpPr>
        <p:spPr bwMode="auto">
          <a:xfrm>
            <a:off x="628650" y="3070225"/>
            <a:ext cx="140811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</a:rPr>
              <a:t>crater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</a:rPr>
              <a:t>  (or canyon)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</a:rPr>
              <a:t>     rim</a:t>
            </a:r>
          </a:p>
        </p:txBody>
      </p:sp>
      <p:sp>
        <p:nvSpPr>
          <p:cNvPr id="156689" name="TextBox 19"/>
          <p:cNvSpPr txBox="1">
            <a:spLocks noChangeArrowheads="1"/>
          </p:cNvSpPr>
          <p:nvPr/>
        </p:nvSpPr>
        <p:spPr bwMode="auto">
          <a:xfrm>
            <a:off x="7696200" y="2971800"/>
            <a:ext cx="13049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</a:rPr>
              <a:t>crater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</a:rPr>
              <a:t>(or canyon)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</a:rPr>
              <a:t>center</a:t>
            </a:r>
          </a:p>
        </p:txBody>
      </p:sp>
    </p:spTree>
    <p:extLst>
      <p:ext uri="{BB962C8B-B14F-4D97-AF65-F5344CB8AC3E}">
        <p14:creationId xmlns:p14="http://schemas.microsoft.com/office/powerpoint/2010/main" val="2871591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60375"/>
            <a:ext cx="9144000" cy="617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4" name="TextBox 1"/>
          <p:cNvSpPr txBox="1">
            <a:spLocks noChangeArrowheads="1"/>
          </p:cNvSpPr>
          <p:nvPr/>
        </p:nvSpPr>
        <p:spPr bwMode="auto">
          <a:xfrm>
            <a:off x="3175000" y="635000"/>
            <a:ext cx="3203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</a:rPr>
              <a:t>atmospheric source (e.g. airfall)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6777038" y="998538"/>
            <a:ext cx="0" cy="647700"/>
          </a:xfrm>
          <a:prstGeom prst="straightConnector1">
            <a:avLst/>
          </a:prstGeom>
          <a:ln>
            <a:solidFill>
              <a:srgbClr val="80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8264525" y="1060450"/>
            <a:ext cx="0" cy="647700"/>
          </a:xfrm>
          <a:prstGeom prst="straightConnector1">
            <a:avLst/>
          </a:prstGeom>
          <a:ln>
            <a:solidFill>
              <a:srgbClr val="80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203825" y="1017588"/>
            <a:ext cx="0" cy="647700"/>
          </a:xfrm>
          <a:prstGeom prst="straightConnector1">
            <a:avLst/>
          </a:prstGeom>
          <a:ln>
            <a:solidFill>
              <a:srgbClr val="80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023938" y="1011238"/>
            <a:ext cx="3044825" cy="291465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606800" y="1027113"/>
            <a:ext cx="0" cy="647700"/>
          </a:xfrm>
          <a:prstGeom prst="straightConnector1">
            <a:avLst/>
          </a:prstGeom>
          <a:ln>
            <a:solidFill>
              <a:srgbClr val="80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995488" y="1023938"/>
            <a:ext cx="0" cy="647700"/>
          </a:xfrm>
          <a:prstGeom prst="straightConnector1">
            <a:avLst/>
          </a:prstGeom>
          <a:ln>
            <a:solidFill>
              <a:srgbClr val="80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6681" name="TextBox 10"/>
          <p:cNvSpPr txBox="1">
            <a:spLocks noChangeArrowheads="1"/>
          </p:cNvSpPr>
          <p:nvPr/>
        </p:nvSpPr>
        <p:spPr bwMode="auto">
          <a:xfrm>
            <a:off x="387350" y="0"/>
            <a:ext cx="51229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(Kite et al., ‘Growth &amp; form …,’ Geology, </a:t>
            </a:r>
            <a:r>
              <a:rPr lang="en-US" sz="2000" b="1" dirty="0" smtClean="0">
                <a:solidFill>
                  <a:srgbClr val="000000"/>
                </a:solidFill>
              </a:rPr>
              <a:t>2013)</a:t>
            </a:r>
            <a:endParaRPr lang="en-US" sz="2000" b="1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717550" y="5751513"/>
            <a:ext cx="1208088" cy="0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868363" y="4783138"/>
            <a:ext cx="1587" cy="1120775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6684" name="TextBox 13"/>
          <p:cNvSpPr txBox="1">
            <a:spLocks noChangeArrowheads="1"/>
          </p:cNvSpPr>
          <p:nvPr/>
        </p:nvSpPr>
        <p:spPr bwMode="auto">
          <a:xfrm>
            <a:off x="1547813" y="5713413"/>
            <a:ext cx="2873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x</a:t>
            </a:r>
          </a:p>
        </p:txBody>
      </p:sp>
      <p:sp>
        <p:nvSpPr>
          <p:cNvPr id="156685" name="TextBox 14"/>
          <p:cNvSpPr txBox="1">
            <a:spLocks noChangeArrowheads="1"/>
          </p:cNvSpPr>
          <p:nvPr/>
        </p:nvSpPr>
        <p:spPr bwMode="auto">
          <a:xfrm>
            <a:off x="606425" y="4810125"/>
            <a:ext cx="276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z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651000" y="5857875"/>
            <a:ext cx="500063" cy="6572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6687" name="TextBox 16"/>
          <p:cNvSpPr txBox="1">
            <a:spLocks noChangeArrowheads="1"/>
          </p:cNvSpPr>
          <p:nvPr/>
        </p:nvSpPr>
        <p:spPr bwMode="auto">
          <a:xfrm>
            <a:off x="193675" y="6488113"/>
            <a:ext cx="3105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</a:rPr>
              <a:t>nonerodible (basalt) basement</a:t>
            </a:r>
          </a:p>
        </p:txBody>
      </p:sp>
      <p:sp>
        <p:nvSpPr>
          <p:cNvPr id="156688" name="TextBox 18"/>
          <p:cNvSpPr txBox="1">
            <a:spLocks noChangeArrowheads="1"/>
          </p:cNvSpPr>
          <p:nvPr/>
        </p:nvSpPr>
        <p:spPr bwMode="auto">
          <a:xfrm>
            <a:off x="628650" y="3070225"/>
            <a:ext cx="140811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</a:rPr>
              <a:t>crater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</a:rPr>
              <a:t>  (or canyon)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</a:rPr>
              <a:t>     rim</a:t>
            </a:r>
          </a:p>
        </p:txBody>
      </p:sp>
      <p:sp>
        <p:nvSpPr>
          <p:cNvPr id="156689" name="TextBox 19"/>
          <p:cNvSpPr txBox="1">
            <a:spLocks noChangeArrowheads="1"/>
          </p:cNvSpPr>
          <p:nvPr/>
        </p:nvSpPr>
        <p:spPr bwMode="auto">
          <a:xfrm>
            <a:off x="7696200" y="2971800"/>
            <a:ext cx="13049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</a:rPr>
              <a:t>crater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</a:rPr>
              <a:t>(or canyon)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</a:rPr>
              <a:t>center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47417"/>
          </a:xfrm>
          <a:prstGeom prst="rect">
            <a:avLst/>
          </a:prstGeom>
        </p:spPr>
      </p:pic>
      <p:sp>
        <p:nvSpPr>
          <p:cNvPr id="22" name="TextBox 10"/>
          <p:cNvSpPr txBox="1">
            <a:spLocks noChangeArrowheads="1"/>
          </p:cNvSpPr>
          <p:nvPr/>
        </p:nvSpPr>
        <p:spPr bwMode="auto">
          <a:xfrm>
            <a:off x="387350" y="0"/>
            <a:ext cx="8156350" cy="40011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(Kite et al., ‘Growth &amp; form …,’ Geology, </a:t>
            </a:r>
            <a:r>
              <a:rPr lang="en-US" sz="2000" b="1" dirty="0" smtClean="0">
                <a:solidFill>
                  <a:srgbClr val="000000"/>
                </a:solidFill>
              </a:rPr>
              <a:t>2013; Kite et al. JGR-Planets 2016)</a:t>
            </a:r>
            <a:endParaRPr lang="en-US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066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60375"/>
            <a:ext cx="9144000" cy="617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4" name="TextBox 1"/>
          <p:cNvSpPr txBox="1">
            <a:spLocks noChangeArrowheads="1"/>
          </p:cNvSpPr>
          <p:nvPr/>
        </p:nvSpPr>
        <p:spPr bwMode="auto">
          <a:xfrm>
            <a:off x="3175000" y="635000"/>
            <a:ext cx="3203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</a:rPr>
              <a:t>atmospheric source (e.g. airfall)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6777038" y="998538"/>
            <a:ext cx="0" cy="647700"/>
          </a:xfrm>
          <a:prstGeom prst="straightConnector1">
            <a:avLst/>
          </a:prstGeom>
          <a:ln>
            <a:solidFill>
              <a:srgbClr val="80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8264525" y="1060450"/>
            <a:ext cx="0" cy="647700"/>
          </a:xfrm>
          <a:prstGeom prst="straightConnector1">
            <a:avLst/>
          </a:prstGeom>
          <a:ln>
            <a:solidFill>
              <a:srgbClr val="80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203825" y="1017588"/>
            <a:ext cx="0" cy="647700"/>
          </a:xfrm>
          <a:prstGeom prst="straightConnector1">
            <a:avLst/>
          </a:prstGeom>
          <a:ln>
            <a:solidFill>
              <a:srgbClr val="80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023938" y="1011238"/>
            <a:ext cx="3044825" cy="291465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606800" y="1027113"/>
            <a:ext cx="0" cy="647700"/>
          </a:xfrm>
          <a:prstGeom prst="straightConnector1">
            <a:avLst/>
          </a:prstGeom>
          <a:ln>
            <a:solidFill>
              <a:srgbClr val="80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995488" y="1023938"/>
            <a:ext cx="0" cy="647700"/>
          </a:xfrm>
          <a:prstGeom prst="straightConnector1">
            <a:avLst/>
          </a:prstGeom>
          <a:ln>
            <a:solidFill>
              <a:srgbClr val="80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6681" name="TextBox 10"/>
          <p:cNvSpPr txBox="1">
            <a:spLocks noChangeArrowheads="1"/>
          </p:cNvSpPr>
          <p:nvPr/>
        </p:nvSpPr>
        <p:spPr bwMode="auto">
          <a:xfrm>
            <a:off x="387350" y="0"/>
            <a:ext cx="51229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(Kite et al., ‘Growth &amp; form …,’ Geology, </a:t>
            </a:r>
            <a:r>
              <a:rPr lang="en-US" sz="2000" b="1" dirty="0" smtClean="0">
                <a:solidFill>
                  <a:srgbClr val="000000"/>
                </a:solidFill>
              </a:rPr>
              <a:t>2013)</a:t>
            </a:r>
            <a:endParaRPr lang="en-US" sz="2000" b="1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717550" y="5751513"/>
            <a:ext cx="1208088" cy="0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868363" y="4783138"/>
            <a:ext cx="1587" cy="1120775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6684" name="TextBox 13"/>
          <p:cNvSpPr txBox="1">
            <a:spLocks noChangeArrowheads="1"/>
          </p:cNvSpPr>
          <p:nvPr/>
        </p:nvSpPr>
        <p:spPr bwMode="auto">
          <a:xfrm>
            <a:off x="1547813" y="5713413"/>
            <a:ext cx="2873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x</a:t>
            </a:r>
          </a:p>
        </p:txBody>
      </p:sp>
      <p:sp>
        <p:nvSpPr>
          <p:cNvPr id="156685" name="TextBox 14"/>
          <p:cNvSpPr txBox="1">
            <a:spLocks noChangeArrowheads="1"/>
          </p:cNvSpPr>
          <p:nvPr/>
        </p:nvSpPr>
        <p:spPr bwMode="auto">
          <a:xfrm>
            <a:off x="606425" y="4810125"/>
            <a:ext cx="276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z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651000" y="5857875"/>
            <a:ext cx="500063" cy="6572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6687" name="TextBox 16"/>
          <p:cNvSpPr txBox="1">
            <a:spLocks noChangeArrowheads="1"/>
          </p:cNvSpPr>
          <p:nvPr/>
        </p:nvSpPr>
        <p:spPr bwMode="auto">
          <a:xfrm>
            <a:off x="193675" y="6488113"/>
            <a:ext cx="3105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</a:rPr>
              <a:t>nonerodible (basalt) basement</a:t>
            </a:r>
          </a:p>
        </p:txBody>
      </p:sp>
      <p:sp>
        <p:nvSpPr>
          <p:cNvPr id="156688" name="TextBox 18"/>
          <p:cNvSpPr txBox="1">
            <a:spLocks noChangeArrowheads="1"/>
          </p:cNvSpPr>
          <p:nvPr/>
        </p:nvSpPr>
        <p:spPr bwMode="auto">
          <a:xfrm>
            <a:off x="628650" y="3070225"/>
            <a:ext cx="140811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</a:rPr>
              <a:t>crater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</a:rPr>
              <a:t>  (or canyon)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</a:rPr>
              <a:t>     rim</a:t>
            </a:r>
          </a:p>
        </p:txBody>
      </p:sp>
      <p:sp>
        <p:nvSpPr>
          <p:cNvPr id="156689" name="TextBox 19"/>
          <p:cNvSpPr txBox="1">
            <a:spLocks noChangeArrowheads="1"/>
          </p:cNvSpPr>
          <p:nvPr/>
        </p:nvSpPr>
        <p:spPr bwMode="auto">
          <a:xfrm>
            <a:off x="7696200" y="2971800"/>
            <a:ext cx="13049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</a:rPr>
              <a:t>crater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</a:rPr>
              <a:t>(or canyon)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</a:rPr>
              <a:t>center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474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" y="0"/>
            <a:ext cx="9101862" cy="6858000"/>
          </a:xfrm>
          <a:prstGeom prst="rect">
            <a:avLst/>
          </a:prstGeom>
        </p:spPr>
      </p:pic>
      <p:sp>
        <p:nvSpPr>
          <p:cNvPr id="22" name="TextBox 10"/>
          <p:cNvSpPr txBox="1">
            <a:spLocks noChangeArrowheads="1"/>
          </p:cNvSpPr>
          <p:nvPr/>
        </p:nvSpPr>
        <p:spPr bwMode="auto">
          <a:xfrm>
            <a:off x="387350" y="0"/>
            <a:ext cx="8156350" cy="40011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(Kite et al., ‘Growth &amp; form …,’ Geology, </a:t>
            </a:r>
            <a:r>
              <a:rPr lang="en-US" sz="2000" b="1" dirty="0" smtClean="0">
                <a:solidFill>
                  <a:srgbClr val="000000"/>
                </a:solidFill>
              </a:rPr>
              <a:t>2013; Kite et al. JGR-Planets 2016)</a:t>
            </a:r>
            <a:endParaRPr lang="en-US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066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60375"/>
            <a:ext cx="9144000" cy="617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4" name="TextBox 1"/>
          <p:cNvSpPr txBox="1">
            <a:spLocks noChangeArrowheads="1"/>
          </p:cNvSpPr>
          <p:nvPr/>
        </p:nvSpPr>
        <p:spPr bwMode="auto">
          <a:xfrm>
            <a:off x="3175000" y="635000"/>
            <a:ext cx="3203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</a:rPr>
              <a:t>atmospheric source (e.g. airfall)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6777038" y="998538"/>
            <a:ext cx="0" cy="647700"/>
          </a:xfrm>
          <a:prstGeom prst="straightConnector1">
            <a:avLst/>
          </a:prstGeom>
          <a:ln>
            <a:solidFill>
              <a:srgbClr val="80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8264525" y="1060450"/>
            <a:ext cx="0" cy="647700"/>
          </a:xfrm>
          <a:prstGeom prst="straightConnector1">
            <a:avLst/>
          </a:prstGeom>
          <a:ln>
            <a:solidFill>
              <a:srgbClr val="80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203825" y="1017588"/>
            <a:ext cx="0" cy="647700"/>
          </a:xfrm>
          <a:prstGeom prst="straightConnector1">
            <a:avLst/>
          </a:prstGeom>
          <a:ln>
            <a:solidFill>
              <a:srgbClr val="80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023938" y="1011238"/>
            <a:ext cx="3044825" cy="291465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606800" y="1027113"/>
            <a:ext cx="0" cy="647700"/>
          </a:xfrm>
          <a:prstGeom prst="straightConnector1">
            <a:avLst/>
          </a:prstGeom>
          <a:ln>
            <a:solidFill>
              <a:srgbClr val="80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995488" y="1023938"/>
            <a:ext cx="0" cy="647700"/>
          </a:xfrm>
          <a:prstGeom prst="straightConnector1">
            <a:avLst/>
          </a:prstGeom>
          <a:ln>
            <a:solidFill>
              <a:srgbClr val="80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6681" name="TextBox 10"/>
          <p:cNvSpPr txBox="1">
            <a:spLocks noChangeArrowheads="1"/>
          </p:cNvSpPr>
          <p:nvPr/>
        </p:nvSpPr>
        <p:spPr bwMode="auto">
          <a:xfrm>
            <a:off x="387350" y="0"/>
            <a:ext cx="51229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(Kite et al., ‘Growth &amp; form …,’ Geology, </a:t>
            </a:r>
            <a:r>
              <a:rPr lang="en-US" sz="2000" b="1" dirty="0" smtClean="0">
                <a:solidFill>
                  <a:srgbClr val="000000"/>
                </a:solidFill>
              </a:rPr>
              <a:t>2013)</a:t>
            </a:r>
            <a:endParaRPr lang="en-US" sz="2000" b="1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717550" y="5751513"/>
            <a:ext cx="1208088" cy="0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868363" y="4783138"/>
            <a:ext cx="1587" cy="1120775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6684" name="TextBox 13"/>
          <p:cNvSpPr txBox="1">
            <a:spLocks noChangeArrowheads="1"/>
          </p:cNvSpPr>
          <p:nvPr/>
        </p:nvSpPr>
        <p:spPr bwMode="auto">
          <a:xfrm>
            <a:off x="1547813" y="5713413"/>
            <a:ext cx="2873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x</a:t>
            </a:r>
          </a:p>
        </p:txBody>
      </p:sp>
      <p:sp>
        <p:nvSpPr>
          <p:cNvPr id="156685" name="TextBox 14"/>
          <p:cNvSpPr txBox="1">
            <a:spLocks noChangeArrowheads="1"/>
          </p:cNvSpPr>
          <p:nvPr/>
        </p:nvSpPr>
        <p:spPr bwMode="auto">
          <a:xfrm>
            <a:off x="606425" y="4810125"/>
            <a:ext cx="276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z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651000" y="5857875"/>
            <a:ext cx="500063" cy="6572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6687" name="TextBox 16"/>
          <p:cNvSpPr txBox="1">
            <a:spLocks noChangeArrowheads="1"/>
          </p:cNvSpPr>
          <p:nvPr/>
        </p:nvSpPr>
        <p:spPr bwMode="auto">
          <a:xfrm>
            <a:off x="193675" y="6488113"/>
            <a:ext cx="3105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</a:rPr>
              <a:t>nonerodible (basalt) basement</a:t>
            </a:r>
          </a:p>
        </p:txBody>
      </p:sp>
      <p:sp>
        <p:nvSpPr>
          <p:cNvPr id="156688" name="TextBox 18"/>
          <p:cNvSpPr txBox="1">
            <a:spLocks noChangeArrowheads="1"/>
          </p:cNvSpPr>
          <p:nvPr/>
        </p:nvSpPr>
        <p:spPr bwMode="auto">
          <a:xfrm>
            <a:off x="628650" y="3070225"/>
            <a:ext cx="140811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</a:rPr>
              <a:t>crater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</a:rPr>
              <a:t>  (or canyon)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</a:rPr>
              <a:t>     rim</a:t>
            </a:r>
          </a:p>
        </p:txBody>
      </p:sp>
      <p:sp>
        <p:nvSpPr>
          <p:cNvPr id="156689" name="TextBox 19"/>
          <p:cNvSpPr txBox="1">
            <a:spLocks noChangeArrowheads="1"/>
          </p:cNvSpPr>
          <p:nvPr/>
        </p:nvSpPr>
        <p:spPr bwMode="auto">
          <a:xfrm>
            <a:off x="7696200" y="2971800"/>
            <a:ext cx="13049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</a:rPr>
              <a:t>crater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</a:rPr>
              <a:t>(or canyon)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</a:rPr>
              <a:t>center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474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" y="0"/>
            <a:ext cx="9101862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0" y="0"/>
            <a:ext cx="9115865" cy="6858000"/>
          </a:xfrm>
          <a:prstGeom prst="rect">
            <a:avLst/>
          </a:prstGeom>
        </p:spPr>
      </p:pic>
      <p:sp>
        <p:nvSpPr>
          <p:cNvPr id="22" name="TextBox 10"/>
          <p:cNvSpPr txBox="1">
            <a:spLocks noChangeArrowheads="1"/>
          </p:cNvSpPr>
          <p:nvPr/>
        </p:nvSpPr>
        <p:spPr bwMode="auto">
          <a:xfrm>
            <a:off x="387350" y="0"/>
            <a:ext cx="8156350" cy="40011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(Kite et al., ‘Growth &amp; form …,’ Geology, </a:t>
            </a:r>
            <a:r>
              <a:rPr lang="en-US" sz="2000" b="1" dirty="0" smtClean="0">
                <a:solidFill>
                  <a:srgbClr val="000000"/>
                </a:solidFill>
              </a:rPr>
              <a:t>2013; Kite et al. JGR-Planets 2016)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00883" y="1061035"/>
            <a:ext cx="38584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Explains why Murray Formation</a:t>
            </a:r>
          </a:p>
          <a:p>
            <a:r>
              <a:rPr lang="en-US" dirty="0" smtClean="0"/>
              <a:t>was never deeply buried, despite being </a:t>
            </a:r>
          </a:p>
          <a:p>
            <a:r>
              <a:rPr lang="en-US" dirty="0" smtClean="0"/>
              <a:t>next to Mt. </a:t>
            </a:r>
            <a:r>
              <a:rPr lang="en-US" dirty="0" smtClean="0"/>
              <a:t>Sharp</a:t>
            </a:r>
          </a:p>
          <a:p>
            <a:r>
              <a:rPr lang="en-US" dirty="0" smtClean="0"/>
              <a:t>(e.g. </a:t>
            </a:r>
            <a:r>
              <a:rPr lang="en-US" i="1" dirty="0" smtClean="0"/>
              <a:t>Lewis et al. Science 2019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066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431" y="494021"/>
            <a:ext cx="7056424" cy="435556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3041127" y="1950866"/>
            <a:ext cx="287528" cy="1857157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16778514">
            <a:off x="2481061" y="2640634"/>
            <a:ext cx="11201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strong winds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158874" y="4472244"/>
            <a:ext cx="2103811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radial distance from </a:t>
            </a:r>
          </a:p>
          <a:p>
            <a:pPr algn="ctr"/>
            <a:r>
              <a:rPr lang="en-US" sz="1400" dirty="0" smtClean="0"/>
              <a:t>crater/canyon center (km)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 rot="16761073">
            <a:off x="3004268" y="3227193"/>
            <a:ext cx="10749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nonerodible</a:t>
            </a:r>
          </a:p>
          <a:p>
            <a:r>
              <a:rPr lang="en-US" sz="1400" dirty="0" smtClean="0"/>
              <a:t>container</a:t>
            </a:r>
            <a:endParaRPr lang="en-US" sz="14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545464" y="2298346"/>
            <a:ext cx="790703" cy="1174202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3256906">
            <a:off x="1252703" y="2565946"/>
            <a:ext cx="16729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strengthening winds</a:t>
            </a:r>
            <a:endParaRPr lang="en-US" sz="1400" dirty="0"/>
          </a:p>
        </p:txBody>
      </p:sp>
      <p:sp>
        <p:nvSpPr>
          <p:cNvPr id="15" name="Rectangle 14"/>
          <p:cNvSpPr/>
          <p:nvPr/>
        </p:nvSpPr>
        <p:spPr>
          <a:xfrm>
            <a:off x="1708395" y="5036966"/>
            <a:ext cx="7440908" cy="175432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b="1" dirty="0"/>
              <a:t>PREDICTIONS</a:t>
            </a:r>
            <a:r>
              <a:rPr lang="en-US" b="1" dirty="0" smtClean="0"/>
              <a:t>:</a:t>
            </a:r>
            <a:endParaRPr lang="en-US" dirty="0" smtClean="0"/>
          </a:p>
          <a:p>
            <a:r>
              <a:rPr lang="en-US" dirty="0" smtClean="0"/>
              <a:t>(</a:t>
            </a:r>
            <a:r>
              <a:rPr lang="en-US" dirty="0" smtClean="0"/>
              <a:t>1) Early-deposited layers dip gently away </a:t>
            </a:r>
            <a:r>
              <a:rPr lang="en-US" dirty="0"/>
              <a:t>from the mound </a:t>
            </a:r>
            <a:r>
              <a:rPr lang="en-US" dirty="0" smtClean="0"/>
              <a:t>center. </a:t>
            </a:r>
          </a:p>
          <a:p>
            <a:r>
              <a:rPr lang="en-US" dirty="0" smtClean="0"/>
              <a:t>(2) </a:t>
            </a:r>
            <a:r>
              <a:rPr lang="en-US" dirty="0"/>
              <a:t>Unconformities slope away </a:t>
            </a:r>
            <a:r>
              <a:rPr lang="en-US" dirty="0" smtClean="0"/>
              <a:t>from mound </a:t>
            </a:r>
            <a:r>
              <a:rPr lang="en-US" dirty="0"/>
              <a:t>center, defining </a:t>
            </a:r>
            <a:r>
              <a:rPr lang="en-US" dirty="0" err="1"/>
              <a:t>paleodomes</a:t>
            </a:r>
            <a:r>
              <a:rPr lang="en-US" dirty="0"/>
              <a:t> </a:t>
            </a:r>
            <a:r>
              <a:rPr lang="en-US" dirty="0" smtClean="0"/>
              <a:t>. </a:t>
            </a:r>
          </a:p>
          <a:p>
            <a:r>
              <a:rPr lang="en-US" dirty="0" smtClean="0"/>
              <a:t>(3) </a:t>
            </a:r>
            <a:r>
              <a:rPr lang="en-US" dirty="0"/>
              <a:t>Unconformities steepen up-mound. </a:t>
            </a:r>
            <a:endParaRPr lang="en-US" dirty="0" smtClean="0"/>
          </a:p>
          <a:p>
            <a:r>
              <a:rPr lang="en-US" dirty="0" smtClean="0"/>
              <a:t>(4) </a:t>
            </a:r>
            <a:r>
              <a:rPr lang="en-US" dirty="0"/>
              <a:t>Dips of late-</a:t>
            </a:r>
            <a:r>
              <a:rPr lang="en-US" dirty="0" smtClean="0"/>
              <a:t>deposited sediments </a:t>
            </a:r>
            <a:r>
              <a:rPr lang="en-US" dirty="0"/>
              <a:t>conform to modern topographic slope. </a:t>
            </a:r>
            <a:endParaRPr lang="en-US" dirty="0" smtClean="0"/>
          </a:p>
          <a:p>
            <a:r>
              <a:rPr lang="en-US" dirty="0" smtClean="0"/>
              <a:t>(5) </a:t>
            </a:r>
            <a:r>
              <a:rPr lang="en-US" dirty="0"/>
              <a:t>Unconformity-bounded stratigraphic packages thin moving </a:t>
            </a:r>
            <a:r>
              <a:rPr lang="en-US" dirty="0" err="1" smtClean="0"/>
              <a:t>upmound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736"/>
            <a:ext cx="9143999" cy="467285"/>
          </a:xfrm>
          <a:solidFill>
            <a:srgbClr val="FFFFFF"/>
          </a:solidFill>
        </p:spPr>
        <p:txBody>
          <a:bodyPr>
            <a:noAutofit/>
          </a:bodyPr>
          <a:lstStyle/>
          <a:p>
            <a:pPr algn="l"/>
            <a:r>
              <a:rPr lang="en-US" sz="2100" b="1" dirty="0" smtClean="0"/>
              <a:t>The latest version of the slope winds model </a:t>
            </a:r>
            <a:r>
              <a:rPr lang="en-US" sz="1500" dirty="0" smtClean="0"/>
              <a:t>(</a:t>
            </a:r>
            <a:r>
              <a:rPr lang="en-US" sz="1500" i="1" dirty="0" smtClean="0"/>
              <a:t>Kite et al. JGR 2016</a:t>
            </a:r>
            <a:r>
              <a:rPr lang="en-US" sz="1500" dirty="0" smtClean="0"/>
              <a:t>) </a:t>
            </a:r>
            <a:r>
              <a:rPr lang="en-US" sz="2100" b="1" dirty="0" smtClean="0"/>
              <a:t/>
            </a:r>
            <a:br>
              <a:rPr lang="en-US" sz="2100" b="1" dirty="0" smtClean="0"/>
            </a:br>
            <a:r>
              <a:rPr lang="en-US" sz="2100" b="1" dirty="0" smtClean="0"/>
              <a:t>explains </a:t>
            </a:r>
            <a:r>
              <a:rPr lang="en-US" sz="2100" b="1" dirty="0" smtClean="0"/>
              <a:t>the data and makes novel testable predictions </a:t>
            </a:r>
            <a:endParaRPr lang="en-US" sz="30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5308930"/>
            <a:ext cx="1536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Very </a:t>
            </a:r>
            <a:r>
              <a:rPr lang="en-US" dirty="0" smtClean="0"/>
              <a:t>unlike Earth basin </a:t>
            </a:r>
            <a:r>
              <a:rPr lang="en-US" dirty="0" smtClean="0"/>
              <a:t>architecture!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7403855" y="1082842"/>
            <a:ext cx="0" cy="8680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403855" y="1977602"/>
            <a:ext cx="0" cy="8163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165474" y="1950866"/>
            <a:ext cx="10293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8000373" y="735263"/>
            <a:ext cx="379413" cy="999086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004005" y="2294730"/>
            <a:ext cx="384199" cy="963612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TextBox 14"/>
          <p:cNvSpPr txBox="1">
            <a:spLocks noChangeArrowheads="1"/>
          </p:cNvSpPr>
          <p:nvPr/>
        </p:nvSpPr>
        <p:spPr bwMode="auto">
          <a:xfrm rot="5400000">
            <a:off x="7474947" y="1164032"/>
            <a:ext cx="14274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Wet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TextBox 15"/>
          <p:cNvSpPr txBox="1">
            <a:spLocks noChangeArrowheads="1"/>
          </p:cNvSpPr>
          <p:nvPr/>
        </p:nvSpPr>
        <p:spPr bwMode="auto">
          <a:xfrm rot="5400000">
            <a:off x="7939021" y="2464077"/>
            <a:ext cx="5116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Dry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532698" y="634972"/>
            <a:ext cx="379413" cy="109937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536608" y="2312193"/>
            <a:ext cx="384199" cy="963612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TextBox 14"/>
          <p:cNvSpPr txBox="1">
            <a:spLocks noChangeArrowheads="1"/>
          </p:cNvSpPr>
          <p:nvPr/>
        </p:nvSpPr>
        <p:spPr bwMode="auto">
          <a:xfrm rot="5400000">
            <a:off x="6855416" y="576811"/>
            <a:ext cx="174179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sym typeface="Wingdings" charset="0"/>
              </a:rPr>
              <a:t>		</a:t>
            </a:r>
            <a:r>
              <a:rPr lang="en-US" dirty="0" smtClean="0">
                <a:solidFill>
                  <a:srgbClr val="000000"/>
                </a:solidFill>
              </a:rPr>
              <a:t>Induration</a:t>
            </a:r>
            <a:r>
              <a:rPr lang="en-US" dirty="0">
                <a:solidFill>
                  <a:srgbClr val="000000"/>
                </a:solidFill>
              </a:rPr>
              <a:t>		</a:t>
            </a:r>
          </a:p>
        </p:txBody>
      </p:sp>
      <p:sp>
        <p:nvSpPr>
          <p:cNvPr id="28" name="TextBox 15"/>
          <p:cNvSpPr txBox="1">
            <a:spLocks noChangeArrowheads="1"/>
          </p:cNvSpPr>
          <p:nvPr/>
        </p:nvSpPr>
        <p:spPr bwMode="auto">
          <a:xfrm rot="5400000">
            <a:off x="7284524" y="2481540"/>
            <a:ext cx="8858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Erosion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271811" y="3486738"/>
            <a:ext cx="18721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n.b.</a:t>
            </a:r>
            <a:r>
              <a:rPr lang="en-US" i="1" dirty="0" smtClean="0"/>
              <a:t> Same predictions</a:t>
            </a:r>
          </a:p>
          <a:p>
            <a:r>
              <a:rPr lang="en-US" i="1" dirty="0" smtClean="0"/>
              <a:t>for non-obliquity</a:t>
            </a:r>
          </a:p>
          <a:p>
            <a:r>
              <a:rPr lang="en-US" i="1" dirty="0" smtClean="0"/>
              <a:t>drivers of climate</a:t>
            </a:r>
          </a:p>
          <a:p>
            <a:r>
              <a:rPr lang="en-US" i="1" dirty="0" smtClean="0"/>
              <a:t>intermittency</a:t>
            </a:r>
          </a:p>
        </p:txBody>
      </p:sp>
      <p:sp>
        <p:nvSpPr>
          <p:cNvPr id="30" name="Left Brace 29"/>
          <p:cNvSpPr/>
          <p:nvPr/>
        </p:nvSpPr>
        <p:spPr>
          <a:xfrm>
            <a:off x="1378187" y="5038729"/>
            <a:ext cx="291008" cy="1752563"/>
          </a:xfrm>
          <a:prstGeom prst="leftBrac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83134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9931" y="2462931"/>
            <a:ext cx="5024069" cy="44047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62594" y="5855583"/>
            <a:ext cx="17573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Background: </a:t>
            </a:r>
          </a:p>
          <a:p>
            <a:pPr algn="r"/>
            <a:r>
              <a:rPr lang="en-US" dirty="0" smtClean="0"/>
              <a:t>CTX DTM mosaic </a:t>
            </a:r>
          </a:p>
          <a:p>
            <a:pPr algn="r"/>
            <a:r>
              <a:rPr lang="en-US" dirty="0" smtClean="0"/>
              <a:t>by David Mayer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73294" y="6132065"/>
            <a:ext cx="22189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trace after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LeDeit</a:t>
            </a:r>
            <a:r>
              <a:rPr lang="en-US" dirty="0" smtClean="0">
                <a:solidFill>
                  <a:srgbClr val="FF0000"/>
                </a:solidFill>
              </a:rPr>
              <a:t> et al. JGR 2013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138974"/>
            <a:ext cx="3303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5.80°S 76.47°</a:t>
            </a:r>
            <a:r>
              <a:rPr lang="it-IT" dirty="0" smtClean="0"/>
              <a:t>W (</a:t>
            </a:r>
            <a:r>
              <a:rPr lang="it-IT" dirty="0" err="1" smtClean="0"/>
              <a:t>Candor</a:t>
            </a:r>
            <a:r>
              <a:rPr lang="it-IT" dirty="0" smtClean="0"/>
              <a:t> Chasma)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237220" y="2635964"/>
            <a:ext cx="1906780" cy="64633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&gt;km of relief </a:t>
            </a:r>
          </a:p>
          <a:p>
            <a:r>
              <a:rPr lang="en-US" dirty="0" smtClean="0"/>
              <a:t>on unconformities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7427815" y="3282295"/>
            <a:ext cx="311489" cy="140253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21956"/>
            <a:ext cx="4391979" cy="343868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03645" y="2093599"/>
            <a:ext cx="2040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Kite et al. JGR 2016</a:t>
            </a:r>
            <a:endParaRPr lang="en-US" i="1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112518"/>
            <a:ext cx="9144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Unconformities </a:t>
            </a:r>
            <a:r>
              <a:rPr lang="en-US" sz="2200" i="1" dirty="0" smtClean="0"/>
              <a:t>(Malin &amp; </a:t>
            </a:r>
            <a:r>
              <a:rPr lang="en-US" sz="2200" i="1" dirty="0" smtClean="0"/>
              <a:t>Edgett Science </a:t>
            </a:r>
            <a:r>
              <a:rPr lang="en-US" sz="2200" i="1" dirty="0" smtClean="0"/>
              <a:t>2000) </a:t>
            </a:r>
            <a:r>
              <a:rPr lang="en-US" dirty="0" smtClean="0"/>
              <a:t>define </a:t>
            </a:r>
            <a:r>
              <a:rPr lang="en-US" dirty="0" err="1" smtClean="0"/>
              <a:t>paleodomes</a:t>
            </a:r>
            <a:r>
              <a:rPr lang="en-US" dirty="0" smtClean="0"/>
              <a:t> and </a:t>
            </a:r>
            <a:r>
              <a:rPr lang="en-US" dirty="0" err="1" smtClean="0"/>
              <a:t>paleomoats</a:t>
            </a:r>
            <a:r>
              <a:rPr lang="en-US" dirty="0" smtClean="0"/>
              <a:t> </a:t>
            </a:r>
            <a:r>
              <a:rPr lang="en-US" sz="2200" i="1" dirty="0" smtClean="0"/>
              <a:t>(</a:t>
            </a:r>
            <a:r>
              <a:rPr lang="en-US" sz="2200" i="1" dirty="0" smtClean="0"/>
              <a:t>Okubo et al. JGR </a:t>
            </a:r>
            <a:r>
              <a:rPr lang="en-US" sz="2200" i="1" dirty="0" smtClean="0"/>
              <a:t>2008, Kite et al. </a:t>
            </a:r>
            <a:r>
              <a:rPr lang="en-US" sz="2200" i="1" dirty="0" smtClean="0"/>
              <a:t>JGR 2016</a:t>
            </a:r>
            <a:r>
              <a:rPr lang="en-US" sz="2200" i="1" dirty="0" smtClean="0"/>
              <a:t>)</a:t>
            </a:r>
            <a:endParaRPr lang="en-US" sz="2200" i="1" dirty="0"/>
          </a:p>
        </p:txBody>
      </p:sp>
    </p:spTree>
    <p:extLst>
      <p:ext uri="{BB962C8B-B14F-4D97-AF65-F5344CB8AC3E}">
        <p14:creationId xmlns:p14="http://schemas.microsoft.com/office/powerpoint/2010/main" val="878955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23235" y="6350000"/>
            <a:ext cx="40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from </a:t>
            </a:r>
            <a:r>
              <a:rPr lang="en-US" i="1" dirty="0" err="1" smtClean="0"/>
              <a:t>Banham</a:t>
            </a:r>
            <a:r>
              <a:rPr lang="en-US" i="1" dirty="0" smtClean="0"/>
              <a:t> et al. Sedimentology 2018</a:t>
            </a: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55799"/>
            <a:ext cx="9986400" cy="319374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6634" y="1997217"/>
            <a:ext cx="289902" cy="460205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082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31024"/>
          </a:xfrm>
        </p:spPr>
        <p:txBody>
          <a:bodyPr>
            <a:normAutofit fontScale="90000"/>
          </a:bodyPr>
          <a:lstStyle/>
          <a:p>
            <a:r>
              <a:rPr lang="en-US" sz="3500" b="1" dirty="0" smtClean="0"/>
              <a:t>Evolution of major sedimentary mounds on Mars</a:t>
            </a:r>
            <a:endParaRPr lang="en-US" sz="35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6966"/>
            <a:ext cx="5025554" cy="14924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30854"/>
            <a:ext cx="9144000" cy="25715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31024"/>
            <a:ext cx="4613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A</a:t>
            </a:r>
            <a:r>
              <a:rPr lang="en-US" u="sng" dirty="0" smtClean="0"/>
              <a:t>dd sediment to pre-existing lows, then erode?</a:t>
            </a:r>
            <a:endParaRPr lang="en-US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246188"/>
            <a:ext cx="3551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A</a:t>
            </a:r>
            <a:r>
              <a:rPr lang="en-US" u="sng" dirty="0" smtClean="0"/>
              <a:t>dd sediment to pre-existing highs?</a:t>
            </a:r>
            <a:endParaRPr lang="en-US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-309769" y="5479160"/>
            <a:ext cx="2078815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5867643" y="5603076"/>
            <a:ext cx="3276357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4864021" y="1704320"/>
            <a:ext cx="41744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Malin </a:t>
            </a:r>
            <a:r>
              <a:rPr lang="en-US" i="1" dirty="0" smtClean="0"/>
              <a:t>&amp; </a:t>
            </a:r>
            <a:r>
              <a:rPr lang="nb-NO" i="1" dirty="0" smtClean="0"/>
              <a:t>Edgett, 2000; Andrews-Hanna et al., 2010, Grotzinger et al. </a:t>
            </a:r>
            <a:r>
              <a:rPr lang="nb-NO" i="1" dirty="0" smtClean="0"/>
              <a:t>2015</a:t>
            </a:r>
            <a:endParaRPr lang="en-US" i="1" dirty="0"/>
          </a:p>
        </p:txBody>
      </p:sp>
      <p:sp>
        <p:nvSpPr>
          <p:cNvPr id="10" name="Rectangle 9"/>
          <p:cNvSpPr/>
          <p:nvPr/>
        </p:nvSpPr>
        <p:spPr>
          <a:xfrm>
            <a:off x="1483896" y="6488668"/>
            <a:ext cx="7660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i="1" dirty="0" smtClean="0"/>
              <a:t>Michalski </a:t>
            </a:r>
            <a:r>
              <a:rPr lang="pl-PL" i="1" dirty="0" smtClean="0"/>
              <a:t>and </a:t>
            </a:r>
            <a:r>
              <a:rPr lang="fr-FR" i="1" dirty="0" smtClean="0"/>
              <a:t>Niles</a:t>
            </a:r>
            <a:r>
              <a:rPr lang="fr-FR" i="1" dirty="0"/>
              <a:t>, 2012; </a:t>
            </a:r>
            <a:r>
              <a:rPr lang="fr-FR" i="1" dirty="0" err="1"/>
              <a:t>Kite</a:t>
            </a:r>
            <a:r>
              <a:rPr lang="fr-FR" i="1" dirty="0"/>
              <a:t> et al</a:t>
            </a:r>
            <a:r>
              <a:rPr lang="fr-FR" i="1" dirty="0" smtClean="0"/>
              <a:t>. 2013; </a:t>
            </a:r>
            <a:r>
              <a:rPr lang="fr-FR" i="1" dirty="0" err="1" smtClean="0"/>
              <a:t>Kite</a:t>
            </a:r>
            <a:r>
              <a:rPr lang="fr-FR" i="1" dirty="0" smtClean="0"/>
              <a:t> et al. 2016; </a:t>
            </a:r>
            <a:r>
              <a:rPr lang="fr-FR" i="1" dirty="0" err="1" smtClean="0"/>
              <a:t>Brothers</a:t>
            </a:r>
            <a:r>
              <a:rPr lang="fr-FR" i="1" dirty="0" smtClean="0"/>
              <a:t> &amp; Holt </a:t>
            </a:r>
            <a:r>
              <a:rPr lang="fr-FR" i="1" dirty="0" smtClean="0"/>
              <a:t>2016</a:t>
            </a:r>
            <a:endParaRPr lang="en-US" i="1" dirty="0"/>
          </a:p>
        </p:txBody>
      </p:sp>
      <p:sp>
        <p:nvSpPr>
          <p:cNvPr id="12" name="Rectangle 11"/>
          <p:cNvSpPr/>
          <p:nvPr/>
        </p:nvSpPr>
        <p:spPr>
          <a:xfrm rot="16200000">
            <a:off x="1978113" y="683741"/>
            <a:ext cx="379413" cy="3783189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 rot="16200000">
            <a:off x="4387217" y="2091136"/>
            <a:ext cx="384199" cy="963612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ight Triangle 13"/>
          <p:cNvSpPr/>
          <p:nvPr/>
        </p:nvSpPr>
        <p:spPr>
          <a:xfrm rot="16200000">
            <a:off x="3459324" y="2088754"/>
            <a:ext cx="384198" cy="968375"/>
          </a:xfrm>
          <a:prstGeom prst="rtTriangle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88925" y="2407854"/>
            <a:ext cx="3549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sym typeface="Wingdings" charset="0"/>
              </a:rPr>
              <a:t>		</a:t>
            </a:r>
            <a:r>
              <a:rPr lang="en-US" dirty="0">
                <a:solidFill>
                  <a:srgbClr val="FFFFFF"/>
                </a:solidFill>
              </a:rPr>
              <a:t>Wet climate 	</a:t>
            </a:r>
            <a:r>
              <a:rPr lang="en-US" dirty="0">
                <a:solidFill>
                  <a:srgbClr val="FFFFFF"/>
                </a:solidFill>
                <a:sym typeface="Wingdings" charset="0"/>
              </a:rPr>
              <a:t>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787825" y="2389261"/>
            <a:ext cx="1254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Dry climate</a:t>
            </a:r>
          </a:p>
        </p:txBody>
      </p:sp>
      <p:sp>
        <p:nvSpPr>
          <p:cNvPr id="22" name="Rectangle 21"/>
          <p:cNvSpPr/>
          <p:nvPr/>
        </p:nvSpPr>
        <p:spPr>
          <a:xfrm rot="16200000">
            <a:off x="896718" y="5262272"/>
            <a:ext cx="379413" cy="836614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 rot="16200000">
            <a:off x="2877217" y="5201478"/>
            <a:ext cx="384199" cy="963612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 32"/>
          <p:cNvSpPr/>
          <p:nvPr/>
        </p:nvSpPr>
        <p:spPr>
          <a:xfrm rot="16200000">
            <a:off x="5898054" y="5368842"/>
            <a:ext cx="379413" cy="836614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tangle 34"/>
          <p:cNvSpPr/>
          <p:nvPr/>
        </p:nvSpPr>
        <p:spPr>
          <a:xfrm rot="16200000">
            <a:off x="7896516" y="4829126"/>
            <a:ext cx="384199" cy="1899616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TextBox 15"/>
          <p:cNvSpPr txBox="1">
            <a:spLocks noChangeArrowheads="1"/>
          </p:cNvSpPr>
          <p:nvPr/>
        </p:nvSpPr>
        <p:spPr bwMode="auto">
          <a:xfrm>
            <a:off x="7574402" y="5586356"/>
            <a:ext cx="1254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Dry climate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81298" y="5473549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Wet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5790635" y="5614768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Wet</a:t>
            </a:r>
            <a:endParaRPr lang="en-US" dirty="0"/>
          </a:p>
        </p:txBody>
      </p:sp>
      <p:sp>
        <p:nvSpPr>
          <p:cNvPr id="49" name="TextBox 15"/>
          <p:cNvSpPr txBox="1">
            <a:spLocks noChangeArrowheads="1"/>
          </p:cNvSpPr>
          <p:nvPr/>
        </p:nvSpPr>
        <p:spPr bwMode="auto">
          <a:xfrm>
            <a:off x="2809924" y="5505566"/>
            <a:ext cx="5116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Dry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1705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03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Consistent with alluvial fan / delta record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552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99" y="5877215"/>
            <a:ext cx="9143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Particular thanks to </a:t>
            </a:r>
            <a:r>
              <a:rPr lang="es-ES_tradnl" sz="1500" b="1" dirty="0" smtClean="0"/>
              <a:t>Michael </a:t>
            </a:r>
            <a:r>
              <a:rPr lang="es-ES_tradnl" sz="1500" b="1" dirty="0" err="1"/>
              <a:t>Lamb</a:t>
            </a:r>
            <a:r>
              <a:rPr lang="es-ES_tradnl" sz="1500" dirty="0"/>
              <a:t>, </a:t>
            </a:r>
            <a:r>
              <a:rPr lang="es-ES_tradnl" sz="1500" b="1" dirty="0" smtClean="0"/>
              <a:t>Mark Richardson, and Claire </a:t>
            </a:r>
            <a:r>
              <a:rPr lang="es-ES_tradnl" sz="1500" b="1" dirty="0" err="1" smtClean="0"/>
              <a:t>Newman</a:t>
            </a:r>
            <a:r>
              <a:rPr lang="es-ES_tradnl" sz="1500" b="1" dirty="0" smtClean="0"/>
              <a:t>. </a:t>
            </a:r>
            <a:r>
              <a:rPr lang="es-ES_tradnl" sz="1500" dirty="0" err="1" smtClean="0"/>
              <a:t>Thanks</a:t>
            </a:r>
            <a:r>
              <a:rPr lang="es-ES_tradnl" sz="1500" dirty="0" smtClean="0"/>
              <a:t> </a:t>
            </a:r>
            <a:r>
              <a:rPr lang="es-ES_tradnl" sz="1500" dirty="0" err="1" smtClean="0"/>
              <a:t>also</a:t>
            </a:r>
            <a:r>
              <a:rPr lang="es-ES_tradnl" sz="1500" dirty="0" smtClean="0"/>
              <a:t> </a:t>
            </a:r>
            <a:r>
              <a:rPr lang="es-ES_tradnl" sz="1500" dirty="0" err="1" smtClean="0"/>
              <a:t>to</a:t>
            </a:r>
            <a:r>
              <a:rPr lang="es-ES_tradnl" sz="1500" dirty="0" smtClean="0"/>
              <a:t> </a:t>
            </a:r>
            <a:r>
              <a:rPr lang="es-ES_tradnl" sz="1500" dirty="0" smtClean="0"/>
              <a:t>Frank </a:t>
            </a:r>
            <a:r>
              <a:rPr lang="es-ES_tradnl" sz="1500" dirty="0" err="1"/>
              <a:t>Fueten</a:t>
            </a:r>
            <a:r>
              <a:rPr lang="es-ES_tradnl" sz="1500" dirty="0" smtClean="0"/>
              <a:t>, </a:t>
            </a:r>
            <a:r>
              <a:rPr lang="de-DE" sz="1500" dirty="0" smtClean="0"/>
              <a:t>Gene </a:t>
            </a:r>
            <a:r>
              <a:rPr lang="de-DE" sz="1500" dirty="0"/>
              <a:t>Schmidt, Chris </a:t>
            </a:r>
            <a:r>
              <a:rPr lang="de-DE" sz="1500" dirty="0" err="1"/>
              <a:t>Okubo</a:t>
            </a:r>
            <a:r>
              <a:rPr lang="de-DE" sz="1500" dirty="0"/>
              <a:t>, </a:t>
            </a:r>
            <a:r>
              <a:rPr lang="de-DE" sz="1500" dirty="0" smtClean="0"/>
              <a:t>John </a:t>
            </a:r>
            <a:r>
              <a:rPr lang="de-DE" sz="1500" dirty="0"/>
              <a:t>Grotzinger, </a:t>
            </a:r>
            <a:r>
              <a:rPr lang="de-DE" sz="1500" dirty="0" smtClean="0"/>
              <a:t>Jeff </a:t>
            </a:r>
            <a:r>
              <a:rPr lang="it-IT" sz="1500" dirty="0" err="1" smtClean="0"/>
              <a:t>Andrews</a:t>
            </a:r>
            <a:r>
              <a:rPr lang="it-IT" sz="1500" dirty="0"/>
              <a:t>-Hanna, Mackenzie </a:t>
            </a:r>
            <a:r>
              <a:rPr lang="it-IT" sz="1500" dirty="0" err="1"/>
              <a:t>Day</a:t>
            </a:r>
            <a:r>
              <a:rPr lang="it-IT" sz="1500" dirty="0"/>
              <a:t>, </a:t>
            </a:r>
            <a:r>
              <a:rPr lang="it-IT" sz="1500" dirty="0" smtClean="0"/>
              <a:t>Jeff </a:t>
            </a:r>
            <a:r>
              <a:rPr lang="fr-FR" sz="1500" dirty="0" smtClean="0"/>
              <a:t>Barnes</a:t>
            </a:r>
            <a:r>
              <a:rPr lang="fr-FR" sz="1500" dirty="0"/>
              <a:t>, Daniel Tyler, </a:t>
            </a:r>
            <a:r>
              <a:rPr lang="nl-NL" sz="1500" dirty="0" smtClean="0"/>
              <a:t>John </a:t>
            </a:r>
            <a:r>
              <a:rPr lang="nl-NL" sz="1500" dirty="0"/>
              <a:t>Armstrong, </a:t>
            </a:r>
            <a:r>
              <a:rPr lang="nl-NL" sz="1500" dirty="0" err="1" smtClean="0"/>
              <a:t>Bill</a:t>
            </a:r>
            <a:r>
              <a:rPr lang="nl-NL" sz="1500" dirty="0"/>
              <a:t> </a:t>
            </a:r>
            <a:r>
              <a:rPr lang="pl-PL" sz="1500" dirty="0" smtClean="0"/>
              <a:t>Dietrich</a:t>
            </a:r>
            <a:r>
              <a:rPr lang="pl-PL" sz="1500" dirty="0"/>
              <a:t>, Jasper Kok, Matt Chojnacki</a:t>
            </a:r>
            <a:r>
              <a:rPr lang="pl-PL" sz="1500" dirty="0" smtClean="0"/>
              <a:t>, </a:t>
            </a:r>
            <a:r>
              <a:rPr lang="it-IT" sz="1500" dirty="0" err="1" smtClean="0"/>
              <a:t>Corey</a:t>
            </a:r>
            <a:r>
              <a:rPr lang="it-IT" sz="1500" dirty="0" smtClean="0"/>
              <a:t> </a:t>
            </a:r>
            <a:r>
              <a:rPr lang="it-IT" sz="1500" dirty="0"/>
              <a:t>Fortezzo, </a:t>
            </a:r>
            <a:r>
              <a:rPr lang="it-IT" sz="1500" dirty="0" err="1" smtClean="0"/>
              <a:t>Baerbel</a:t>
            </a:r>
            <a:r>
              <a:rPr lang="it-IT" sz="1500" dirty="0" smtClean="0"/>
              <a:t> </a:t>
            </a:r>
            <a:r>
              <a:rPr lang="it-IT" sz="1500" dirty="0" err="1" smtClean="0"/>
              <a:t>Lucchitta</a:t>
            </a:r>
            <a:r>
              <a:rPr lang="it-IT" sz="1500" dirty="0" smtClean="0"/>
              <a:t>, </a:t>
            </a:r>
            <a:r>
              <a:rPr lang="en-US" sz="1500" dirty="0" smtClean="0"/>
              <a:t>Nathan </a:t>
            </a:r>
            <a:r>
              <a:rPr lang="en-US" sz="1500" dirty="0"/>
              <a:t>Bridges, Brad Thomson, </a:t>
            </a:r>
            <a:r>
              <a:rPr lang="en-US" sz="1500" dirty="0" smtClean="0"/>
              <a:t>and Martin </a:t>
            </a:r>
            <a:r>
              <a:rPr lang="en-US" sz="1500" dirty="0" smtClean="0"/>
              <a:t>Jackson</a:t>
            </a:r>
            <a:r>
              <a:rPr lang="en-US" sz="1500" dirty="0"/>
              <a:t>, </a:t>
            </a:r>
            <a:r>
              <a:rPr lang="en-US" sz="1500" dirty="0" smtClean="0"/>
              <a:t>&amp; to the HiRISE</a:t>
            </a:r>
            <a:r>
              <a:rPr lang="en-US" sz="1500" dirty="0"/>
              <a:t> </a:t>
            </a:r>
            <a:r>
              <a:rPr lang="en-US" sz="1500" dirty="0" smtClean="0"/>
              <a:t>team for maintaining the </a:t>
            </a:r>
            <a:r>
              <a:rPr lang="en-US" sz="1500" dirty="0" smtClean="0"/>
              <a:t>HiWish program.</a:t>
            </a:r>
            <a:endParaRPr lang="en-US" sz="15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498" y="57864"/>
            <a:ext cx="7410515" cy="274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7000" b="1" dirty="0" smtClean="0"/>
              <a:t>Conclusion: Mounds record </a:t>
            </a:r>
            <a:r>
              <a:rPr lang="en-US" sz="7000" b="1" i="1" dirty="0" smtClean="0"/>
              <a:t>intermittency </a:t>
            </a:r>
            <a:r>
              <a:rPr lang="en-US" sz="7000" b="1" dirty="0" smtClean="0"/>
              <a:t>of</a:t>
            </a:r>
            <a:r>
              <a:rPr lang="en-US" sz="7000" b="1" dirty="0" smtClean="0"/>
              <a:t> </a:t>
            </a:r>
            <a:r>
              <a:rPr lang="en-US" sz="7000" b="1" dirty="0" smtClean="0"/>
              <a:t>induration (wet climate) </a:t>
            </a:r>
            <a:endParaRPr lang="en-US" sz="7000" b="1" dirty="0" smtClean="0"/>
          </a:p>
          <a:p>
            <a:pPr algn="l"/>
            <a:r>
              <a:rPr lang="en-US" sz="7000" b="1" dirty="0" smtClean="0"/>
              <a:t>&amp; slope-wind </a:t>
            </a:r>
            <a:r>
              <a:rPr lang="en-US" sz="7000" b="1" dirty="0" smtClean="0"/>
              <a:t>erosion </a:t>
            </a:r>
            <a:r>
              <a:rPr lang="en-US" sz="7000" b="1" dirty="0" smtClean="0"/>
              <a:t>(</a:t>
            </a:r>
            <a:r>
              <a:rPr lang="en-US" sz="7000" b="1" dirty="0" smtClean="0">
                <a:sym typeface="Wingdings"/>
              </a:rPr>
              <a:t>dry </a:t>
            </a:r>
            <a:r>
              <a:rPr lang="en-US" sz="7000" b="1" dirty="0" smtClean="0">
                <a:sym typeface="Wingdings"/>
              </a:rPr>
              <a:t>climate</a:t>
            </a:r>
            <a:r>
              <a:rPr lang="en-US" sz="7000" b="1" dirty="0" smtClean="0">
                <a:sym typeface="Wingdings"/>
              </a:rPr>
              <a:t>) </a:t>
            </a:r>
          </a:p>
          <a:p>
            <a:pPr marL="165100" indent="-165100" algn="l">
              <a:buFont typeface="Arial"/>
              <a:buChar char="•"/>
            </a:pPr>
            <a:r>
              <a:rPr lang="en-US" sz="4000" dirty="0" smtClean="0">
                <a:sym typeface="Wingdings"/>
              </a:rPr>
              <a:t>Un-Earthly consequences: “growing mounds”– anticompensational stacking</a:t>
            </a:r>
          </a:p>
          <a:p>
            <a:pPr marL="165100" indent="-165100" algn="l">
              <a:buFont typeface="Arial"/>
              <a:buChar char="•"/>
            </a:pPr>
            <a:r>
              <a:rPr lang="en-US" sz="4000" dirty="0" smtClean="0">
                <a:sym typeface="Wingdings"/>
              </a:rPr>
              <a:t>Pacemaker of intermittency: unknown. Obliquity? (Kite et al. Icarus 2015)</a:t>
            </a:r>
          </a:p>
          <a:p>
            <a:pPr marL="165100" indent="-165100" algn="l">
              <a:buFont typeface="Arial"/>
              <a:buChar char="•"/>
            </a:pPr>
            <a:r>
              <a:rPr lang="en-US" sz="4000" dirty="0" smtClean="0">
                <a:sym typeface="Wingdings"/>
              </a:rPr>
              <a:t>Multiple experiments in habitability. Transiently </a:t>
            </a:r>
            <a:r>
              <a:rPr lang="en-US" sz="4000" dirty="0">
                <a:sym typeface="Wingdings"/>
              </a:rPr>
              <a:t>habitable surface conditions </a:t>
            </a:r>
            <a:endParaRPr lang="en-US" sz="4000" dirty="0" smtClean="0">
              <a:sym typeface="Wingdings"/>
            </a:endParaRPr>
          </a:p>
          <a:p>
            <a:pPr algn="l"/>
            <a:r>
              <a:rPr lang="en-US" sz="4000" dirty="0">
                <a:sym typeface="Wingdings"/>
              </a:rPr>
              <a:t> </a:t>
            </a:r>
            <a:r>
              <a:rPr lang="en-US" sz="4000" dirty="0" smtClean="0">
                <a:sym typeface="Wingdings"/>
              </a:rPr>
              <a:t>   (</a:t>
            </a:r>
            <a:r>
              <a:rPr lang="en-US" sz="4000" dirty="0">
                <a:sym typeface="Wingdings"/>
              </a:rPr>
              <a:t>soil-wetting) </a:t>
            </a:r>
            <a:r>
              <a:rPr lang="en-US" sz="4000" dirty="0" smtClean="0">
                <a:sym typeface="Wingdings"/>
              </a:rPr>
              <a:t>well into the Amazonian</a:t>
            </a:r>
          </a:p>
          <a:p>
            <a:pPr algn="l"/>
            <a:r>
              <a:rPr lang="en-US" sz="4000" dirty="0">
                <a:sym typeface="Wingdings"/>
              </a:rPr>
              <a:t> </a:t>
            </a:r>
            <a:r>
              <a:rPr lang="en-US" sz="4000" dirty="0" smtClean="0">
                <a:sym typeface="Wingdings"/>
              </a:rPr>
              <a:t>  (</a:t>
            </a:r>
            <a:r>
              <a:rPr lang="en-US" sz="4000" i="1" dirty="0" smtClean="0">
                <a:sym typeface="Wingdings"/>
              </a:rPr>
              <a:t>see poster B1, “Charting the decline of Mars surface habitability,” Thu PM</a:t>
            </a:r>
            <a:r>
              <a:rPr lang="en-US" sz="4000" dirty="0" smtClean="0">
                <a:sym typeface="Wingdings"/>
              </a:rPr>
              <a:t>)</a:t>
            </a:r>
          </a:p>
          <a:p>
            <a:pPr marL="165100" indent="-165100" algn="l">
              <a:buFont typeface="Arial"/>
              <a:buChar char="•"/>
            </a:pPr>
            <a:r>
              <a:rPr lang="en-US" sz="4000" dirty="0" smtClean="0"/>
              <a:t>We have just scratched the surface of existing data! Need: More people studying mound architecture (and Mars basin analysis / structural geology in general); </a:t>
            </a:r>
            <a:r>
              <a:rPr lang="en-US" sz="4000" dirty="0" smtClean="0"/>
              <a:t>a </a:t>
            </a:r>
            <a:r>
              <a:rPr lang="en-US" sz="4000" dirty="0" smtClean="0"/>
              <a:t>key to ancient-Mars sedimentary processes and climate.</a:t>
            </a:r>
          </a:p>
          <a:p>
            <a:pPr marL="1028700" lvl="1" indent="-571500">
              <a:buFont typeface="Arial"/>
              <a:buChar char="•"/>
            </a:pPr>
            <a:endParaRPr lang="en-US" dirty="0" smtClean="0">
              <a:sym typeface="Wingdings"/>
            </a:endParaRPr>
          </a:p>
          <a:p>
            <a:pPr marL="1028700" lvl="1" indent="-571500">
              <a:buFont typeface="Arial"/>
              <a:buChar char="•"/>
            </a:pPr>
            <a:endParaRPr lang="en-US" dirty="0" smtClean="0">
              <a:sym typeface="Wingdings"/>
            </a:endParaRPr>
          </a:p>
          <a:p>
            <a:pPr marL="1028700" lvl="1" indent="-571500">
              <a:buFont typeface="Arial"/>
              <a:buChar char="•"/>
            </a:pPr>
            <a:endParaRPr lang="en-US" dirty="0"/>
          </a:p>
        </p:txBody>
      </p:sp>
      <p:pic>
        <p:nvPicPr>
          <p:cNvPr id="6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34707" y="5179081"/>
            <a:ext cx="3009292" cy="739552"/>
          </a:xfrm>
          <a:prstGeom prst="rect">
            <a:avLst/>
          </a:prstGeom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14167" y="5179081"/>
            <a:ext cx="5868507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00" b="1" dirty="0" err="1" smtClean="0"/>
              <a:t>planetarygeoscience.uchicago.edu</a:t>
            </a:r>
            <a:endParaRPr lang="en-US" sz="3100" b="1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2815" y="5890670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 rot="16200000">
            <a:off x="4054885" y="439393"/>
            <a:ext cx="784224" cy="6284913"/>
            <a:chOff x="5257169" y="442915"/>
            <a:chExt cx="784224" cy="6284913"/>
          </a:xfrm>
        </p:grpSpPr>
        <p:sp>
          <p:nvSpPr>
            <p:cNvPr id="10" name="Rectangle 9"/>
            <p:cNvSpPr/>
            <p:nvPr/>
          </p:nvSpPr>
          <p:spPr>
            <a:xfrm>
              <a:off x="5661980" y="442915"/>
              <a:ext cx="379413" cy="5329238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656088" y="5746753"/>
              <a:ext cx="384199" cy="963612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ight Triangle 11"/>
            <p:cNvSpPr/>
            <p:nvPr/>
          </p:nvSpPr>
          <p:spPr>
            <a:xfrm>
              <a:off x="5656089" y="4816478"/>
              <a:ext cx="384198" cy="968375"/>
            </a:xfrm>
            <a:prstGeom prst="rtTriangle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TextBox 14"/>
            <p:cNvSpPr txBox="1">
              <a:spLocks noChangeArrowheads="1"/>
            </p:cNvSpPr>
            <p:nvPr/>
          </p:nvSpPr>
          <p:spPr bwMode="auto">
            <a:xfrm rot="5400000">
              <a:off x="4059400" y="2856709"/>
              <a:ext cx="354965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FFFFFF"/>
                  </a:solidFill>
                  <a:sym typeface="Wingdings" charset="0"/>
                </a:rPr>
                <a:t>		</a:t>
              </a:r>
              <a:r>
                <a:rPr lang="en-US" dirty="0">
                  <a:solidFill>
                    <a:srgbClr val="FFFFFF"/>
                  </a:solidFill>
                </a:rPr>
                <a:t>Wet climate 		</a:t>
              </a:r>
              <a:r>
                <a:rPr lang="en-US" dirty="0">
                  <a:solidFill>
                    <a:srgbClr val="FFFFFF"/>
                  </a:solidFill>
                  <a:sym typeface="Wingdings" charset="0"/>
                </a:rPr>
                <a:t>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4" name="TextBox 15"/>
            <p:cNvSpPr txBox="1">
              <a:spLocks noChangeArrowheads="1"/>
            </p:cNvSpPr>
            <p:nvPr/>
          </p:nvSpPr>
          <p:spPr bwMode="auto">
            <a:xfrm rot="5400000">
              <a:off x="5219862" y="5915822"/>
              <a:ext cx="125412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FFFFFF"/>
                  </a:solidFill>
                </a:rPr>
                <a:t>Dry climate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269868" y="455615"/>
              <a:ext cx="379413" cy="532923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263976" y="5759453"/>
              <a:ext cx="384199" cy="9636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Right Triangle 16"/>
            <p:cNvSpPr/>
            <p:nvPr/>
          </p:nvSpPr>
          <p:spPr>
            <a:xfrm>
              <a:off x="5263977" y="4829178"/>
              <a:ext cx="384198" cy="968375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TextBox 14"/>
            <p:cNvSpPr txBox="1">
              <a:spLocks noChangeArrowheads="1"/>
            </p:cNvSpPr>
            <p:nvPr/>
          </p:nvSpPr>
          <p:spPr bwMode="auto">
            <a:xfrm rot="5400000">
              <a:off x="3667288" y="2869409"/>
              <a:ext cx="354965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  <a:sym typeface="Wingdings" charset="0"/>
                </a:rPr>
                <a:t>		</a:t>
              </a:r>
              <a:r>
                <a:rPr lang="en-US" dirty="0" smtClean="0">
                  <a:solidFill>
                    <a:srgbClr val="000000"/>
                  </a:solidFill>
                </a:rPr>
                <a:t>Indurate</a:t>
              </a:r>
              <a:r>
                <a:rPr lang="en-US" dirty="0">
                  <a:solidFill>
                    <a:srgbClr val="000000"/>
                  </a:solidFill>
                </a:rPr>
                <a:t>		</a:t>
              </a:r>
              <a:r>
                <a:rPr lang="en-US" dirty="0">
                  <a:solidFill>
                    <a:srgbClr val="000000"/>
                  </a:solidFill>
                  <a:sym typeface="Wingdings" charset="0"/>
                </a:rPr>
                <a:t>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9" name="TextBox 15"/>
            <p:cNvSpPr txBox="1">
              <a:spLocks noChangeArrowheads="1"/>
            </p:cNvSpPr>
            <p:nvPr/>
          </p:nvSpPr>
          <p:spPr bwMode="auto">
            <a:xfrm rot="5400000">
              <a:off x="5086958" y="5853736"/>
              <a:ext cx="7357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FFFFFF"/>
                  </a:solidFill>
                </a:rPr>
                <a:t>Erode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873949" y="0"/>
            <a:ext cx="237654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1" dirty="0"/>
              <a:t>Kite et al. JGR </a:t>
            </a:r>
            <a:r>
              <a:rPr lang="en-US" sz="1500" i="1" dirty="0" smtClean="0"/>
              <a:t>2016</a:t>
            </a:r>
          </a:p>
          <a:p>
            <a:r>
              <a:rPr lang="en-US" sz="1500" i="1" dirty="0" err="1"/>
              <a:t>Gabosova</a:t>
            </a:r>
            <a:r>
              <a:rPr lang="en-US" sz="1500" i="1" dirty="0"/>
              <a:t> &amp; Kite P&amp;SS 2018</a:t>
            </a:r>
          </a:p>
          <a:p>
            <a:r>
              <a:rPr lang="en-US" sz="1500" i="1" dirty="0"/>
              <a:t>Steele, Kite, et al., JGR 2018</a:t>
            </a:r>
          </a:p>
          <a:p>
            <a:r>
              <a:rPr lang="en-US" sz="1500" i="1" dirty="0" smtClean="0"/>
              <a:t>Kite </a:t>
            </a:r>
            <a:r>
              <a:rPr lang="en-US" sz="1500" i="1" dirty="0" smtClean="0"/>
              <a:t>et al. Geology 2013</a:t>
            </a:r>
          </a:p>
          <a:p>
            <a:r>
              <a:rPr lang="en-US" sz="1500" i="1" dirty="0" smtClean="0"/>
              <a:t>Lewis </a:t>
            </a:r>
            <a:r>
              <a:rPr lang="en-US" sz="1500" i="1" dirty="0" smtClean="0"/>
              <a:t>et al. Science 2019</a:t>
            </a:r>
            <a:endParaRPr lang="en-US" sz="1500" i="1" dirty="0"/>
          </a:p>
        </p:txBody>
      </p:sp>
      <p:sp>
        <p:nvSpPr>
          <p:cNvPr id="22" name="Rectangle 21"/>
          <p:cNvSpPr/>
          <p:nvPr/>
        </p:nvSpPr>
        <p:spPr>
          <a:xfrm rot="16200000">
            <a:off x="1545842" y="4066132"/>
            <a:ext cx="379413" cy="836614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 rot="16200000">
            <a:off x="1552191" y="4464594"/>
            <a:ext cx="379413" cy="82391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854017" y="3031198"/>
            <a:ext cx="7551263" cy="0"/>
          </a:xfrm>
          <a:prstGeom prst="straightConnector1">
            <a:avLst/>
          </a:prstGeom>
          <a:ln w="5715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4685" y="3270700"/>
            <a:ext cx="571500" cy="59690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4070084" y="2556480"/>
            <a:ext cx="80267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time</a:t>
            </a:r>
            <a:endParaRPr lang="en-US" sz="2600" dirty="0"/>
          </a:p>
        </p:txBody>
      </p:sp>
      <p:cxnSp>
        <p:nvCxnSpPr>
          <p:cNvPr id="38" name="Straight Connector 37"/>
          <p:cNvCxnSpPr/>
          <p:nvPr/>
        </p:nvCxnSpPr>
        <p:spPr>
          <a:xfrm>
            <a:off x="7499" y="5179081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8496" y="4213506"/>
            <a:ext cx="806784" cy="792794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 rot="16200000">
            <a:off x="2419265" y="4006133"/>
            <a:ext cx="384199" cy="963612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ectangle 40"/>
          <p:cNvSpPr/>
          <p:nvPr/>
        </p:nvSpPr>
        <p:spPr>
          <a:xfrm rot="16200000">
            <a:off x="2418160" y="4398245"/>
            <a:ext cx="384199" cy="963612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Rectangle 41"/>
          <p:cNvSpPr/>
          <p:nvPr/>
        </p:nvSpPr>
        <p:spPr>
          <a:xfrm rot="16200000">
            <a:off x="3321772" y="4066133"/>
            <a:ext cx="379413" cy="836614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Rectangle 42"/>
          <p:cNvSpPr/>
          <p:nvPr/>
        </p:nvSpPr>
        <p:spPr>
          <a:xfrm rot="16200000">
            <a:off x="3328121" y="4464595"/>
            <a:ext cx="379413" cy="82391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Rectangle 43"/>
          <p:cNvSpPr/>
          <p:nvPr/>
        </p:nvSpPr>
        <p:spPr>
          <a:xfrm rot="16200000">
            <a:off x="4195195" y="4006134"/>
            <a:ext cx="384199" cy="963612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Rectangle 44"/>
          <p:cNvSpPr/>
          <p:nvPr/>
        </p:nvSpPr>
        <p:spPr>
          <a:xfrm rot="16200000">
            <a:off x="4194090" y="4398246"/>
            <a:ext cx="384199" cy="963612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Rectangle 45"/>
          <p:cNvSpPr/>
          <p:nvPr/>
        </p:nvSpPr>
        <p:spPr>
          <a:xfrm rot="16200000">
            <a:off x="5088660" y="4058219"/>
            <a:ext cx="379413" cy="836614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Rectangle 46"/>
          <p:cNvSpPr/>
          <p:nvPr/>
        </p:nvSpPr>
        <p:spPr>
          <a:xfrm rot="16200000">
            <a:off x="5095009" y="4456681"/>
            <a:ext cx="379413" cy="82391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Rectangle 47"/>
          <p:cNvSpPr/>
          <p:nvPr/>
        </p:nvSpPr>
        <p:spPr>
          <a:xfrm rot="16200000">
            <a:off x="6430085" y="3530218"/>
            <a:ext cx="384199" cy="1899616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Rectangle 48"/>
          <p:cNvSpPr/>
          <p:nvPr/>
        </p:nvSpPr>
        <p:spPr>
          <a:xfrm rot="16200000">
            <a:off x="6429532" y="3921777"/>
            <a:ext cx="384199" cy="1900721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TextBox 15"/>
          <p:cNvSpPr txBox="1">
            <a:spLocks noChangeArrowheads="1"/>
          </p:cNvSpPr>
          <p:nvPr/>
        </p:nvSpPr>
        <p:spPr bwMode="auto">
          <a:xfrm>
            <a:off x="6335329" y="4666233"/>
            <a:ext cx="7357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Erode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1" name="TextBox 15"/>
          <p:cNvSpPr txBox="1">
            <a:spLocks noChangeArrowheads="1"/>
          </p:cNvSpPr>
          <p:nvPr/>
        </p:nvSpPr>
        <p:spPr bwMode="auto">
          <a:xfrm>
            <a:off x="6107971" y="4287448"/>
            <a:ext cx="1254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Dry climate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267" y="3291840"/>
            <a:ext cx="571500" cy="5969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625" y="4286819"/>
            <a:ext cx="806784" cy="792794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1430422" y="4277409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Wet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3206816" y="4309599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Wet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4981241" y="4304145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Wet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3166712" y="4676035"/>
            <a:ext cx="745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Indur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925867" y="4694905"/>
            <a:ext cx="745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Indur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384154" y="4686845"/>
            <a:ext cx="745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Indur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0" name="TextBox 15"/>
          <p:cNvSpPr txBox="1">
            <a:spLocks noChangeArrowheads="1"/>
          </p:cNvSpPr>
          <p:nvPr/>
        </p:nvSpPr>
        <p:spPr bwMode="auto">
          <a:xfrm>
            <a:off x="4070084" y="4686845"/>
            <a:ext cx="7357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Erode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1" name="TextBox 15"/>
          <p:cNvSpPr txBox="1">
            <a:spLocks noChangeArrowheads="1"/>
          </p:cNvSpPr>
          <p:nvPr/>
        </p:nvSpPr>
        <p:spPr bwMode="auto">
          <a:xfrm>
            <a:off x="2240598" y="4692176"/>
            <a:ext cx="7357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Erode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2" name="TextBox 15"/>
          <p:cNvSpPr txBox="1">
            <a:spLocks noChangeArrowheads="1"/>
          </p:cNvSpPr>
          <p:nvPr/>
        </p:nvSpPr>
        <p:spPr bwMode="auto">
          <a:xfrm>
            <a:off x="2351972" y="4310221"/>
            <a:ext cx="5116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Dry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3" name="TextBox 15"/>
          <p:cNvSpPr txBox="1">
            <a:spLocks noChangeArrowheads="1"/>
          </p:cNvSpPr>
          <p:nvPr/>
        </p:nvSpPr>
        <p:spPr bwMode="auto">
          <a:xfrm>
            <a:off x="4126327" y="4304145"/>
            <a:ext cx="5116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Dry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121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43140" y="-1"/>
            <a:ext cx="11051804" cy="69073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9801" y="-1"/>
            <a:ext cx="9125669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dirty="0"/>
              <a:t>“The origin of [</a:t>
            </a:r>
            <a:r>
              <a:rPr lang="en-US" sz="2300" dirty="0" smtClean="0"/>
              <a:t>these </a:t>
            </a:r>
            <a:r>
              <a:rPr lang="en-US" sz="2300" dirty="0" smtClean="0"/>
              <a:t>sedimentary rock] </a:t>
            </a:r>
            <a:r>
              <a:rPr lang="en-US" sz="2300" dirty="0"/>
              <a:t>mounds is a major unresolved question in Mars geology” </a:t>
            </a:r>
            <a:r>
              <a:rPr lang="en-US" sz="1300" dirty="0" smtClean="0"/>
              <a:t>- </a:t>
            </a:r>
            <a:r>
              <a:rPr lang="en-US" sz="1300" i="1" dirty="0" smtClean="0"/>
              <a:t>Grotzinger &amp; </a:t>
            </a:r>
            <a:r>
              <a:rPr lang="en-US" sz="1300" i="1" dirty="0"/>
              <a:t>Milliken, </a:t>
            </a:r>
            <a:r>
              <a:rPr lang="en-US" sz="1300" i="1" dirty="0" smtClean="0"/>
              <a:t>in Grotzinger et al. (</a:t>
            </a:r>
            <a:r>
              <a:rPr lang="en-US" sz="1300" i="1" dirty="0" err="1"/>
              <a:t>e</a:t>
            </a:r>
            <a:r>
              <a:rPr lang="en-US" sz="1300" i="1" dirty="0" err="1" smtClean="0"/>
              <a:t>ds</a:t>
            </a:r>
            <a:r>
              <a:rPr lang="en-US" sz="1300" i="1" dirty="0" smtClean="0"/>
              <a:t>)., Sedimentary Geology on Mars, SEPM, 2012</a:t>
            </a:r>
            <a:endParaRPr lang="en-US" sz="13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-1" y="5696823"/>
            <a:ext cx="8915603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Today I focus on my group’s work and that of my collaborators; in addition, a huge amount </a:t>
            </a:r>
          </a:p>
          <a:p>
            <a:r>
              <a:rPr lang="en-US" i="1" dirty="0" smtClean="0"/>
              <a:t>of</a:t>
            </a:r>
            <a:r>
              <a:rPr lang="en-US" i="1" dirty="0"/>
              <a:t> </a:t>
            </a:r>
            <a:r>
              <a:rPr lang="en-US" i="1" dirty="0" smtClean="0"/>
              <a:t>work has been done on mound evolution by </a:t>
            </a:r>
            <a:r>
              <a:rPr lang="en-US" i="1" dirty="0" smtClean="0"/>
              <a:t>others (from Anderson to </a:t>
            </a:r>
            <a:r>
              <a:rPr lang="en-US" i="1" dirty="0" err="1" smtClean="0"/>
              <a:t>Zolotov</a:t>
            </a:r>
            <a:r>
              <a:rPr lang="en-US" i="1" dirty="0" smtClean="0"/>
              <a:t>). </a:t>
            </a:r>
            <a:r>
              <a:rPr lang="en-US" i="1" dirty="0" smtClean="0"/>
              <a:t>For review, see </a:t>
            </a:r>
            <a:r>
              <a:rPr lang="en-US" i="1" dirty="0" smtClean="0"/>
              <a:t>e.g</a:t>
            </a:r>
            <a:r>
              <a:rPr lang="en-US" i="1" dirty="0" smtClean="0"/>
              <a:t>. Grotzinger et al. (</a:t>
            </a:r>
            <a:r>
              <a:rPr lang="en-US" i="1" dirty="0" err="1" smtClean="0"/>
              <a:t>eds</a:t>
            </a:r>
            <a:r>
              <a:rPr lang="en-US" i="1" dirty="0" smtClean="0"/>
              <a:t>) ‘Sedimentary Geology on Mars’ 2012, </a:t>
            </a:r>
            <a:endParaRPr lang="en-US" i="1" dirty="0" smtClean="0"/>
          </a:p>
          <a:p>
            <a:r>
              <a:rPr lang="en-US" i="1" dirty="0" smtClean="0"/>
              <a:t>Kite </a:t>
            </a:r>
            <a:r>
              <a:rPr lang="en-US" i="1" dirty="0" smtClean="0"/>
              <a:t>et al. JGR-Planets 2016, </a:t>
            </a:r>
            <a:r>
              <a:rPr lang="en-US" i="1" dirty="0" smtClean="0"/>
              <a:t>Kite </a:t>
            </a:r>
            <a:r>
              <a:rPr lang="en-US" i="1" dirty="0" smtClean="0"/>
              <a:t>Space Sci. Rev. </a:t>
            </a:r>
            <a:r>
              <a:rPr lang="en-US" i="1" dirty="0" smtClean="0"/>
              <a:t>2019.</a:t>
            </a:r>
            <a:endParaRPr lang="en-US" i="1" dirty="0"/>
          </a:p>
        </p:txBody>
      </p:sp>
      <p:sp>
        <p:nvSpPr>
          <p:cNvPr id="2" name="TextBox 1"/>
          <p:cNvSpPr txBox="1"/>
          <p:nvPr/>
        </p:nvSpPr>
        <p:spPr>
          <a:xfrm rot="20024470">
            <a:off x="5192543" y="4553761"/>
            <a:ext cx="358380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basaltic container (crater or canyon)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8325738">
            <a:off x="6192929" y="3868539"/>
            <a:ext cx="67867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moat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21252979">
            <a:off x="3416577" y="3346483"/>
            <a:ext cx="1851326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sedimentary rock</a:t>
            </a:r>
          </a:p>
          <a:p>
            <a:r>
              <a:rPr lang="en-US" dirty="0" smtClean="0"/>
              <a:t>mound (5 km tall)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5050492"/>
            <a:ext cx="2419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Gale </a:t>
            </a:r>
          </a:p>
          <a:p>
            <a:r>
              <a:rPr lang="en-US" dirty="0" smtClean="0"/>
              <a:t>(150 km diam.) from 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261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9464"/>
            <a:ext cx="8229600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0" b="1" dirty="0" smtClean="0"/>
              <a:t>Bonus</a:t>
            </a:r>
          </a:p>
          <a:p>
            <a:pPr marL="0" indent="0" algn="ctr">
              <a:buNone/>
            </a:pPr>
            <a:r>
              <a:rPr lang="en-US" sz="20000" b="1" dirty="0" smtClean="0"/>
              <a:t>Slides</a:t>
            </a:r>
            <a:endParaRPr lang="en-US" sz="20000" b="1" dirty="0"/>
          </a:p>
        </p:txBody>
      </p:sp>
    </p:spTree>
    <p:extLst>
      <p:ext uri="{BB962C8B-B14F-4D97-AF65-F5344CB8AC3E}">
        <p14:creationId xmlns:p14="http://schemas.microsoft.com/office/powerpoint/2010/main" val="21729300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95" y="740869"/>
            <a:ext cx="6344356" cy="55300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4086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Thinking about intermittency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92322" y="995386"/>
            <a:ext cx="2494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Kite 2019 Space Sci. Rev.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5778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844" y="-107835"/>
            <a:ext cx="9356245" cy="51799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114562" y="-107835"/>
            <a:ext cx="1552141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this talk         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6240641" y="5902866"/>
            <a:ext cx="29330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Nicolson – not enough layers</a:t>
            </a:r>
          </a:p>
          <a:p>
            <a:r>
              <a:rPr lang="en-US" i="1" dirty="0" smtClean="0"/>
              <a:t>Henry – not enough DTMs</a:t>
            </a:r>
          </a:p>
          <a:p>
            <a:r>
              <a:rPr lang="en-US" i="1" dirty="0" err="1" smtClean="0"/>
              <a:t>Terby</a:t>
            </a:r>
            <a:r>
              <a:rPr lang="en-US" i="1" dirty="0" smtClean="0"/>
              <a:t> – not enough sulfates</a:t>
            </a:r>
            <a:endParaRPr lang="en-US" i="1" dirty="0"/>
          </a:p>
        </p:txBody>
      </p:sp>
      <p:sp>
        <p:nvSpPr>
          <p:cNvPr id="2" name="TextBox 1"/>
          <p:cNvSpPr txBox="1"/>
          <p:nvPr/>
        </p:nvSpPr>
        <p:spPr>
          <a:xfrm>
            <a:off x="0" y="4979536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Mounds discussed: </a:t>
            </a:r>
            <a:r>
              <a:rPr lang="en-US" dirty="0" smtClean="0"/>
              <a:t>sulfate-bearing, voluminous, light</a:t>
            </a:r>
            <a:r>
              <a:rPr lang="en-US" dirty="0"/>
              <a:t>-toned, show well-exposed </a:t>
            </a:r>
            <a:r>
              <a:rPr lang="en-US" dirty="0" smtClean="0"/>
              <a:t>layering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 smtClean="0"/>
              <a:t>have </a:t>
            </a:r>
            <a:r>
              <a:rPr lang="en-US" dirty="0"/>
              <a:t>good HiRISE </a:t>
            </a:r>
            <a:r>
              <a:rPr lang="en-US" dirty="0" err="1"/>
              <a:t>stereopair</a:t>
            </a:r>
            <a:r>
              <a:rPr lang="en-US" dirty="0"/>
              <a:t> coverage, and either host sulfates or are stratigraphically</a:t>
            </a:r>
          </a:p>
          <a:p>
            <a:r>
              <a:rPr lang="en-US" dirty="0"/>
              <a:t>associated with </a:t>
            </a:r>
            <a:r>
              <a:rPr lang="en-US" dirty="0" smtClean="0"/>
              <a:t>sulfates. </a:t>
            </a:r>
            <a:r>
              <a:rPr lang="en-US" sz="1600" dirty="0" smtClean="0"/>
              <a:t>Selected 8 mounds (including Gale’s mound) </a:t>
            </a:r>
            <a:r>
              <a:rPr lang="en-US" sz="1600" dirty="0" smtClean="0">
                <a:sym typeface="Wingdings"/>
              </a:rPr>
              <a:t> ~1/2 of global mound volume.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8377255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88274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5494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itle 1"/>
          <p:cNvSpPr>
            <a:spLocks noGrp="1"/>
          </p:cNvSpPr>
          <p:nvPr>
            <p:ph type="title"/>
          </p:nvPr>
        </p:nvSpPr>
        <p:spPr>
          <a:xfrm>
            <a:off x="0" y="-197380"/>
            <a:ext cx="9144000" cy="752476"/>
          </a:xfrm>
        </p:spPr>
        <p:txBody>
          <a:bodyPr/>
          <a:lstStyle/>
          <a:p>
            <a:pPr algn="l"/>
            <a:r>
              <a:rPr lang="en-US" sz="2250" b="1" dirty="0" smtClean="0">
                <a:solidFill>
                  <a:srgbClr val="00CB00"/>
                </a:solidFill>
                <a:latin typeface="Calibri" charset="0"/>
              </a:rPr>
              <a:t>SWEET is the </a:t>
            </a:r>
            <a:r>
              <a:rPr lang="en-US" sz="2250" b="1" dirty="0">
                <a:solidFill>
                  <a:srgbClr val="00CB00"/>
                </a:solidFill>
                <a:latin typeface="Calibri" charset="0"/>
              </a:rPr>
              <a:t>f</a:t>
            </a:r>
            <a:r>
              <a:rPr lang="en-US" sz="2250" b="1" dirty="0" smtClean="0">
                <a:solidFill>
                  <a:srgbClr val="00CB00"/>
                </a:solidFill>
                <a:latin typeface="Calibri" charset="0"/>
              </a:rPr>
              <a:t>irst quantitative model for Early Mars </a:t>
            </a:r>
            <a:r>
              <a:rPr lang="en-US" sz="2250" b="1" dirty="0">
                <a:solidFill>
                  <a:srgbClr val="00CB00"/>
                </a:solidFill>
                <a:latin typeface="Calibri" charset="0"/>
              </a:rPr>
              <a:t>sequence </a:t>
            </a:r>
            <a:r>
              <a:rPr lang="en-US" sz="2250" b="1" dirty="0" smtClean="0">
                <a:solidFill>
                  <a:srgbClr val="00CB00"/>
                </a:solidFill>
                <a:latin typeface="Calibri" charset="0"/>
              </a:rPr>
              <a:t>stratigraphy</a:t>
            </a:r>
            <a:endParaRPr lang="en-US" sz="2250" b="1" dirty="0">
              <a:solidFill>
                <a:srgbClr val="00CB00"/>
              </a:solidFill>
              <a:latin typeface="Calibri" charset="0"/>
            </a:endParaRPr>
          </a:p>
        </p:txBody>
      </p:sp>
      <p:pic>
        <p:nvPicPr>
          <p:cNvPr id="16281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8" y="615950"/>
            <a:ext cx="4418012" cy="476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81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1850" y="615950"/>
            <a:ext cx="4502150" cy="476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20" name="TextBox 7"/>
          <p:cNvSpPr txBox="1">
            <a:spLocks noChangeArrowheads="1"/>
          </p:cNvSpPr>
          <p:nvPr/>
        </p:nvSpPr>
        <p:spPr bwMode="auto">
          <a:xfrm>
            <a:off x="7938" y="361950"/>
            <a:ext cx="4633912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dirty="0" smtClean="0">
                <a:solidFill>
                  <a:srgbClr val="000000"/>
                </a:solidFill>
              </a:rPr>
              <a:t>CONSTANT </a:t>
            </a:r>
            <a:r>
              <a:rPr lang="en-US" sz="1500" b="1" dirty="0">
                <a:solidFill>
                  <a:srgbClr val="000000"/>
                </a:solidFill>
              </a:rPr>
              <a:t>DEPOSITION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2821" name="TextBox 8"/>
          <p:cNvSpPr txBox="1">
            <a:spLocks noChangeArrowheads="1"/>
          </p:cNvSpPr>
          <p:nvPr/>
        </p:nvSpPr>
        <p:spPr bwMode="auto">
          <a:xfrm>
            <a:off x="4503738" y="344488"/>
            <a:ext cx="4640262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dirty="0" smtClean="0">
                <a:solidFill>
                  <a:srgbClr val="000000"/>
                </a:solidFill>
              </a:rPr>
              <a:t>SINUSOIDALLY </a:t>
            </a:r>
            <a:r>
              <a:rPr lang="en-US" sz="1500" b="1" dirty="0">
                <a:solidFill>
                  <a:srgbClr val="000000"/>
                </a:solidFill>
              </a:rPr>
              <a:t>TIME-VARYING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dirty="0">
                <a:solidFill>
                  <a:srgbClr val="000000"/>
                </a:solidFill>
              </a:rPr>
              <a:t>DEPOSITION</a:t>
            </a:r>
          </a:p>
        </p:txBody>
      </p:sp>
      <p:sp>
        <p:nvSpPr>
          <p:cNvPr id="162823" name="TextBox 10"/>
          <p:cNvSpPr txBox="1">
            <a:spLocks noChangeArrowheads="1"/>
          </p:cNvSpPr>
          <p:nvPr/>
        </p:nvSpPr>
        <p:spPr bwMode="auto">
          <a:xfrm>
            <a:off x="4203700" y="6473279"/>
            <a:ext cx="5043875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000000"/>
                </a:solidFill>
              </a:rPr>
              <a:t>(Kite et al., ‘Growth &amp; form …,’ Geology, </a:t>
            </a:r>
            <a:r>
              <a:rPr lang="en-US" sz="1900" dirty="0" smtClean="0">
                <a:solidFill>
                  <a:srgbClr val="000000"/>
                </a:solidFill>
              </a:rPr>
              <a:t>in press)</a:t>
            </a:r>
            <a:endParaRPr lang="en-US" sz="1900" dirty="0">
              <a:solidFill>
                <a:srgbClr val="000000"/>
              </a:solidFill>
            </a:endParaRPr>
          </a:p>
        </p:txBody>
      </p:sp>
      <p:sp>
        <p:nvSpPr>
          <p:cNvPr id="162825" name="TextBox 12"/>
          <p:cNvSpPr txBox="1">
            <a:spLocks noChangeArrowheads="1"/>
          </p:cNvSpPr>
          <p:nvPr/>
        </p:nvSpPr>
        <p:spPr bwMode="auto">
          <a:xfrm>
            <a:off x="723900" y="968375"/>
            <a:ext cx="118823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 smtClean="0">
                <a:solidFill>
                  <a:srgbClr val="000000"/>
                </a:solidFill>
              </a:rPr>
              <a:t>Dips </a:t>
            </a:r>
            <a:r>
              <a:rPr lang="en-US" sz="2200" dirty="0">
                <a:solidFill>
                  <a:srgbClr val="000000"/>
                </a:solidFill>
              </a:rPr>
              <a:t>≤ 5°</a:t>
            </a:r>
          </a:p>
        </p:txBody>
      </p:sp>
      <p:sp>
        <p:nvSpPr>
          <p:cNvPr id="162827" name="TextBox 5"/>
          <p:cNvSpPr txBox="1">
            <a:spLocks noChangeArrowheads="1"/>
          </p:cNvSpPr>
          <p:nvPr/>
        </p:nvSpPr>
        <p:spPr bwMode="auto">
          <a:xfrm>
            <a:off x="5349599" y="1292225"/>
            <a:ext cx="16115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u</a:t>
            </a:r>
            <a:r>
              <a:rPr lang="en-US" dirty="0" smtClean="0">
                <a:solidFill>
                  <a:srgbClr val="000000"/>
                </a:solidFill>
              </a:rPr>
              <a:t>nconformities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2828" name="TextBox 6"/>
          <p:cNvSpPr txBox="1">
            <a:spLocks noChangeArrowheads="1"/>
          </p:cNvSpPr>
          <p:nvPr/>
        </p:nvSpPr>
        <p:spPr bwMode="auto">
          <a:xfrm>
            <a:off x="4203700" y="5290302"/>
            <a:ext cx="37494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Predictions testable by ‘Curiosity’</a:t>
            </a:r>
          </a:p>
        </p:txBody>
      </p:sp>
      <p:sp>
        <p:nvSpPr>
          <p:cNvPr id="162829" name="TextBox 14"/>
          <p:cNvSpPr txBox="1">
            <a:spLocks noChangeArrowheads="1"/>
          </p:cNvSpPr>
          <p:nvPr/>
        </p:nvSpPr>
        <p:spPr bwMode="auto">
          <a:xfrm rot="-3278347">
            <a:off x="1710531" y="3491707"/>
            <a:ext cx="11096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PLANNED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DRIVE</a:t>
            </a:r>
          </a:p>
        </p:txBody>
      </p:sp>
      <p:sp>
        <p:nvSpPr>
          <p:cNvPr id="16" name="Right Arrow 15"/>
          <p:cNvSpPr/>
          <p:nvPr/>
        </p:nvSpPr>
        <p:spPr>
          <a:xfrm rot="18368088">
            <a:off x="1104106" y="3266282"/>
            <a:ext cx="1963737" cy="596900"/>
          </a:xfrm>
          <a:prstGeom prst="rightArrow">
            <a:avLst>
              <a:gd name="adj1" fmla="val 17655"/>
              <a:gd name="adj2" fmla="val 71092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62831" name="Picture 9" descr="12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600" y="5094288"/>
            <a:ext cx="3848100" cy="219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6905625" y="1619250"/>
            <a:ext cx="476250" cy="539750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921500" y="1619250"/>
            <a:ext cx="587375" cy="95250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flipH="1">
            <a:off x="8369300" y="3086100"/>
            <a:ext cx="12700" cy="1117600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7488427" y="3463925"/>
            <a:ext cx="8824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c</a:t>
            </a:r>
            <a:r>
              <a:rPr lang="en-US" dirty="0" smtClean="0">
                <a:solidFill>
                  <a:srgbClr val="000000"/>
                </a:solidFill>
              </a:rPr>
              <a:t>ycle(s)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TextBox 6"/>
          <p:cNvSpPr txBox="1">
            <a:spLocks noChangeArrowheads="1"/>
          </p:cNvSpPr>
          <p:nvPr/>
        </p:nvSpPr>
        <p:spPr bwMode="auto">
          <a:xfrm>
            <a:off x="4203700" y="5620452"/>
            <a:ext cx="478199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</a:rPr>
              <a:t>Not a tuned result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en-US" sz="1700" i="1" dirty="0" smtClean="0">
                <a:solidFill>
                  <a:srgbClr val="000000"/>
                </a:solidFill>
              </a:rPr>
              <a:t>Mounds predicted in big craters where surface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en-US" sz="1700" i="1" dirty="0">
                <a:solidFill>
                  <a:srgbClr val="000000"/>
                </a:solidFill>
              </a:rPr>
              <a:t>l</a:t>
            </a:r>
            <a:r>
              <a:rPr lang="en-US" sz="1700" i="1" dirty="0" smtClean="0">
                <a:solidFill>
                  <a:srgbClr val="000000"/>
                </a:solidFill>
              </a:rPr>
              <a:t>iquid water is available to cement sand, dust</a:t>
            </a:r>
            <a:endParaRPr lang="en-US" sz="1700" i="1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96553" y="2401669"/>
            <a:ext cx="1160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‘thin mesa</a:t>
            </a:r>
          </a:p>
          <a:p>
            <a:r>
              <a:rPr lang="en-US" dirty="0"/>
              <a:t>u</a:t>
            </a:r>
            <a:r>
              <a:rPr lang="en-US" dirty="0" smtClean="0"/>
              <a:t>nit’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5876925" y="2905784"/>
            <a:ext cx="582473" cy="180316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2979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005" y="1951039"/>
            <a:ext cx="1266303" cy="50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1688"/>
          </a:xfrm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2700" b="1" dirty="0" smtClean="0">
                <a:solidFill>
                  <a:srgbClr val="00CB00"/>
                </a:solidFill>
                <a:ea typeface="+mj-ea"/>
                <a:cs typeface="+mj-cs"/>
              </a:rPr>
              <a:t>Simplest possible model of slope-wind erosion</a:t>
            </a:r>
            <a:br>
              <a:rPr lang="en-US" sz="2700" b="1" dirty="0" smtClean="0">
                <a:solidFill>
                  <a:srgbClr val="00CB00"/>
                </a:solidFill>
                <a:ea typeface="+mj-ea"/>
                <a:cs typeface="+mj-cs"/>
              </a:rPr>
            </a:br>
            <a:r>
              <a:rPr lang="en-US" sz="2700" b="1" dirty="0" smtClean="0">
                <a:solidFill>
                  <a:srgbClr val="00CB00"/>
                </a:solidFill>
                <a:ea typeface="+mj-ea"/>
                <a:cs typeface="+mj-cs"/>
              </a:rPr>
              <a:t>during the interval of mound growth</a:t>
            </a:r>
            <a:endParaRPr lang="en-US" sz="2700" b="1" dirty="0">
              <a:solidFill>
                <a:srgbClr val="00CB00"/>
              </a:solidFill>
              <a:ea typeface="+mj-ea"/>
              <a:cs typeface="+mj-cs"/>
            </a:endParaRPr>
          </a:p>
        </p:txBody>
      </p:sp>
      <p:sp>
        <p:nvSpPr>
          <p:cNvPr id="154627" name="TextBox 4"/>
          <p:cNvSpPr txBox="1">
            <a:spLocks noChangeArrowheads="1"/>
          </p:cNvSpPr>
          <p:nvPr/>
        </p:nvSpPr>
        <p:spPr bwMode="auto">
          <a:xfrm>
            <a:off x="2768111" y="2973742"/>
            <a:ext cx="1302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>
                <a:solidFill>
                  <a:srgbClr val="000000"/>
                </a:solidFill>
              </a:rPr>
              <a:t>U is scalar</a:t>
            </a:r>
          </a:p>
        </p:txBody>
      </p:sp>
      <p:pic>
        <p:nvPicPr>
          <p:cNvPr id="154628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005" y="1335442"/>
            <a:ext cx="1860195" cy="615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29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374" y="2780456"/>
            <a:ext cx="3869652" cy="59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eft Brace 2"/>
          <p:cNvSpPr/>
          <p:nvPr/>
        </p:nvSpPr>
        <p:spPr>
          <a:xfrm rot="10800000">
            <a:off x="2318020" y="1335441"/>
            <a:ext cx="661987" cy="1000981"/>
          </a:xfrm>
          <a:prstGeom prst="leftBrac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Left Brace 7"/>
          <p:cNvSpPr/>
          <p:nvPr/>
        </p:nvSpPr>
        <p:spPr>
          <a:xfrm rot="16200000">
            <a:off x="1905002" y="1893458"/>
            <a:ext cx="660400" cy="3869653"/>
          </a:xfrm>
          <a:prstGeom prst="leftBrac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4632" name="TextBox 8"/>
          <p:cNvSpPr txBox="1">
            <a:spLocks noChangeArrowheads="1"/>
          </p:cNvSpPr>
          <p:nvPr/>
        </p:nvSpPr>
        <p:spPr bwMode="auto">
          <a:xfrm>
            <a:off x="3030808" y="1521180"/>
            <a:ext cx="13636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Wind affects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topography</a:t>
            </a:r>
          </a:p>
        </p:txBody>
      </p:sp>
      <p:sp>
        <p:nvSpPr>
          <p:cNvPr id="154633" name="TextBox 9"/>
          <p:cNvSpPr txBox="1">
            <a:spLocks noChangeArrowheads="1"/>
          </p:cNvSpPr>
          <p:nvPr/>
        </p:nvSpPr>
        <p:spPr bwMode="auto">
          <a:xfrm>
            <a:off x="1173163" y="4170297"/>
            <a:ext cx="2498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Topography affects wind</a:t>
            </a:r>
          </a:p>
        </p:txBody>
      </p:sp>
      <p:sp>
        <p:nvSpPr>
          <p:cNvPr id="154634" name="TextBox 47"/>
          <p:cNvSpPr txBox="1">
            <a:spLocks noChangeArrowheads="1"/>
          </p:cNvSpPr>
          <p:nvPr/>
        </p:nvSpPr>
        <p:spPr bwMode="auto">
          <a:xfrm>
            <a:off x="174144" y="801688"/>
            <a:ext cx="460970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</a:rPr>
              <a:t>S</a:t>
            </a:r>
            <a:r>
              <a:rPr lang="en-US" sz="2000" dirty="0" smtClean="0">
                <a:solidFill>
                  <a:srgbClr val="000000"/>
                </a:solidFill>
              </a:rPr>
              <a:t>lope </a:t>
            </a:r>
            <a:r>
              <a:rPr lang="en-US" sz="2000" b="1" dirty="0" smtClean="0">
                <a:solidFill>
                  <a:srgbClr val="000000"/>
                </a:solidFill>
              </a:rPr>
              <a:t>W</a:t>
            </a:r>
            <a:r>
              <a:rPr lang="en-US" sz="2000" dirty="0" smtClean="0">
                <a:solidFill>
                  <a:srgbClr val="000000"/>
                </a:solidFill>
              </a:rPr>
              <a:t>ind </a:t>
            </a:r>
            <a:r>
              <a:rPr lang="en-US" sz="2000" b="1" dirty="0" smtClean="0">
                <a:solidFill>
                  <a:srgbClr val="000000"/>
                </a:solidFill>
              </a:rPr>
              <a:t>E</a:t>
            </a:r>
            <a:r>
              <a:rPr lang="en-US" sz="2000" dirty="0" smtClean="0">
                <a:solidFill>
                  <a:srgbClr val="000000"/>
                </a:solidFill>
              </a:rPr>
              <a:t>nhanced </a:t>
            </a:r>
            <a:r>
              <a:rPr lang="en-US" sz="2000" b="1" dirty="0" smtClean="0">
                <a:solidFill>
                  <a:srgbClr val="000000"/>
                </a:solidFill>
              </a:rPr>
              <a:t>E</a:t>
            </a:r>
            <a:r>
              <a:rPr lang="en-US" sz="2000" dirty="0" smtClean="0">
                <a:solidFill>
                  <a:srgbClr val="000000"/>
                </a:solidFill>
              </a:rPr>
              <a:t>rosion &amp; </a:t>
            </a:r>
            <a:r>
              <a:rPr lang="en-US" sz="2000" b="1" dirty="0" smtClean="0">
                <a:solidFill>
                  <a:srgbClr val="000000"/>
                </a:solidFill>
              </a:rPr>
              <a:t>T</a:t>
            </a:r>
            <a:r>
              <a:rPr lang="en-US" sz="2000" dirty="0" smtClean="0">
                <a:solidFill>
                  <a:srgbClr val="000000"/>
                </a:solidFill>
              </a:rPr>
              <a:t>ransport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2092" y="5574642"/>
            <a:ext cx="6061099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</a:rPr>
              <a:t>MarsWRF runs support</a:t>
            </a:r>
            <a:r>
              <a:rPr lang="en-US" sz="1800" b="1" i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i="1" dirty="0" smtClean="0">
                <a:solidFill>
                  <a:prstClr val="black"/>
                </a:solidFill>
                <a:latin typeface="Calibri"/>
              </a:rPr>
              <a:t>assumptions</a:t>
            </a:r>
            <a:r>
              <a:rPr lang="en-US" sz="1800" b="1" i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i="1" dirty="0" smtClean="0">
                <a:solidFill>
                  <a:prstClr val="black"/>
                </a:solidFill>
                <a:latin typeface="Calibri"/>
              </a:rPr>
              <a:t>of simple model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</a:rPr>
              <a:t>See also Large Eddy Simulation runs by Day et al., GRL 2016</a:t>
            </a:r>
            <a:endParaRPr lang="en-US" sz="1800" b="1" i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8914" y="1300208"/>
            <a:ext cx="3647261" cy="386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Arrow Connector 17"/>
          <p:cNvCxnSpPr/>
          <p:nvPr/>
        </p:nvCxnSpPr>
        <p:spPr>
          <a:xfrm flipH="1">
            <a:off x="8369300" y="3086100"/>
            <a:ext cx="12700" cy="1117600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7488427" y="3463925"/>
            <a:ext cx="8824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c</a:t>
            </a:r>
            <a:r>
              <a:rPr lang="en-US" dirty="0" smtClean="0">
                <a:solidFill>
                  <a:srgbClr val="000000"/>
                </a:solidFill>
              </a:rPr>
              <a:t>ycle(s)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79026" y="2173273"/>
            <a:ext cx="1160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‘thin mesa</a:t>
            </a:r>
          </a:p>
          <a:p>
            <a:r>
              <a:rPr lang="en-US" dirty="0"/>
              <a:t>u</a:t>
            </a:r>
            <a:r>
              <a:rPr lang="en-US" dirty="0" smtClean="0"/>
              <a:t>nit’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6459398" y="2677388"/>
            <a:ext cx="582473" cy="180316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879026" y="2917378"/>
            <a:ext cx="9823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gentle</a:t>
            </a:r>
          </a:p>
          <a:p>
            <a:r>
              <a:rPr lang="en-US" dirty="0" smtClean="0"/>
              <a:t>outward</a:t>
            </a:r>
          </a:p>
          <a:p>
            <a:r>
              <a:rPr lang="en-US" dirty="0" smtClean="0"/>
              <a:t>dips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6611797" y="3629364"/>
            <a:ext cx="582473" cy="180316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412813" y="323165"/>
            <a:ext cx="1528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>
                <a:solidFill>
                  <a:srgbClr val="000000"/>
                </a:solidFill>
              </a:rPr>
              <a:t>Kite et al. </a:t>
            </a:r>
            <a:endParaRPr lang="en-US" i="1" dirty="0" smtClean="0">
              <a:solidFill>
                <a:srgbClr val="000000"/>
              </a:solidFill>
            </a:endParaRPr>
          </a:p>
          <a:p>
            <a:pPr algn="r"/>
            <a:r>
              <a:rPr lang="en-US" i="1" dirty="0" smtClean="0">
                <a:solidFill>
                  <a:srgbClr val="000000"/>
                </a:solidFill>
              </a:rPr>
              <a:t>Geology </a:t>
            </a:r>
            <a:r>
              <a:rPr lang="en-US" i="1" dirty="0">
                <a:solidFill>
                  <a:srgbClr val="000000"/>
                </a:solidFill>
              </a:rPr>
              <a:t>2013 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6373545" y="5198186"/>
            <a:ext cx="2172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radial distance from </a:t>
            </a:r>
          </a:p>
          <a:p>
            <a:r>
              <a:rPr lang="en-US" dirty="0" smtClean="0"/>
              <a:t>crater/canyon 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500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24642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smtClean="0">
                <a:solidFill>
                  <a:srgbClr val="00CB00"/>
                </a:solidFill>
              </a:rPr>
              <a:t>SPATIAL VARIABILITY: We improved our landscape evolution model by </a:t>
            </a:r>
          </a:p>
          <a:p>
            <a:r>
              <a:rPr lang="en-US" sz="2100" b="1" dirty="0" smtClean="0">
                <a:solidFill>
                  <a:srgbClr val="00CB00"/>
                </a:solidFill>
              </a:rPr>
              <a:t>fitting slope</a:t>
            </a:r>
            <a:r>
              <a:rPr lang="en-US" sz="2100" b="1" dirty="0">
                <a:solidFill>
                  <a:srgbClr val="00CB00"/>
                </a:solidFill>
              </a:rPr>
              <a:t>-wind </a:t>
            </a:r>
            <a:r>
              <a:rPr lang="en-US" sz="2100" b="1" dirty="0" smtClean="0">
                <a:solidFill>
                  <a:srgbClr val="00CB00"/>
                </a:solidFill>
              </a:rPr>
              <a:t>parameterization to </a:t>
            </a:r>
            <a:r>
              <a:rPr lang="en-US" sz="2100" b="1" dirty="0" err="1" smtClean="0">
                <a:solidFill>
                  <a:srgbClr val="00CB00"/>
                </a:solidFill>
              </a:rPr>
              <a:t>mesoscale</a:t>
            </a:r>
            <a:r>
              <a:rPr lang="en-US" sz="2100" b="1" dirty="0" smtClean="0">
                <a:solidFill>
                  <a:srgbClr val="00CB00"/>
                </a:solidFill>
              </a:rPr>
              <a:t> model output</a:t>
            </a:r>
            <a:endParaRPr lang="en-US" sz="21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2924"/>
            <a:ext cx="9144000" cy="44065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7332" y="920330"/>
            <a:ext cx="3126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DAYTIME MRAMS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514537" y="816017"/>
            <a:ext cx="3126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NIGHTTIME MRAMS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011398" y="5543827"/>
            <a:ext cx="548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m/s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60094" y="5511561"/>
            <a:ext cx="548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m/s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147073" y="524193"/>
            <a:ext cx="2040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Kite et al. JGR 2016</a:t>
            </a:r>
            <a:endParaRPr lang="en-US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3673130" y="1150238"/>
            <a:ext cx="1841407" cy="92333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150km-diameter</a:t>
            </a:r>
          </a:p>
          <a:p>
            <a:pPr algn="ctr"/>
            <a:r>
              <a:rPr lang="en-US" dirty="0" smtClean="0"/>
              <a:t>crater, containing</a:t>
            </a:r>
          </a:p>
          <a:p>
            <a:pPr algn="ctr"/>
            <a:r>
              <a:rPr lang="en-US" dirty="0" smtClean="0"/>
              <a:t>mound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2557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716"/>
            <a:ext cx="9144000" cy="427745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07332" y="654050"/>
            <a:ext cx="3126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DAYTIME MRAMS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860094" y="562836"/>
            <a:ext cx="3126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NIGHTTIME MRAMS</a:t>
            </a:r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068" y="-252555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/>
              <a:t>		Wind stress increases with slope</a:t>
            </a:r>
            <a:endParaRPr lang="en-US" sz="3000" dirty="0"/>
          </a:p>
        </p:txBody>
      </p:sp>
      <p:sp>
        <p:nvSpPr>
          <p:cNvPr id="12" name="TextBox 11"/>
          <p:cNvSpPr txBox="1"/>
          <p:nvPr/>
        </p:nvSpPr>
        <p:spPr>
          <a:xfrm>
            <a:off x="7103645" y="248774"/>
            <a:ext cx="2040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Kite et al. JGR 2016</a:t>
            </a:r>
            <a:endParaRPr lang="en-US" i="1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815382" y="1865377"/>
            <a:ext cx="191685" cy="39915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683598" y="1557600"/>
            <a:ext cx="113308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outside crater</a:t>
            </a:r>
            <a:endParaRPr lang="en-US" sz="1300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5976451" y="2778945"/>
            <a:ext cx="3233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distance from crater center (km)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513246" y="1618621"/>
            <a:ext cx="191685" cy="39915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297600" y="1289191"/>
            <a:ext cx="159708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just below crater rim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4848728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716"/>
            <a:ext cx="9144000" cy="427745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07332" y="654050"/>
            <a:ext cx="3126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DAYTIME MRAMS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860094" y="562836"/>
            <a:ext cx="3126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NIGHTTIME MRAMS</a:t>
            </a:r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068" y="-252555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/>
              <a:t>		Wind stress increases with slope</a:t>
            </a:r>
            <a:endParaRPr lang="en-US" sz="3000" dirty="0"/>
          </a:p>
        </p:txBody>
      </p:sp>
      <p:sp>
        <p:nvSpPr>
          <p:cNvPr id="12" name="TextBox 11"/>
          <p:cNvSpPr txBox="1"/>
          <p:nvPr/>
        </p:nvSpPr>
        <p:spPr>
          <a:xfrm>
            <a:off x="7103645" y="248774"/>
            <a:ext cx="2040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Kite et al. JGR 2016</a:t>
            </a:r>
            <a:endParaRPr lang="en-US" i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896" y="654050"/>
            <a:ext cx="7124700" cy="50419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TextBox 4"/>
          <p:cNvSpPr txBox="1"/>
          <p:nvPr/>
        </p:nvSpPr>
        <p:spPr>
          <a:xfrm rot="16200000">
            <a:off x="155291" y="2900610"/>
            <a:ext cx="33428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Wind erosion potential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815382" y="1865377"/>
            <a:ext cx="191685" cy="39915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683598" y="1557600"/>
            <a:ext cx="113308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outside crater</a:t>
            </a:r>
            <a:endParaRPr lang="en-US" sz="1300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5976451" y="2778945"/>
            <a:ext cx="3233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distance from crater center (km)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513246" y="1618621"/>
            <a:ext cx="191685" cy="39915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297600" y="1289191"/>
            <a:ext cx="159708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just below crater rim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9609555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440140"/>
            <a:ext cx="9144000" cy="503229"/>
          </a:xfrm>
        </p:spPr>
        <p:txBody>
          <a:bodyPr>
            <a:noAutofit/>
          </a:bodyPr>
          <a:lstStyle/>
          <a:p>
            <a:pPr algn="l"/>
            <a:r>
              <a:rPr lang="en-US" sz="1500" b="1" dirty="0" smtClean="0"/>
              <a:t>“</a:t>
            </a:r>
            <a:r>
              <a:rPr lang="en-US" sz="1500" b="1" dirty="0"/>
              <a:t>Obliquity-driven climate […] may be a </a:t>
            </a:r>
            <a:r>
              <a:rPr lang="en-US" sz="1500" b="1" dirty="0" smtClean="0"/>
              <a:t>more</a:t>
            </a:r>
            <a:r>
              <a:rPr lang="en-US" sz="1500" b="1" dirty="0"/>
              <a:t> </a:t>
            </a:r>
            <a:r>
              <a:rPr lang="en-US" sz="1500" b="1" dirty="0" smtClean="0"/>
              <a:t>significant </a:t>
            </a:r>
            <a:r>
              <a:rPr lang="en-US" sz="1500" b="1" dirty="0"/>
              <a:t>factor in the development of the stratigraphic record of Mars as compared to Earth</a:t>
            </a:r>
            <a:r>
              <a:rPr lang="en-US" sz="1500" dirty="0"/>
              <a:t>.</a:t>
            </a:r>
            <a:r>
              <a:rPr lang="en-US" sz="1500" b="1" dirty="0" smtClean="0"/>
              <a:t>” – </a:t>
            </a:r>
            <a:r>
              <a:rPr lang="en-US" sz="1500" i="1" dirty="0" smtClean="0"/>
              <a:t>Metz, Grotzinger, Rubin, Lewis, Squyres, &amp; Bell, J. Sed. Res., 2009</a:t>
            </a:r>
            <a:endParaRPr lang="en-US" sz="15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45" y="1054385"/>
            <a:ext cx="2488610" cy="33069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003" y="1054385"/>
            <a:ext cx="2541985" cy="33069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8483" y="1054385"/>
            <a:ext cx="2462612" cy="33069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0" y="4361321"/>
            <a:ext cx="9143999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b="1" dirty="0" smtClean="0"/>
              <a:t>Obliquity controls water availability </a:t>
            </a:r>
          </a:p>
          <a:p>
            <a:r>
              <a:rPr lang="en-US" sz="1400" b="1" dirty="0"/>
              <a:t>	</a:t>
            </a:r>
            <a:r>
              <a:rPr lang="en-US" sz="1400" dirty="0" smtClean="0"/>
              <a:t>[</a:t>
            </a:r>
            <a:r>
              <a:rPr lang="en-US" sz="1400" dirty="0"/>
              <a:t>e.g., </a:t>
            </a:r>
            <a:r>
              <a:rPr lang="en-US" sz="1400" dirty="0" err="1"/>
              <a:t>Jakosky</a:t>
            </a:r>
            <a:r>
              <a:rPr lang="en-US" sz="1400" dirty="0"/>
              <a:t> and Carr, 1985; Mischna et al., 2003</a:t>
            </a:r>
            <a:r>
              <a:rPr lang="en-US" sz="1400" dirty="0" smtClean="0"/>
              <a:t>; </a:t>
            </a:r>
            <a:r>
              <a:rPr lang="de-DE" sz="1400" dirty="0" smtClean="0"/>
              <a:t>Madeleine </a:t>
            </a:r>
            <a:r>
              <a:rPr lang="de-DE" sz="1400" dirty="0"/>
              <a:t>et al., 2009; Andrews-Hanna </a:t>
            </a:r>
            <a:r>
              <a:rPr lang="de-DE" sz="1400" dirty="0" err="1"/>
              <a:t>and</a:t>
            </a:r>
            <a:r>
              <a:rPr lang="de-DE" sz="1400" dirty="0"/>
              <a:t> Lewis, 2011; Mischna </a:t>
            </a:r>
            <a:r>
              <a:rPr lang="de-DE" sz="1400" dirty="0" smtClean="0"/>
              <a:t>	et </a:t>
            </a:r>
            <a:r>
              <a:rPr lang="de-DE" sz="1400" dirty="0"/>
              <a:t>al., 2013; Wordsworth et al., 2013; </a:t>
            </a:r>
            <a:r>
              <a:rPr lang="de-DE" sz="1400" dirty="0" err="1" smtClean="0"/>
              <a:t>Kite</a:t>
            </a:r>
            <a:r>
              <a:rPr lang="de-DE" sz="1400" dirty="0"/>
              <a:t> </a:t>
            </a:r>
            <a:r>
              <a:rPr lang="en-US" sz="1400" dirty="0" smtClean="0"/>
              <a:t>et </a:t>
            </a:r>
            <a:r>
              <a:rPr lang="en-US" sz="1400" dirty="0"/>
              <a:t>al., 2013b; </a:t>
            </a:r>
            <a:r>
              <a:rPr lang="en-US" sz="1400" dirty="0" err="1"/>
              <a:t>Fastook</a:t>
            </a:r>
            <a:r>
              <a:rPr lang="en-US" sz="1400" dirty="0"/>
              <a:t> et al., 2008]</a:t>
            </a:r>
            <a:r>
              <a:rPr lang="en-US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en-US" b="1" dirty="0" smtClean="0"/>
              <a:t>Obliquity can control atmospheric pressure</a:t>
            </a:r>
            <a:r>
              <a:rPr lang="en-US" dirty="0" smtClean="0"/>
              <a:t> </a:t>
            </a:r>
          </a:p>
          <a:p>
            <a:pPr lvl="1"/>
            <a:r>
              <a:rPr lang="nb-NO" sz="1400" dirty="0" smtClean="0"/>
              <a:t>[</a:t>
            </a:r>
            <a:r>
              <a:rPr lang="nb-NO" sz="1400" dirty="0" err="1"/>
              <a:t>Forget</a:t>
            </a:r>
            <a:r>
              <a:rPr lang="nb-NO" sz="1400" dirty="0"/>
              <a:t> et al., 2013; </a:t>
            </a:r>
            <a:r>
              <a:rPr lang="nb-NO" sz="1400" dirty="0" err="1"/>
              <a:t>Soto</a:t>
            </a:r>
            <a:r>
              <a:rPr lang="nb-NO" sz="1400" dirty="0"/>
              <a:t> et al., </a:t>
            </a:r>
            <a:r>
              <a:rPr lang="nb-NO" sz="1400" dirty="0" smtClean="0"/>
              <a:t>2015; </a:t>
            </a:r>
            <a:r>
              <a:rPr lang="nb-NO" sz="1400" dirty="0" err="1" smtClean="0"/>
              <a:t>Bierman</a:t>
            </a:r>
            <a:r>
              <a:rPr lang="nb-NO" sz="1400" dirty="0" smtClean="0"/>
              <a:t> et al. 2016]</a:t>
            </a:r>
          </a:p>
          <a:p>
            <a:r>
              <a:rPr lang="en-US" dirty="0" smtClean="0"/>
              <a:t>-    </a:t>
            </a:r>
            <a:r>
              <a:rPr lang="en-US" b="1" dirty="0" smtClean="0"/>
              <a:t>Sediment deposition rates: enhanced </a:t>
            </a:r>
            <a:r>
              <a:rPr lang="en-US" b="1" dirty="0"/>
              <a:t>by globe-spanning storms expected at high </a:t>
            </a:r>
            <a:r>
              <a:rPr lang="en-US" b="1" dirty="0" smtClean="0"/>
              <a:t>obl. </a:t>
            </a:r>
            <a:r>
              <a:rPr lang="en-US" dirty="0" smtClean="0"/>
              <a:t>	</a:t>
            </a:r>
            <a:r>
              <a:rPr lang="en-US" sz="1400" dirty="0" smtClean="0"/>
              <a:t>[</a:t>
            </a:r>
            <a:r>
              <a:rPr lang="en-US" sz="1400" dirty="0"/>
              <a:t>Haberle et al., 2003; Armstrong and </a:t>
            </a:r>
            <a:r>
              <a:rPr lang="en-US" sz="1400" dirty="0" err="1"/>
              <a:t>Leovy</a:t>
            </a:r>
            <a:r>
              <a:rPr lang="en-US" sz="1400" dirty="0"/>
              <a:t>, 2005</a:t>
            </a:r>
            <a:r>
              <a:rPr lang="en-US" sz="1400" dirty="0" smtClean="0"/>
              <a:t>; </a:t>
            </a:r>
            <a:r>
              <a:rPr lang="nb-NO" sz="1400" dirty="0" smtClean="0"/>
              <a:t>Newman </a:t>
            </a:r>
            <a:r>
              <a:rPr lang="nb-NO" sz="1400" dirty="0"/>
              <a:t>et al., 2005]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264821" y="3168098"/>
            <a:ext cx="12362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colors:</a:t>
            </a:r>
          </a:p>
          <a:p>
            <a:r>
              <a:rPr lang="en-US" sz="1400" dirty="0"/>
              <a:t>equal </a:t>
            </a:r>
            <a:r>
              <a:rPr lang="en-US" sz="1400" dirty="0" smtClean="0"/>
              <a:t>times</a:t>
            </a:r>
          </a:p>
          <a:p>
            <a:r>
              <a:rPr lang="en-US" sz="1400" dirty="0" smtClean="0"/>
              <a:t>10</a:t>
            </a:r>
            <a:r>
              <a:rPr lang="en-US" sz="1400" baseline="30000" dirty="0" smtClean="0"/>
              <a:t>6</a:t>
            </a:r>
            <a:r>
              <a:rPr lang="en-US" sz="1400" dirty="0" smtClean="0"/>
              <a:t> </a:t>
            </a:r>
            <a:r>
              <a:rPr lang="en-US" sz="1400" dirty="0" err="1" smtClean="0"/>
              <a:t>yr</a:t>
            </a:r>
            <a:r>
              <a:rPr lang="en-US" sz="1400" dirty="0" smtClean="0"/>
              <a:t> average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" y="24642"/>
            <a:ext cx="9144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smtClean="0">
                <a:solidFill>
                  <a:srgbClr val="00CB00"/>
                </a:solidFill>
              </a:rPr>
              <a:t>TIME VARIABILITY: </a:t>
            </a:r>
            <a:r>
              <a:rPr lang="en-US" sz="1900" b="1" dirty="0" smtClean="0">
                <a:solidFill>
                  <a:srgbClr val="00CB00"/>
                </a:solidFill>
              </a:rPr>
              <a:t>We forced our model with realistic long-term obliquity variations.</a:t>
            </a:r>
            <a:endParaRPr lang="en-US" sz="1900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7369657" y="2495350"/>
            <a:ext cx="323678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Obliquity model: Armstrong et al. 2014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722694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Title 1"/>
          <p:cNvSpPr>
            <a:spLocks noGrp="1"/>
          </p:cNvSpPr>
          <p:nvPr>
            <p:ph type="title"/>
          </p:nvPr>
        </p:nvSpPr>
        <p:spPr>
          <a:xfrm>
            <a:off x="0" y="-149225"/>
            <a:ext cx="9144000" cy="674688"/>
          </a:xfrm>
        </p:spPr>
        <p:txBody>
          <a:bodyPr/>
          <a:lstStyle/>
          <a:p>
            <a:pPr algn="l"/>
            <a:r>
              <a:rPr lang="en-US" sz="2900" b="1" smtClean="0">
                <a:solidFill>
                  <a:srgbClr val="00CB00"/>
                </a:solidFill>
                <a:latin typeface="Calibri" charset="0"/>
              </a:rPr>
              <a:t>Early </a:t>
            </a:r>
            <a:r>
              <a:rPr lang="en-US" sz="2900" b="1" dirty="0" smtClean="0">
                <a:solidFill>
                  <a:srgbClr val="00CB00"/>
                </a:solidFill>
                <a:latin typeface="Calibri" charset="0"/>
              </a:rPr>
              <a:t>view of process history: </a:t>
            </a:r>
            <a:r>
              <a:rPr lang="en-US" sz="2900" b="1" dirty="0">
                <a:solidFill>
                  <a:srgbClr val="00CB00"/>
                </a:solidFill>
                <a:latin typeface="Calibri" charset="0"/>
              </a:rPr>
              <a:t>First </a:t>
            </a:r>
            <a:r>
              <a:rPr lang="en-US" sz="2900" b="1" dirty="0" smtClean="0">
                <a:solidFill>
                  <a:srgbClr val="00CB00"/>
                </a:solidFill>
                <a:latin typeface="Calibri" charset="0"/>
              </a:rPr>
              <a:t>indurate, then erode</a:t>
            </a:r>
            <a:endParaRPr lang="en-US" sz="2900" b="1" dirty="0">
              <a:solidFill>
                <a:srgbClr val="00CB00"/>
              </a:solidFill>
              <a:latin typeface="Calibri" charset="0"/>
            </a:endParaRPr>
          </a:p>
        </p:txBody>
      </p:sp>
      <p:pic>
        <p:nvPicPr>
          <p:cNvPr id="14950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1555" y="428625"/>
            <a:ext cx="3843337" cy="632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7" name="Content Placeholder 2"/>
          <p:cNvSpPr txBox="1">
            <a:spLocks/>
          </p:cNvSpPr>
          <p:nvPr/>
        </p:nvSpPr>
        <p:spPr bwMode="auto">
          <a:xfrm>
            <a:off x="2500313" y="2725738"/>
            <a:ext cx="872490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149508" name="TextBox 4"/>
          <p:cNvSpPr txBox="1">
            <a:spLocks noChangeArrowheads="1"/>
          </p:cNvSpPr>
          <p:nvPr/>
        </p:nvSpPr>
        <p:spPr bwMode="auto">
          <a:xfrm>
            <a:off x="6041393" y="5746753"/>
            <a:ext cx="23249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after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0000"/>
                </a:solidFill>
              </a:rPr>
              <a:t>Andrews</a:t>
            </a:r>
            <a:r>
              <a:rPr lang="en-US" i="1" dirty="0">
                <a:solidFill>
                  <a:srgbClr val="000000"/>
                </a:solidFill>
              </a:rPr>
              <a:t>-Hanna et al., </a:t>
            </a:r>
            <a:endParaRPr lang="en-US" i="1" dirty="0" smtClean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0000"/>
                </a:solidFill>
              </a:rPr>
              <a:t>JGR</a:t>
            </a:r>
            <a:r>
              <a:rPr lang="en-US" i="1" dirty="0">
                <a:solidFill>
                  <a:srgbClr val="000000"/>
                </a:solidFill>
              </a:rPr>
              <a:t>, 2010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61980" y="442915"/>
            <a:ext cx="379413" cy="5329238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656088" y="5746753"/>
            <a:ext cx="384199" cy="963612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ight Triangle 13"/>
          <p:cNvSpPr/>
          <p:nvPr/>
        </p:nvSpPr>
        <p:spPr>
          <a:xfrm>
            <a:off x="5656089" y="4816478"/>
            <a:ext cx="384198" cy="968375"/>
          </a:xfrm>
          <a:prstGeom prst="rtTriangle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9512" name="TextBox 14"/>
          <p:cNvSpPr txBox="1">
            <a:spLocks noChangeArrowheads="1"/>
          </p:cNvSpPr>
          <p:nvPr/>
        </p:nvSpPr>
        <p:spPr bwMode="auto">
          <a:xfrm rot="5400000">
            <a:off x="4059400" y="2856709"/>
            <a:ext cx="3549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sym typeface="Wingdings" charset="0"/>
              </a:rPr>
              <a:t>		</a:t>
            </a:r>
            <a:r>
              <a:rPr lang="en-US" dirty="0">
                <a:solidFill>
                  <a:srgbClr val="FFFFFF"/>
                </a:solidFill>
              </a:rPr>
              <a:t>Wet climate 		</a:t>
            </a:r>
            <a:r>
              <a:rPr lang="en-US" dirty="0">
                <a:solidFill>
                  <a:srgbClr val="FFFFFF"/>
                </a:solidFill>
                <a:sym typeface="Wingdings" charset="0"/>
              </a:rPr>
              <a:t>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9513" name="TextBox 15"/>
          <p:cNvSpPr txBox="1">
            <a:spLocks noChangeArrowheads="1"/>
          </p:cNvSpPr>
          <p:nvPr/>
        </p:nvSpPr>
        <p:spPr bwMode="auto">
          <a:xfrm rot="5400000">
            <a:off x="5219862" y="5915822"/>
            <a:ext cx="1254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Dry climate</a:t>
            </a:r>
          </a:p>
        </p:txBody>
      </p:sp>
      <p:sp>
        <p:nvSpPr>
          <p:cNvPr id="149518" name="TextBox 2"/>
          <p:cNvSpPr txBox="1">
            <a:spLocks noChangeArrowheads="1"/>
          </p:cNvSpPr>
          <p:nvPr/>
        </p:nvSpPr>
        <p:spPr bwMode="auto">
          <a:xfrm>
            <a:off x="0" y="407511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269868" y="455615"/>
            <a:ext cx="379413" cy="532923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263976" y="5759453"/>
            <a:ext cx="384199" cy="963612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ight Triangle 16"/>
          <p:cNvSpPr/>
          <p:nvPr/>
        </p:nvSpPr>
        <p:spPr>
          <a:xfrm>
            <a:off x="5263977" y="4829178"/>
            <a:ext cx="384198" cy="968375"/>
          </a:xfrm>
          <a:prstGeom prst="rt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TextBox 14"/>
          <p:cNvSpPr txBox="1">
            <a:spLocks noChangeArrowheads="1"/>
          </p:cNvSpPr>
          <p:nvPr/>
        </p:nvSpPr>
        <p:spPr bwMode="auto">
          <a:xfrm rot="5400000">
            <a:off x="3667288" y="2869409"/>
            <a:ext cx="3549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sym typeface="Wingdings" charset="0"/>
              </a:rPr>
              <a:t>		</a:t>
            </a:r>
            <a:r>
              <a:rPr lang="en-US" dirty="0" smtClean="0">
                <a:solidFill>
                  <a:srgbClr val="000000"/>
                </a:solidFill>
              </a:rPr>
              <a:t>Induration</a:t>
            </a:r>
            <a:r>
              <a:rPr lang="en-US" dirty="0">
                <a:solidFill>
                  <a:srgbClr val="000000"/>
                </a:solidFill>
              </a:rPr>
              <a:t>		</a:t>
            </a:r>
            <a:r>
              <a:rPr lang="en-US" dirty="0">
                <a:solidFill>
                  <a:srgbClr val="000000"/>
                </a:solidFill>
                <a:sym typeface="Wingdings" charset="0"/>
              </a:rPr>
              <a:t>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TextBox 15"/>
          <p:cNvSpPr txBox="1">
            <a:spLocks noChangeArrowheads="1"/>
          </p:cNvSpPr>
          <p:nvPr/>
        </p:nvSpPr>
        <p:spPr bwMode="auto">
          <a:xfrm rot="5400000">
            <a:off x="5011892" y="5928800"/>
            <a:ext cx="8858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Erosion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634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431" y="467285"/>
            <a:ext cx="7056424" cy="435556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3041127" y="1950866"/>
            <a:ext cx="287528" cy="1857157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16778514">
            <a:off x="2481061" y="2640634"/>
            <a:ext cx="11201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strong winds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158874" y="4472244"/>
            <a:ext cx="2103811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radial distance from </a:t>
            </a:r>
          </a:p>
          <a:p>
            <a:pPr algn="ctr"/>
            <a:r>
              <a:rPr lang="en-US" sz="1400" dirty="0" smtClean="0"/>
              <a:t>crater/canyon center (km)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 rot="16761073">
            <a:off x="3004268" y="3227193"/>
            <a:ext cx="10749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nonerodible</a:t>
            </a:r>
          </a:p>
          <a:p>
            <a:r>
              <a:rPr lang="en-US" sz="1400" dirty="0" smtClean="0"/>
              <a:t>container</a:t>
            </a:r>
            <a:endParaRPr lang="en-US" sz="14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545464" y="2298346"/>
            <a:ext cx="790703" cy="1174202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3256906">
            <a:off x="1252703" y="2565946"/>
            <a:ext cx="16729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strengthening winds</a:t>
            </a:r>
            <a:endParaRPr lang="en-US" sz="1400" dirty="0"/>
          </a:p>
        </p:txBody>
      </p:sp>
      <p:sp>
        <p:nvSpPr>
          <p:cNvPr id="15" name="Rectangle 14"/>
          <p:cNvSpPr/>
          <p:nvPr/>
        </p:nvSpPr>
        <p:spPr>
          <a:xfrm>
            <a:off x="1542671" y="5036966"/>
            <a:ext cx="5692911" cy="11695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 smtClean="0"/>
              <a:t>(1) Early-deposited layers dip gently away </a:t>
            </a:r>
            <a:r>
              <a:rPr lang="en-US" sz="1400" dirty="0"/>
              <a:t>from the mound </a:t>
            </a:r>
            <a:r>
              <a:rPr lang="en-US" sz="1400" dirty="0" smtClean="0"/>
              <a:t>center. </a:t>
            </a:r>
          </a:p>
          <a:p>
            <a:r>
              <a:rPr lang="en-US" sz="1400" dirty="0" smtClean="0"/>
              <a:t>(2) </a:t>
            </a:r>
            <a:r>
              <a:rPr lang="en-US" sz="1400" dirty="0"/>
              <a:t>Unconformities slope away </a:t>
            </a:r>
            <a:r>
              <a:rPr lang="en-US" sz="1400" dirty="0" smtClean="0"/>
              <a:t>from mound </a:t>
            </a:r>
            <a:r>
              <a:rPr lang="en-US" sz="1400" dirty="0"/>
              <a:t>center, defining </a:t>
            </a:r>
            <a:r>
              <a:rPr lang="en-US" sz="1400" dirty="0" err="1"/>
              <a:t>paleodomes</a:t>
            </a:r>
            <a:r>
              <a:rPr lang="en-US" sz="1400" dirty="0"/>
              <a:t> </a:t>
            </a:r>
            <a:r>
              <a:rPr lang="en-US" sz="1400" dirty="0" smtClean="0"/>
              <a:t>. </a:t>
            </a:r>
          </a:p>
          <a:p>
            <a:r>
              <a:rPr lang="en-US" sz="1400" dirty="0" smtClean="0"/>
              <a:t>(3) </a:t>
            </a:r>
            <a:r>
              <a:rPr lang="en-US" sz="1400" dirty="0"/>
              <a:t>Unconformities steepen up-mound. </a:t>
            </a:r>
            <a:endParaRPr lang="en-US" sz="1400" dirty="0" smtClean="0"/>
          </a:p>
          <a:p>
            <a:r>
              <a:rPr lang="en-US" sz="1400" dirty="0" smtClean="0"/>
              <a:t>(4) </a:t>
            </a:r>
            <a:r>
              <a:rPr lang="en-US" sz="1400" dirty="0"/>
              <a:t>Dips of late-</a:t>
            </a:r>
            <a:r>
              <a:rPr lang="en-US" sz="1400" dirty="0" smtClean="0"/>
              <a:t>deposited sediments </a:t>
            </a:r>
            <a:r>
              <a:rPr lang="en-US" sz="1400" dirty="0"/>
              <a:t>conform to modern topographic slope. </a:t>
            </a:r>
            <a:endParaRPr lang="en-US" sz="1400" dirty="0" smtClean="0"/>
          </a:p>
          <a:p>
            <a:r>
              <a:rPr lang="en-US" sz="1400" dirty="0" smtClean="0"/>
              <a:t>(5) </a:t>
            </a:r>
            <a:r>
              <a:rPr lang="en-US" sz="1400" dirty="0"/>
              <a:t>Unconformity-bounded stratigraphic packages thin moving </a:t>
            </a:r>
            <a:r>
              <a:rPr lang="en-US" sz="1400" dirty="0" err="1" smtClean="0"/>
              <a:t>upmound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563138"/>
          </a:xfrm>
          <a:solidFill>
            <a:srgbClr val="FFFFFF"/>
          </a:solidFill>
        </p:spPr>
        <p:txBody>
          <a:bodyPr>
            <a:noAutofit/>
          </a:bodyPr>
          <a:lstStyle/>
          <a:p>
            <a:pPr algn="l"/>
            <a:r>
              <a:rPr lang="en-US" sz="2100" b="1" dirty="0" smtClean="0"/>
              <a:t>FORWARD STRATIGRAPHIC MODEL: </a:t>
            </a:r>
            <a:r>
              <a:rPr lang="en-US" sz="1800" dirty="0" smtClean="0"/>
              <a:t>Fingerprints of wind-terrain feedback at </a:t>
            </a:r>
            <a:r>
              <a:rPr lang="en-US" sz="1800" dirty="0"/>
              <a:t>basin </a:t>
            </a:r>
            <a:r>
              <a:rPr lang="en-US" sz="1800" dirty="0" smtClean="0"/>
              <a:t>scale</a:t>
            </a:r>
            <a:endParaRPr lang="en-US" sz="3000" dirty="0"/>
          </a:p>
        </p:txBody>
      </p:sp>
      <p:sp>
        <p:nvSpPr>
          <p:cNvPr id="16" name="TextBox 15"/>
          <p:cNvSpPr txBox="1"/>
          <p:nvPr/>
        </p:nvSpPr>
        <p:spPr>
          <a:xfrm>
            <a:off x="39936" y="4995464"/>
            <a:ext cx="1536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PREDICTIONS: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903411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9931" y="2462931"/>
            <a:ext cx="5024069" cy="44047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62594" y="5531901"/>
            <a:ext cx="17573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Background: </a:t>
            </a:r>
          </a:p>
          <a:p>
            <a:pPr algn="r"/>
            <a:r>
              <a:rPr lang="en-US" dirty="0" smtClean="0"/>
              <a:t>CTX DTM mosaic </a:t>
            </a:r>
          </a:p>
          <a:p>
            <a:pPr algn="r"/>
            <a:r>
              <a:rPr lang="en-US" dirty="0" smtClean="0"/>
              <a:t>by David Mayer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73294" y="6132065"/>
            <a:ext cx="22189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trace after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LeDeit</a:t>
            </a:r>
            <a:r>
              <a:rPr lang="en-US" dirty="0" smtClean="0">
                <a:solidFill>
                  <a:srgbClr val="FF0000"/>
                </a:solidFill>
              </a:rPr>
              <a:t> et al. JGR 2013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4172803"/>
            <a:ext cx="1640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5.80°S 76.47°W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35945"/>
            <a:ext cx="9144000" cy="491248"/>
          </a:xfrm>
        </p:spPr>
        <p:txBody>
          <a:bodyPr>
            <a:normAutofit fontScale="90000"/>
          </a:bodyPr>
          <a:lstStyle/>
          <a:p>
            <a:r>
              <a:rPr lang="en-US" sz="3000" dirty="0" smtClean="0"/>
              <a:t>Data: Unconformities are usually well-fit by a dome shape</a:t>
            </a:r>
            <a:endParaRPr lang="en-US" sz="3000" dirty="0"/>
          </a:p>
        </p:txBody>
      </p:sp>
      <p:sp>
        <p:nvSpPr>
          <p:cNvPr id="3" name="TextBox 2"/>
          <p:cNvSpPr txBox="1"/>
          <p:nvPr/>
        </p:nvSpPr>
        <p:spPr>
          <a:xfrm>
            <a:off x="7237220" y="2635964"/>
            <a:ext cx="1906780" cy="64633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&gt;km of relief </a:t>
            </a:r>
          </a:p>
          <a:p>
            <a:r>
              <a:rPr lang="en-US" dirty="0" smtClean="0"/>
              <a:t>on unconformities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7427815" y="3282295"/>
            <a:ext cx="311489" cy="140253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5785"/>
            <a:ext cx="4391979" cy="343868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03645" y="539174"/>
            <a:ext cx="2040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Kite et al. JGR 2016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5694381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4729"/>
            <a:ext cx="9143999" cy="815693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/>
              <a:t>Data: Draped landslides show that </a:t>
            </a:r>
            <a:br>
              <a:rPr lang="en-US" sz="2400" dirty="0" smtClean="0"/>
            </a:br>
            <a:r>
              <a:rPr lang="en-US" sz="2400" dirty="0" smtClean="0"/>
              <a:t>modern relief on unconformities corresponds to paleo-topography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634" y="1294019"/>
            <a:ext cx="4247839" cy="37744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415" y="1294019"/>
            <a:ext cx="4347773" cy="39062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52959" y="5200279"/>
            <a:ext cx="1406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65.9°W 8.1°S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833711" y="5782576"/>
            <a:ext cx="53267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/>
              <a:t>Sharp</a:t>
            </a:r>
            <a:r>
              <a:rPr lang="en-US" i="1" dirty="0"/>
              <a:t>, R. P</a:t>
            </a:r>
            <a:r>
              <a:rPr lang="en-US" i="1" dirty="0" smtClean="0"/>
              <a:t>. </a:t>
            </a:r>
            <a:r>
              <a:rPr lang="en-US" i="1" dirty="0"/>
              <a:t>Geol. Soc. Am. </a:t>
            </a:r>
            <a:r>
              <a:rPr lang="en-US" i="1" dirty="0" smtClean="0"/>
              <a:t>Bull., 1940</a:t>
            </a:r>
            <a:endParaRPr lang="en-US" i="1" dirty="0"/>
          </a:p>
        </p:txBody>
      </p:sp>
      <p:sp>
        <p:nvSpPr>
          <p:cNvPr id="9" name="TextBox 8"/>
          <p:cNvSpPr txBox="1"/>
          <p:nvPr/>
        </p:nvSpPr>
        <p:spPr>
          <a:xfrm>
            <a:off x="6852759" y="1030422"/>
            <a:ext cx="2040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Kite et al. JGR 2016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408839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945"/>
            <a:ext cx="9144000" cy="70785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Data: We gathered &gt;300 layer orientations from &gt;30 HiRISE DTMs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5235"/>
            <a:ext cx="5586285" cy="35935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744397"/>
            <a:ext cx="62854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Kite et al. JGR 2016; see also Okubo et al. 2008, Lewis et al. 2008,</a:t>
            </a:r>
          </a:p>
          <a:p>
            <a:r>
              <a:rPr lang="en-US" dirty="0" smtClean="0"/>
              <a:t>Kite et al. Geology 2013, Stack et al. 2013, Le </a:t>
            </a:r>
            <a:r>
              <a:rPr lang="en-US" dirty="0" err="1" smtClean="0"/>
              <a:t>Deit</a:t>
            </a:r>
            <a:r>
              <a:rPr lang="en-US" dirty="0" smtClean="0"/>
              <a:t> et al. 2013,</a:t>
            </a:r>
          </a:p>
          <a:p>
            <a:r>
              <a:rPr lang="en-US" dirty="0" err="1" smtClean="0"/>
              <a:t>Fueten</a:t>
            </a:r>
            <a:r>
              <a:rPr lang="en-US" dirty="0" smtClean="0"/>
              <a:t> et al. 2008 </a:t>
            </a:r>
            <a:r>
              <a:rPr lang="is-IS" dirty="0" smtClean="0"/>
              <a:t>…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586285" y="1115234"/>
            <a:ext cx="365997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Four tests prove that downslope bias</a:t>
            </a:r>
          </a:p>
          <a:p>
            <a:r>
              <a:rPr lang="en-US" dirty="0"/>
              <a:t>is </a:t>
            </a:r>
            <a:r>
              <a:rPr lang="en-US" dirty="0" smtClean="0"/>
              <a:t>unimportant in our dataset</a:t>
            </a:r>
          </a:p>
          <a:p>
            <a:r>
              <a:rPr lang="en-US" dirty="0" smtClean="0"/>
              <a:t>(Kite et al. JGR 2016):</a:t>
            </a:r>
          </a:p>
          <a:p>
            <a:endParaRPr lang="en-US" dirty="0"/>
          </a:p>
          <a:p>
            <a:r>
              <a:rPr lang="en-US" dirty="0" smtClean="0"/>
              <a:t>(1)</a:t>
            </a:r>
            <a:r>
              <a:rPr lang="en-US" dirty="0"/>
              <a:t> Reentrant canyon test</a:t>
            </a:r>
          </a:p>
          <a:p>
            <a:r>
              <a:rPr lang="en-US" dirty="0" smtClean="0"/>
              <a:t>(2) Resolution</a:t>
            </a:r>
            <a:r>
              <a:rPr lang="en-US" dirty="0"/>
              <a:t>-sensitivity test</a:t>
            </a:r>
          </a:p>
          <a:p>
            <a:r>
              <a:rPr lang="en-US" dirty="0" smtClean="0"/>
              <a:t>(3) Circular</a:t>
            </a:r>
            <a:r>
              <a:rPr lang="en-US" dirty="0"/>
              <a:t>-mesa test</a:t>
            </a:r>
          </a:p>
          <a:p>
            <a:r>
              <a:rPr lang="en-US" dirty="0" smtClean="0"/>
              <a:t>(4) Geologic</a:t>
            </a:r>
            <a:r>
              <a:rPr lang="en-US" dirty="0"/>
              <a:t>-control </a:t>
            </a:r>
            <a:r>
              <a:rPr lang="en-US" dirty="0" smtClean="0"/>
              <a:t>test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454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3998" cy="658991"/>
          </a:xfrm>
        </p:spPr>
        <p:txBody>
          <a:bodyPr>
            <a:normAutofit/>
          </a:bodyPr>
          <a:lstStyle/>
          <a:p>
            <a:r>
              <a:rPr lang="en-US" sz="3000" dirty="0" smtClean="0"/>
              <a:t>Layer orientations show systematic outward dip of layers</a:t>
            </a:r>
            <a:endParaRPr lang="en-US" sz="3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2346" y="790789"/>
            <a:ext cx="5851653" cy="55297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0789"/>
            <a:ext cx="3345981" cy="29430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79504" y="4832741"/>
            <a:ext cx="1161634" cy="8519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046050" y="606123"/>
            <a:ext cx="2097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Kite et al., JGR 2016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8709147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1" y="0"/>
            <a:ext cx="7000174" cy="53797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03645" y="13385"/>
            <a:ext cx="2040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Kite et al. JGR 2016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675765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0"/>
            <a:ext cx="6989345" cy="53880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03645" y="13385"/>
            <a:ext cx="2040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Kite et al. JGR 2016</a:t>
            </a:r>
            <a:endParaRPr lang="en-US" i="1" dirty="0"/>
          </a:p>
        </p:txBody>
      </p:sp>
      <p:sp>
        <p:nvSpPr>
          <p:cNvPr id="3" name="TextBox 2"/>
          <p:cNvSpPr txBox="1"/>
          <p:nvPr/>
        </p:nvSpPr>
        <p:spPr>
          <a:xfrm>
            <a:off x="7112449" y="4085745"/>
            <a:ext cx="20987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Red data point</a:t>
            </a:r>
          </a:p>
          <a:p>
            <a:r>
              <a:rPr lang="en-US" dirty="0" smtClean="0"/>
              <a:t>is average of</a:t>
            </a:r>
          </a:p>
          <a:p>
            <a:r>
              <a:rPr lang="en-US" dirty="0" smtClean="0"/>
              <a:t>measurements from </a:t>
            </a:r>
          </a:p>
          <a:p>
            <a:r>
              <a:rPr lang="en-US" dirty="0" smtClean="0"/>
              <a:t>Okubo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0614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1"/>
            <a:ext cx="6976645" cy="53887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03645" y="13385"/>
            <a:ext cx="2040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Kite et al. JGR 2016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251037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0"/>
            <a:ext cx="7081798" cy="54756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03645" y="13385"/>
            <a:ext cx="2040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Kite et al. JGR 2016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2768176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0"/>
            <a:ext cx="7135249" cy="54628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03645" y="13385"/>
            <a:ext cx="2040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Kite et al. JGR 2016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62513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288" y="1062050"/>
            <a:ext cx="915828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3" name="TextBox 18"/>
          <p:cNvSpPr txBox="1">
            <a:spLocks noChangeArrowheads="1"/>
          </p:cNvSpPr>
          <p:nvPr/>
        </p:nvSpPr>
        <p:spPr bwMode="auto">
          <a:xfrm>
            <a:off x="7828" y="0"/>
            <a:ext cx="92173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</a:rPr>
              <a:t>Mounds are girdled by moats, which are shaped by slope-wind erosion</a:t>
            </a:r>
            <a:endParaRPr lang="en-US" sz="2400" b="1" dirty="0">
              <a:solidFill>
                <a:srgbClr val="FFFFFF"/>
              </a:solidFill>
            </a:endParaRPr>
          </a:p>
        </p:txBody>
      </p:sp>
      <p:grpSp>
        <p:nvGrpSpPr>
          <p:cNvPr id="153605" name="Group 22"/>
          <p:cNvGrpSpPr>
            <a:grpSpLocks/>
          </p:cNvGrpSpPr>
          <p:nvPr/>
        </p:nvGrpSpPr>
        <p:grpSpPr bwMode="auto">
          <a:xfrm>
            <a:off x="2842261" y="1266839"/>
            <a:ext cx="6419065" cy="952051"/>
            <a:chOff x="2841452" y="1028973"/>
            <a:chExt cx="6420024" cy="952193"/>
          </a:xfrm>
        </p:grpSpPr>
        <p:sp>
          <p:nvSpPr>
            <p:cNvPr id="153607" name="TextBox 4"/>
            <p:cNvSpPr txBox="1">
              <a:spLocks noChangeArrowheads="1"/>
            </p:cNvSpPr>
            <p:nvPr/>
          </p:nvSpPr>
          <p:spPr bwMode="auto">
            <a:xfrm rot="715012">
              <a:off x="2841452" y="1457868"/>
              <a:ext cx="5002913" cy="523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>
                  <a:solidFill>
                    <a:srgbClr val="000090"/>
                  </a:solidFill>
                </a:rPr>
                <a:t>katabatic: nighttime, downslope</a:t>
              </a:r>
            </a:p>
          </p:txBody>
        </p:sp>
        <p:sp>
          <p:nvSpPr>
            <p:cNvPr id="153608" name="TextBox 5"/>
            <p:cNvSpPr txBox="1">
              <a:spLocks noChangeArrowheads="1"/>
            </p:cNvSpPr>
            <p:nvPr/>
          </p:nvSpPr>
          <p:spPr bwMode="auto">
            <a:xfrm rot="656332">
              <a:off x="5327248" y="1049560"/>
              <a:ext cx="3934228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600" b="1" dirty="0">
                  <a:solidFill>
                    <a:srgbClr val="FF0000"/>
                  </a:solidFill>
                </a:rPr>
                <a:t>anabatic: daytime, upslope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 flipH="1" flipV="1">
              <a:off x="4927103" y="1105185"/>
              <a:ext cx="1676650" cy="342951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 flipV="1">
              <a:off x="5117631" y="1359223"/>
              <a:ext cx="1587737" cy="317547"/>
            </a:xfrm>
            <a:prstGeom prst="line">
              <a:avLst/>
            </a:prstGeom>
            <a:ln w="50800"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4914401" y="1028973"/>
              <a:ext cx="266740" cy="88913"/>
            </a:xfrm>
            <a:prstGeom prst="line">
              <a:avLst/>
            </a:prstGeom>
            <a:ln w="508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6324311" y="1664068"/>
              <a:ext cx="381057" cy="88913"/>
            </a:xfrm>
            <a:prstGeom prst="line">
              <a:avLst/>
            </a:prstGeom>
            <a:ln w="50800"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0" y="3757170"/>
            <a:ext cx="9144000" cy="4754562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endParaRPr lang="en-US" dirty="0" smtClean="0">
              <a:solidFill>
                <a:schemeClr val="bg1"/>
              </a:solidFill>
              <a:latin typeface="Calibri" charset="0"/>
            </a:endParaRPr>
          </a:p>
          <a:p>
            <a:pPr marL="0" indent="0">
              <a:buFont typeface="Arial" charset="0"/>
              <a:buNone/>
            </a:pPr>
            <a:endParaRPr lang="en-US" dirty="0">
              <a:solidFill>
                <a:schemeClr val="bg1"/>
              </a:solidFill>
              <a:latin typeface="Calibri" charset="0"/>
            </a:endParaRPr>
          </a:p>
          <a:p>
            <a:pPr marL="0" indent="0">
              <a:buFont typeface="Arial" charset="0"/>
              <a:buNone/>
            </a:pPr>
            <a:r>
              <a:rPr lang="en-US" dirty="0" smtClean="0">
                <a:solidFill>
                  <a:schemeClr val="bg1"/>
                </a:solidFill>
                <a:latin typeface="Calibri" charset="0"/>
              </a:rPr>
              <a:t>Downslope </a:t>
            </a:r>
            <a:r>
              <a:rPr lang="en-US" dirty="0">
                <a:solidFill>
                  <a:schemeClr val="bg1"/>
                </a:solidFill>
                <a:latin typeface="Calibri" charset="0"/>
              </a:rPr>
              <a:t>oriented yardangs, lag deposits</a:t>
            </a:r>
          </a:p>
          <a:p>
            <a:pPr marL="0" indent="0">
              <a:buFont typeface="Arial" charset="0"/>
              <a:buNone/>
            </a:pPr>
            <a:r>
              <a:rPr lang="en-US" dirty="0">
                <a:solidFill>
                  <a:schemeClr val="bg1"/>
                </a:solidFill>
                <a:latin typeface="Calibri" charset="0"/>
              </a:rPr>
              <a:t>Paucity of craters shows active/recent slope-wind erosion - </a:t>
            </a:r>
            <a:r>
              <a:rPr lang="en-US" i="1" dirty="0">
                <a:solidFill>
                  <a:schemeClr val="bg1"/>
                </a:solidFill>
                <a:latin typeface="Calibri" charset="0"/>
              </a:rPr>
              <a:t>O</a:t>
            </a:r>
            <a:r>
              <a:rPr lang="en-US" dirty="0" smtClean="0">
                <a:solidFill>
                  <a:schemeClr val="bg1"/>
                </a:solidFill>
                <a:latin typeface="Calibri" charset="0"/>
              </a:rPr>
              <a:t>(0.1 </a:t>
            </a:r>
            <a:r>
              <a:rPr lang="en-US" dirty="0">
                <a:solidFill>
                  <a:schemeClr val="bg1"/>
                </a:solidFill>
                <a:latin typeface="Calibri" charset="0"/>
              </a:rPr>
              <a:t>km/Gyr</a:t>
            </a:r>
            <a:r>
              <a:rPr lang="en-US" dirty="0" smtClean="0">
                <a:solidFill>
                  <a:schemeClr val="bg1"/>
                </a:solidFill>
                <a:latin typeface="Calibri" charset="0"/>
              </a:rPr>
              <a:t>) </a:t>
            </a:r>
            <a:r>
              <a:rPr lang="en-US" sz="2200" i="1" dirty="0" smtClean="0">
                <a:solidFill>
                  <a:schemeClr val="bg1"/>
                </a:solidFill>
                <a:latin typeface="Calibri" charset="0"/>
              </a:rPr>
              <a:t>Kite &amp; Mayer Icarus 2017</a:t>
            </a:r>
            <a:endParaRPr lang="en-US" sz="2200" i="1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8900" y="444113"/>
            <a:ext cx="8063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prstClr val="white"/>
                </a:solidFill>
                <a:latin typeface="Calibri"/>
              </a:rPr>
              <a:t>Kite et al. Geology 2013; Kite et al. JGR 2016; </a:t>
            </a:r>
            <a:r>
              <a:rPr lang="en-US" i="1" dirty="0" err="1" smtClean="0">
                <a:solidFill>
                  <a:prstClr val="white"/>
                </a:solidFill>
                <a:latin typeface="Calibri"/>
              </a:rPr>
              <a:t>Spiga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 P&amp;SS 2011; Day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et al. GRL 2016; </a:t>
            </a:r>
            <a:endParaRPr lang="en-US" i="1" dirty="0" smtClean="0">
              <a:solidFill>
                <a:prstClr val="white"/>
              </a:solidFill>
              <a:latin typeface="Calibri"/>
            </a:endParaRPr>
          </a:p>
          <a:p>
            <a:r>
              <a:rPr lang="en-US" i="1" dirty="0" smtClean="0">
                <a:solidFill>
                  <a:prstClr val="white"/>
                </a:solidFill>
                <a:latin typeface="Calibri"/>
              </a:rPr>
              <a:t>Steele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, Kite et al. JGR 2018</a:t>
            </a:r>
            <a:endParaRPr lang="en-US" i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268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1" y="0"/>
            <a:ext cx="7306460" cy="54995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03645" y="13385"/>
            <a:ext cx="2040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Kite et al. JGR 2016</a:t>
            </a:r>
            <a:endParaRPr lang="en-US" i="1" dirty="0"/>
          </a:p>
        </p:txBody>
      </p:sp>
      <p:sp>
        <p:nvSpPr>
          <p:cNvPr id="3" name="TextBox 2"/>
          <p:cNvSpPr txBox="1"/>
          <p:nvPr/>
        </p:nvSpPr>
        <p:spPr>
          <a:xfrm>
            <a:off x="7319161" y="4319758"/>
            <a:ext cx="11983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from </a:t>
            </a:r>
          </a:p>
          <a:p>
            <a:r>
              <a:rPr lang="en-US" dirty="0" smtClean="0"/>
              <a:t>Alicia </a:t>
            </a:r>
            <a:r>
              <a:rPr lang="en-US" dirty="0" err="1" smtClean="0"/>
              <a:t>Hore</a:t>
            </a:r>
            <a:endParaRPr lang="en-US" dirty="0"/>
          </a:p>
          <a:p>
            <a:r>
              <a:rPr lang="en-US" dirty="0" smtClean="0"/>
              <a:t>thesis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1416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5831001" cy="57923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03645" y="1403"/>
            <a:ext cx="2040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Kite et al. JGR 2016</a:t>
            </a:r>
            <a:endParaRPr lang="en-US" i="1" dirty="0"/>
          </a:p>
        </p:txBody>
      </p:sp>
      <p:sp>
        <p:nvSpPr>
          <p:cNvPr id="3" name="TextBox 2"/>
          <p:cNvSpPr txBox="1"/>
          <p:nvPr/>
        </p:nvSpPr>
        <p:spPr>
          <a:xfrm>
            <a:off x="862585" y="382717"/>
            <a:ext cx="444751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Gale crater’s mound (Aeolis Mons/Mt. Sharp)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70713" y="5929327"/>
            <a:ext cx="82732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500" dirty="0" smtClean="0"/>
              <a:t>5 of these symbols correspond to data from Kevin Lewis, previously reported in Kite et al. Geology 2013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2742966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1254" y="934345"/>
            <a:ext cx="4895600" cy="57498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7502325" y="2215919"/>
            <a:ext cx="2654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Lewis et al., Science, 2019</a:t>
            </a:r>
            <a:endParaRPr lang="en-US" i="1" dirty="0"/>
          </a:p>
        </p:txBody>
      </p:sp>
      <p:sp>
        <p:nvSpPr>
          <p:cNvPr id="3" name="TextBox 2"/>
          <p:cNvSpPr txBox="1"/>
          <p:nvPr/>
        </p:nvSpPr>
        <p:spPr>
          <a:xfrm>
            <a:off x="4746725" y="5030943"/>
            <a:ext cx="3449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rock density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no deep burial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1255187"/>
            <a:ext cx="3811254" cy="5632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Differential-compaction tilting requires deep burial – but </a:t>
            </a:r>
            <a:r>
              <a:rPr lang="en-US" dirty="0" err="1" smtClean="0"/>
              <a:t>gravimetry</a:t>
            </a:r>
            <a:r>
              <a:rPr lang="en-US" dirty="0" smtClean="0"/>
              <a:t> shows rock density 1700 kg/m</a:t>
            </a:r>
            <a:r>
              <a:rPr lang="en-US" baseline="30000" dirty="0" smtClean="0"/>
              <a:t>3</a:t>
            </a:r>
            <a:r>
              <a:rPr lang="en-US" dirty="0" smtClean="0"/>
              <a:t>, inconsistent with deep burial (</a:t>
            </a:r>
            <a:r>
              <a:rPr lang="en-US" i="1" dirty="0" smtClean="0"/>
              <a:t>Lewis et al., Science, 2019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Persistence </a:t>
            </a:r>
            <a:r>
              <a:rPr lang="en-US" dirty="0"/>
              <a:t>of </a:t>
            </a:r>
            <a:r>
              <a:rPr lang="en-US" dirty="0" err="1"/>
              <a:t>ferrihydrite</a:t>
            </a:r>
            <a:r>
              <a:rPr lang="en-US" dirty="0"/>
              <a:t>, </a:t>
            </a:r>
            <a:r>
              <a:rPr lang="en-US" dirty="0" err="1"/>
              <a:t>e.t.c</a:t>
            </a:r>
            <a:r>
              <a:rPr lang="en-US" dirty="0" smtClean="0"/>
              <a:t>., is also </a:t>
            </a:r>
            <a:r>
              <a:rPr lang="en-US" dirty="0"/>
              <a:t>inconsistent with deep </a:t>
            </a:r>
            <a:r>
              <a:rPr lang="en-US" dirty="0" smtClean="0"/>
              <a:t>burial: </a:t>
            </a:r>
            <a:endParaRPr lang="en-US" dirty="0"/>
          </a:p>
          <a:p>
            <a:r>
              <a:rPr lang="en-US" i="1" dirty="0" err="1" smtClean="0"/>
              <a:t>Dehouck</a:t>
            </a:r>
            <a:r>
              <a:rPr lang="en-US" i="1" dirty="0" smtClean="0"/>
              <a:t> </a:t>
            </a:r>
            <a:r>
              <a:rPr lang="en-US" i="1" dirty="0"/>
              <a:t>et al. JGR 2018, </a:t>
            </a:r>
            <a:r>
              <a:rPr lang="en-US" i="1" dirty="0" err="1"/>
              <a:t>Borlina</a:t>
            </a:r>
            <a:r>
              <a:rPr lang="en-US" i="1" dirty="0"/>
              <a:t> et al. JGR </a:t>
            </a:r>
            <a:r>
              <a:rPr lang="en-US" i="1" dirty="0" smtClean="0"/>
              <a:t>2015</a:t>
            </a:r>
            <a:r>
              <a:rPr lang="en-US" dirty="0" smtClean="0"/>
              <a:t>. </a:t>
            </a:r>
            <a:r>
              <a:rPr lang="en-US" i="1" dirty="0" smtClean="0"/>
              <a:t>~</a:t>
            </a:r>
            <a:r>
              <a:rPr lang="en-US" dirty="0" smtClean="0"/>
              <a:t>1.5 km of burial consistent with all data including evidence for </a:t>
            </a:r>
            <a:r>
              <a:rPr lang="en-US" dirty="0" err="1" smtClean="0"/>
              <a:t>hydrofracture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(e.g. </a:t>
            </a:r>
            <a:r>
              <a:rPr lang="en-US" i="1" dirty="0" smtClean="0"/>
              <a:t>Caswell &amp; Milliken EPSL 2017</a:t>
            </a:r>
            <a:r>
              <a:rPr lang="en-US" dirty="0" smtClean="0"/>
              <a:t>)</a:t>
            </a:r>
            <a:endParaRPr lang="en-US" i="1" dirty="0"/>
          </a:p>
        </p:txBody>
      </p:sp>
      <p:sp>
        <p:nvSpPr>
          <p:cNvPr id="7" name="Rectangle 6"/>
          <p:cNvSpPr/>
          <p:nvPr/>
        </p:nvSpPr>
        <p:spPr>
          <a:xfrm>
            <a:off x="-1" y="57833"/>
            <a:ext cx="76483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/>
              <a:t>Differential compaction </a:t>
            </a:r>
            <a:br>
              <a:rPr lang="en-US" sz="3000" dirty="0"/>
            </a:br>
            <a:r>
              <a:rPr lang="en-US" sz="3000" dirty="0"/>
              <a:t>does not explain layer-orientation data</a:t>
            </a:r>
          </a:p>
        </p:txBody>
      </p:sp>
    </p:spTree>
    <p:extLst>
      <p:ext uri="{BB962C8B-B14F-4D97-AF65-F5344CB8AC3E}">
        <p14:creationId xmlns:p14="http://schemas.microsoft.com/office/powerpoint/2010/main" val="29901857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62" y="402728"/>
            <a:ext cx="9060138" cy="805457"/>
          </a:xfrm>
        </p:spPr>
        <p:txBody>
          <a:bodyPr>
            <a:normAutofit fontScale="90000"/>
          </a:bodyPr>
          <a:lstStyle/>
          <a:p>
            <a:pPr algn="l"/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Postdepositional distortion is unsatisfactory as an explanation for the layer orientations</a:t>
            </a:r>
            <a:r>
              <a:rPr lang="en-US" sz="2000" dirty="0" smtClean="0"/>
              <a:t>. E.g.: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2200" dirty="0" smtClean="0"/>
              <a:t>	- Differential compaction over basement does not explain 	  </a:t>
            </a:r>
            <a:br>
              <a:rPr lang="en-US" sz="2200" dirty="0" smtClean="0"/>
            </a:br>
            <a:r>
              <a:rPr lang="en-US" sz="2200" dirty="0"/>
              <a:t> </a:t>
            </a:r>
            <a:r>
              <a:rPr lang="en-US" sz="2200" dirty="0" smtClean="0"/>
              <a:t>         the Valles Marineris data. </a:t>
            </a:r>
            <a:br>
              <a:rPr lang="en-US" sz="2200" dirty="0" smtClean="0"/>
            </a:br>
            <a:r>
              <a:rPr lang="en-US" sz="2200" dirty="0" smtClean="0"/>
              <a:t>	- Geologically reasonable basement and overburden profiles</a:t>
            </a:r>
            <a:br>
              <a:rPr lang="en-US" sz="2200" dirty="0" smtClean="0"/>
            </a:br>
            <a:r>
              <a:rPr lang="en-US" sz="2200" dirty="0" smtClean="0"/>
              <a:t>	  do not explain the Gale data.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62" y="1727291"/>
            <a:ext cx="7102399" cy="44117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77811" y="1542625"/>
            <a:ext cx="2866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Gabasova</a:t>
            </a:r>
            <a:r>
              <a:rPr lang="en-US" i="1" dirty="0" smtClean="0"/>
              <a:t> &amp; Kite, LPSC 2016</a:t>
            </a:r>
            <a:endParaRPr lang="en-US" i="1" dirty="0"/>
          </a:p>
        </p:txBody>
      </p:sp>
      <p:sp>
        <p:nvSpPr>
          <p:cNvPr id="3" name="TextBox 2"/>
          <p:cNvSpPr txBox="1"/>
          <p:nvPr/>
        </p:nvSpPr>
        <p:spPr>
          <a:xfrm>
            <a:off x="2599735" y="2848340"/>
            <a:ext cx="24080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sediment torus:</a:t>
            </a:r>
          </a:p>
          <a:p>
            <a:pPr algn="r"/>
            <a:r>
              <a:rPr lang="en-US" dirty="0" smtClean="0">
                <a:solidFill>
                  <a:srgbClr val="FF0000"/>
                </a:solidFill>
              </a:rPr>
              <a:t>physically valid, but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geologically implausible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46050" y="763396"/>
            <a:ext cx="2097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Kite et al., JGR 2016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4005818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83" y="772382"/>
            <a:ext cx="8640193" cy="56231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57445" y="0"/>
            <a:ext cx="597503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 smtClean="0"/>
              <a:t>Surprises from new data and new model:</a:t>
            </a:r>
            <a:endParaRPr lang="en-US" sz="27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279" y="826038"/>
            <a:ext cx="4316403" cy="54453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03645" y="456706"/>
            <a:ext cx="2040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Kite et al. JGR 2016</a:t>
            </a:r>
            <a:endParaRPr lang="en-US" i="1" dirty="0"/>
          </a:p>
        </p:txBody>
      </p:sp>
      <p:sp>
        <p:nvSpPr>
          <p:cNvPr id="7" name="Rectangle 6"/>
          <p:cNvSpPr/>
          <p:nvPr/>
        </p:nvSpPr>
        <p:spPr>
          <a:xfrm>
            <a:off x="383371" y="5823085"/>
            <a:ext cx="419312" cy="44826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707161" y="5598954"/>
            <a:ext cx="419312" cy="44826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89720" y="826038"/>
            <a:ext cx="6852759" cy="30023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103645" y="828319"/>
            <a:ext cx="1291234" cy="30023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148233" y="937155"/>
            <a:ext cx="5956480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layer orientations frequently conform to modern topographic slope</a:t>
            </a:r>
          </a:p>
        </p:txBody>
      </p:sp>
    </p:spTree>
    <p:extLst>
      <p:ext uri="{BB962C8B-B14F-4D97-AF65-F5344CB8AC3E}">
        <p14:creationId xmlns:p14="http://schemas.microsoft.com/office/powerpoint/2010/main" val="26051333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83" y="772382"/>
            <a:ext cx="8640193" cy="56231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57445" y="0"/>
            <a:ext cx="597503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 smtClean="0"/>
              <a:t>Surprises from new data and new model:</a:t>
            </a:r>
            <a:endParaRPr lang="en-US" sz="27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279" y="826038"/>
            <a:ext cx="4316403" cy="54453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03645" y="456706"/>
            <a:ext cx="2040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Kite et al. JGR 2016</a:t>
            </a:r>
            <a:endParaRPr lang="en-US" i="1" dirty="0"/>
          </a:p>
        </p:txBody>
      </p:sp>
      <p:sp>
        <p:nvSpPr>
          <p:cNvPr id="7" name="Rectangle 6"/>
          <p:cNvSpPr/>
          <p:nvPr/>
        </p:nvSpPr>
        <p:spPr>
          <a:xfrm>
            <a:off x="383371" y="5823085"/>
            <a:ext cx="419312" cy="44826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707161" y="5598954"/>
            <a:ext cx="419312" cy="44826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89720" y="826038"/>
            <a:ext cx="6852759" cy="30023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103645" y="828319"/>
            <a:ext cx="1291234" cy="30023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148233" y="937155"/>
            <a:ext cx="5956480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layer orientations frequently conform to modern topographic slope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148233" y="1735886"/>
            <a:ext cx="5956480" cy="92333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obliquity shifts are </a:t>
            </a:r>
            <a:r>
              <a:rPr lang="en-US" i="1" dirty="0" smtClean="0"/>
              <a:t>infrequent</a:t>
            </a:r>
            <a:r>
              <a:rPr lang="en-US" dirty="0" smtClean="0"/>
              <a:t>, so 1-2 mound-spanning unconformities suggests &gt;&gt;100 Myr span of sedimentation</a:t>
            </a:r>
          </a:p>
          <a:p>
            <a:pPr algn="r"/>
            <a:r>
              <a:rPr lang="en-US" dirty="0"/>
              <a:t>	</a:t>
            </a:r>
            <a:r>
              <a:rPr lang="en-US" sz="1300" dirty="0" smtClean="0"/>
              <a:t>consistent with Lewis &amp; Aharonson JGR 2014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20979640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83" y="772382"/>
            <a:ext cx="8640193" cy="56231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57445" y="0"/>
            <a:ext cx="597503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 smtClean="0"/>
              <a:t>Surprises from new data and new model:</a:t>
            </a:r>
            <a:endParaRPr lang="en-US" sz="27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279" y="826038"/>
            <a:ext cx="4316403" cy="54453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03645" y="456706"/>
            <a:ext cx="2040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Kite et al. JGR 2016</a:t>
            </a:r>
            <a:endParaRPr lang="en-US" i="1" dirty="0"/>
          </a:p>
        </p:txBody>
      </p:sp>
      <p:sp>
        <p:nvSpPr>
          <p:cNvPr id="7" name="Rectangle 6"/>
          <p:cNvSpPr/>
          <p:nvPr/>
        </p:nvSpPr>
        <p:spPr>
          <a:xfrm>
            <a:off x="383371" y="5823085"/>
            <a:ext cx="419312" cy="44826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707161" y="5598954"/>
            <a:ext cx="419312" cy="44826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89720" y="826038"/>
            <a:ext cx="6852759" cy="30023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103645" y="828319"/>
            <a:ext cx="1291234" cy="30023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148233" y="937155"/>
            <a:ext cx="5956480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layer orientations frequently conform to modern topographic slope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148233" y="1735886"/>
            <a:ext cx="5956480" cy="92333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obliquity shifts are </a:t>
            </a:r>
            <a:r>
              <a:rPr lang="en-US" i="1" dirty="0" smtClean="0"/>
              <a:t>infrequent</a:t>
            </a:r>
            <a:r>
              <a:rPr lang="en-US" dirty="0" smtClean="0"/>
              <a:t>, so 1-2 mound-spanning unconformities suggests &gt;&gt;100 Myr span of sedimentation</a:t>
            </a:r>
          </a:p>
          <a:p>
            <a:pPr algn="r"/>
            <a:r>
              <a:rPr lang="en-US" dirty="0"/>
              <a:t>	</a:t>
            </a:r>
            <a:r>
              <a:rPr lang="en-US" sz="1300" dirty="0" smtClean="0"/>
              <a:t>consistent with Lewis &amp; Aharonson JGR 2014</a:t>
            </a:r>
            <a:endParaRPr lang="en-US" sz="1300" dirty="0"/>
          </a:p>
        </p:txBody>
      </p:sp>
      <p:sp>
        <p:nvSpPr>
          <p:cNvPr id="13" name="Rectangle 12"/>
          <p:cNvSpPr/>
          <p:nvPr/>
        </p:nvSpPr>
        <p:spPr>
          <a:xfrm>
            <a:off x="2148233" y="2811616"/>
            <a:ext cx="5956480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late-stage deposits are sometimes placed preferentially in/near moat </a:t>
            </a:r>
            <a:r>
              <a:rPr lang="en-US" dirty="0"/>
              <a:t>	</a:t>
            </a:r>
            <a:r>
              <a:rPr lang="en-US" sz="1400" dirty="0"/>
              <a:t>consistent with </a:t>
            </a:r>
            <a:r>
              <a:rPr lang="en-US" sz="1400" dirty="0" err="1" smtClean="0"/>
              <a:t>Fraeman</a:t>
            </a:r>
            <a:r>
              <a:rPr lang="en-US" sz="1400" dirty="0" smtClean="0"/>
              <a:t> et al. JGR 2016</a:t>
            </a:r>
            <a:endParaRPr lang="en-US" sz="14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7367914" y="3457947"/>
            <a:ext cx="0" cy="149047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4880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18" y="806640"/>
            <a:ext cx="7711638" cy="21687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48523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485237"/>
            <a:ext cx="4496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u="sng" dirty="0" smtClean="0"/>
              <a:t>Anticompensational stacking</a:t>
            </a:r>
            <a:r>
              <a:rPr lang="en-US" sz="1500" dirty="0" smtClean="0"/>
              <a:t>, at least for topmost 1 km </a:t>
            </a:r>
          </a:p>
          <a:p>
            <a:r>
              <a:rPr lang="en-US" sz="1300" dirty="0" smtClean="0"/>
              <a:t>(= MFF, upper unit of Gale, top deposits in VM):</a:t>
            </a:r>
            <a:endParaRPr lang="en-US" sz="1300" dirty="0"/>
          </a:p>
        </p:txBody>
      </p:sp>
      <p:sp>
        <p:nvSpPr>
          <p:cNvPr id="7" name="TextBox 6"/>
          <p:cNvSpPr txBox="1"/>
          <p:nvPr/>
        </p:nvSpPr>
        <p:spPr>
          <a:xfrm>
            <a:off x="7499" y="5898878"/>
            <a:ext cx="9143999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Thanks to </a:t>
            </a:r>
            <a:r>
              <a:rPr lang="es-ES_tradnl" sz="1300" dirty="0"/>
              <a:t>Michael </a:t>
            </a:r>
            <a:r>
              <a:rPr lang="es-ES_tradnl" sz="1300" dirty="0" err="1"/>
              <a:t>Lamb</a:t>
            </a:r>
            <a:r>
              <a:rPr lang="es-ES_tradnl" sz="1300" dirty="0"/>
              <a:t>, Frank </a:t>
            </a:r>
            <a:r>
              <a:rPr lang="es-ES_tradnl" sz="1300" dirty="0" err="1"/>
              <a:t>Fueten</a:t>
            </a:r>
            <a:r>
              <a:rPr lang="es-ES_tradnl" sz="1300" dirty="0" smtClean="0"/>
              <a:t>, </a:t>
            </a:r>
            <a:r>
              <a:rPr lang="de-DE" sz="1300" dirty="0" smtClean="0"/>
              <a:t>Gene </a:t>
            </a:r>
            <a:r>
              <a:rPr lang="de-DE" sz="1300" dirty="0"/>
              <a:t>Schmidt, Chris </a:t>
            </a:r>
            <a:r>
              <a:rPr lang="de-DE" sz="1300" dirty="0" err="1"/>
              <a:t>Okubo</a:t>
            </a:r>
            <a:r>
              <a:rPr lang="de-DE" sz="1300" dirty="0"/>
              <a:t>, </a:t>
            </a:r>
            <a:r>
              <a:rPr lang="de-DE" sz="1300" dirty="0" smtClean="0"/>
              <a:t>Leila </a:t>
            </a:r>
            <a:r>
              <a:rPr lang="de-DE" sz="1300" dirty="0" err="1" smtClean="0"/>
              <a:t>Gabasova</a:t>
            </a:r>
            <a:r>
              <a:rPr lang="de-DE" sz="1300" dirty="0"/>
              <a:t>, John Grotzinger, </a:t>
            </a:r>
            <a:r>
              <a:rPr lang="de-DE" sz="1300" dirty="0" smtClean="0"/>
              <a:t>Jeff </a:t>
            </a:r>
            <a:r>
              <a:rPr lang="it-IT" sz="1300" dirty="0" err="1" smtClean="0"/>
              <a:t>Andrews</a:t>
            </a:r>
            <a:r>
              <a:rPr lang="it-IT" sz="1300" dirty="0"/>
              <a:t>-Hanna, Mackenzie </a:t>
            </a:r>
            <a:r>
              <a:rPr lang="it-IT" sz="1300" dirty="0" err="1"/>
              <a:t>Day</a:t>
            </a:r>
            <a:r>
              <a:rPr lang="it-IT" sz="1300" dirty="0"/>
              <a:t>, </a:t>
            </a:r>
            <a:r>
              <a:rPr lang="it-IT" sz="1300" dirty="0" smtClean="0"/>
              <a:t>Jeff </a:t>
            </a:r>
            <a:r>
              <a:rPr lang="fr-FR" sz="1300" dirty="0" smtClean="0"/>
              <a:t>Barnes</a:t>
            </a:r>
            <a:r>
              <a:rPr lang="fr-FR" sz="1300" dirty="0"/>
              <a:t>, Daniel Tyler, Claire Newman</a:t>
            </a:r>
            <a:r>
              <a:rPr lang="fr-FR" sz="1300" dirty="0" smtClean="0"/>
              <a:t>, </a:t>
            </a:r>
            <a:r>
              <a:rPr lang="nl-NL" sz="1300" dirty="0" smtClean="0"/>
              <a:t>Mark </a:t>
            </a:r>
            <a:r>
              <a:rPr lang="nl-NL" sz="1300" dirty="0" err="1"/>
              <a:t>Richardson</a:t>
            </a:r>
            <a:r>
              <a:rPr lang="nl-NL" sz="1300" dirty="0"/>
              <a:t>, John Armstrong, </a:t>
            </a:r>
            <a:r>
              <a:rPr lang="nl-NL" sz="1300" dirty="0" err="1" smtClean="0"/>
              <a:t>Bill</a:t>
            </a:r>
            <a:r>
              <a:rPr lang="nl-NL" sz="1300" dirty="0"/>
              <a:t> </a:t>
            </a:r>
            <a:r>
              <a:rPr lang="pl-PL" sz="1300" dirty="0" smtClean="0"/>
              <a:t>Dietrich</a:t>
            </a:r>
            <a:r>
              <a:rPr lang="pl-PL" sz="1300" dirty="0"/>
              <a:t>, Jasper Kok, Matt Chojnacki</a:t>
            </a:r>
            <a:r>
              <a:rPr lang="pl-PL" sz="1300" dirty="0" smtClean="0"/>
              <a:t>, </a:t>
            </a:r>
            <a:r>
              <a:rPr lang="it-IT" sz="1300" dirty="0" err="1" smtClean="0"/>
              <a:t>Corey</a:t>
            </a:r>
            <a:r>
              <a:rPr lang="it-IT" sz="1300" dirty="0" smtClean="0"/>
              <a:t> </a:t>
            </a:r>
            <a:r>
              <a:rPr lang="it-IT" sz="1300" dirty="0"/>
              <a:t>Fortezzo, </a:t>
            </a:r>
            <a:r>
              <a:rPr lang="it-IT" sz="1300" dirty="0" err="1"/>
              <a:t>Baerbel</a:t>
            </a:r>
            <a:r>
              <a:rPr lang="it-IT" sz="1300" dirty="0"/>
              <a:t> </a:t>
            </a:r>
            <a:r>
              <a:rPr lang="it-IT" sz="1300" dirty="0" err="1"/>
              <a:t>Lucchitta</a:t>
            </a:r>
            <a:r>
              <a:rPr lang="it-IT" sz="1300" dirty="0" smtClean="0"/>
              <a:t>, </a:t>
            </a:r>
            <a:r>
              <a:rPr lang="en-US" sz="1300" dirty="0" smtClean="0"/>
              <a:t>Nathan </a:t>
            </a:r>
            <a:r>
              <a:rPr lang="en-US" sz="1300" dirty="0"/>
              <a:t>Bridges, Brad Thomson, </a:t>
            </a:r>
            <a:r>
              <a:rPr lang="en-US" sz="1300" dirty="0" smtClean="0"/>
              <a:t>Martin Jackson</a:t>
            </a:r>
            <a:r>
              <a:rPr lang="en-US" sz="1300" dirty="0"/>
              <a:t>, and David </a:t>
            </a:r>
            <a:r>
              <a:rPr lang="en-US" sz="1300" dirty="0" smtClean="0"/>
              <a:t>Rowley,  &amp; </a:t>
            </a:r>
            <a:r>
              <a:rPr lang="en-US" sz="1300" dirty="0" err="1" smtClean="0"/>
              <a:t>HiROC</a:t>
            </a:r>
            <a:r>
              <a:rPr lang="en-US" sz="1300" dirty="0" smtClean="0"/>
              <a:t>/</a:t>
            </a:r>
            <a:r>
              <a:rPr lang="en-US" sz="1300" dirty="0" err="1" smtClean="0"/>
              <a:t>HiWish</a:t>
            </a:r>
            <a:r>
              <a:rPr lang="en-US" sz="1300" dirty="0" smtClean="0"/>
              <a:t>! </a:t>
            </a:r>
            <a:endParaRPr lang="en-US" sz="1300" dirty="0"/>
          </a:p>
        </p:txBody>
      </p:sp>
      <p:pic>
        <p:nvPicPr>
          <p:cNvPr id="11" name="Content Placeholder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34707" y="5187193"/>
            <a:ext cx="3009292" cy="739552"/>
          </a:xfrm>
          <a:prstGeom prst="rect">
            <a:avLst/>
          </a:prstGeom>
          <a:ln>
            <a:noFill/>
          </a:ln>
        </p:spPr>
      </p:pic>
      <p:cxnSp>
        <p:nvCxnSpPr>
          <p:cNvPr id="10" name="Straight Connector 9"/>
          <p:cNvCxnSpPr/>
          <p:nvPr/>
        </p:nvCxnSpPr>
        <p:spPr>
          <a:xfrm>
            <a:off x="0" y="5926745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134707" y="2971451"/>
            <a:ext cx="3009292" cy="406715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57200" y="2482483"/>
            <a:ext cx="1724821" cy="70953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5179115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656823" y="2509339"/>
            <a:ext cx="2871211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r"/>
            <a:r>
              <a:rPr lang="is-IS" sz="1400" i="1" dirty="0" smtClean="0"/>
              <a:t>(… as anticipated by Malin &amp; Edgett: </a:t>
            </a:r>
          </a:p>
          <a:p>
            <a:pPr algn="r"/>
            <a:r>
              <a:rPr lang="is-IS" sz="1400" i="1" dirty="0" smtClean="0"/>
              <a:t>“thin mesa”, Science, 2000)</a:t>
            </a:r>
            <a:endParaRPr lang="en-US" sz="1400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7092429" y="300571"/>
            <a:ext cx="2042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Kite et al., JGR 2016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-8973" y="2909646"/>
            <a:ext cx="9143998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Wind-terrain feedbacks can explain </a:t>
            </a:r>
            <a:r>
              <a:rPr lang="en-US" dirty="0"/>
              <a:t>the following mound attributes: </a:t>
            </a:r>
            <a:r>
              <a:rPr lang="en-US" dirty="0" smtClean="0"/>
              <a:t>(1) </a:t>
            </a:r>
            <a:r>
              <a:rPr lang="en-US" dirty="0"/>
              <a:t>layers dip away from </a:t>
            </a:r>
            <a:r>
              <a:rPr lang="en-US" dirty="0" smtClean="0"/>
              <a:t>mound crests</a:t>
            </a:r>
            <a:r>
              <a:rPr lang="en-US" dirty="0"/>
              <a:t>; </a:t>
            </a:r>
            <a:r>
              <a:rPr lang="en-US" dirty="0" smtClean="0"/>
              <a:t>(</a:t>
            </a:r>
            <a:r>
              <a:rPr lang="en-US" dirty="0"/>
              <a:t>2</a:t>
            </a:r>
            <a:r>
              <a:rPr lang="en-US" dirty="0" smtClean="0"/>
              <a:t>) </a:t>
            </a:r>
            <a:r>
              <a:rPr lang="en-US" dirty="0"/>
              <a:t>internal unconformities have a dome shape; </a:t>
            </a:r>
            <a:r>
              <a:rPr lang="en-US" dirty="0" smtClean="0"/>
              <a:t>(</a:t>
            </a:r>
            <a:r>
              <a:rPr lang="en-US" dirty="0"/>
              <a:t>3</a:t>
            </a:r>
            <a:r>
              <a:rPr lang="en-US" dirty="0" smtClean="0"/>
              <a:t>) </a:t>
            </a:r>
            <a:r>
              <a:rPr lang="en-US" dirty="0"/>
              <a:t>average dip magnitudes cluster at the </a:t>
            </a:r>
            <a:r>
              <a:rPr lang="en-US" dirty="0" smtClean="0"/>
              <a:t>mound </a:t>
            </a:r>
            <a:r>
              <a:rPr lang="en-US" dirty="0" err="1" smtClean="0"/>
              <a:t>height:width</a:t>
            </a:r>
            <a:r>
              <a:rPr lang="en-US" dirty="0" smtClean="0"/>
              <a:t> </a:t>
            </a:r>
            <a:r>
              <a:rPr lang="en-US" dirty="0"/>
              <a:t>ratio; </a:t>
            </a:r>
            <a:r>
              <a:rPr lang="en-US" dirty="0" smtClean="0"/>
              <a:t>(</a:t>
            </a:r>
            <a:r>
              <a:rPr lang="en-US" dirty="0"/>
              <a:t>4</a:t>
            </a:r>
            <a:r>
              <a:rPr lang="en-US" dirty="0" smtClean="0"/>
              <a:t>) </a:t>
            </a:r>
            <a:r>
              <a:rPr lang="en-US" dirty="0"/>
              <a:t>unconformity-bounded stratigraphic packages thin upward; and </a:t>
            </a:r>
            <a:r>
              <a:rPr lang="en-US" dirty="0" smtClean="0"/>
              <a:t>(5) </a:t>
            </a:r>
            <a:r>
              <a:rPr lang="en-US" dirty="0"/>
              <a:t>layer </a:t>
            </a:r>
            <a:r>
              <a:rPr lang="en-US" dirty="0" smtClean="0"/>
              <a:t>orientations frequently </a:t>
            </a:r>
            <a:r>
              <a:rPr lang="en-US" dirty="0"/>
              <a:t>conform to modern topographic </a:t>
            </a:r>
            <a:r>
              <a:rPr lang="en-US" dirty="0" smtClean="0"/>
              <a:t>slope.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Understudied alternatives: snow destabilization by </a:t>
            </a:r>
            <a:r>
              <a:rPr lang="en-US" dirty="0" err="1" smtClean="0"/>
              <a:t>föhn</a:t>
            </a:r>
            <a:r>
              <a:rPr lang="en-US" dirty="0" smtClean="0"/>
              <a:t> winds, greater availability of abrasive sand at lower elevations, </a:t>
            </a:r>
            <a:r>
              <a:rPr lang="is-IS" dirty="0" smtClean="0"/>
              <a:t>…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Our analysis, based on orbiter data, is consistent with recent rover discoveries. </a:t>
            </a:r>
          </a:p>
          <a:p>
            <a:pPr lvl="1"/>
            <a:r>
              <a:rPr lang="en-US" sz="1600" dirty="0" smtClean="0"/>
              <a:t>- e.g. </a:t>
            </a:r>
            <a:r>
              <a:rPr lang="en-US" sz="1600" dirty="0" err="1"/>
              <a:t>Banham</a:t>
            </a:r>
            <a:r>
              <a:rPr lang="en-US" sz="1600" dirty="0"/>
              <a:t> et al</a:t>
            </a:r>
            <a:r>
              <a:rPr lang="en-US" sz="1600" dirty="0" smtClean="0"/>
              <a:t>. </a:t>
            </a:r>
            <a:r>
              <a:rPr lang="en-US" sz="1600" dirty="0"/>
              <a:t>LPSC </a:t>
            </a:r>
            <a:r>
              <a:rPr lang="en-US" sz="1600" dirty="0" smtClean="0"/>
              <a:t>2016, </a:t>
            </a:r>
            <a:r>
              <a:rPr lang="en-US" sz="1600" dirty="0" err="1" smtClean="0"/>
              <a:t>Fraeman</a:t>
            </a:r>
            <a:r>
              <a:rPr lang="en-US" sz="1600" dirty="0" smtClean="0"/>
              <a:t> et al. JGR 2016.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114167" y="5187193"/>
            <a:ext cx="5868507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00" b="1" dirty="0" err="1" smtClean="0"/>
              <a:t>planetarygeoscience.uchicago.edu</a:t>
            </a:r>
            <a:endParaRPr lang="en-US" sz="3100" b="1" dirty="0"/>
          </a:p>
        </p:txBody>
      </p:sp>
    </p:spTree>
    <p:extLst>
      <p:ext uri="{BB962C8B-B14F-4D97-AF65-F5344CB8AC3E}">
        <p14:creationId xmlns:p14="http://schemas.microsoft.com/office/powerpoint/2010/main" val="7858518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97" y="1600438"/>
            <a:ext cx="8007534" cy="38035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1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Four tests prove that downslope bias in our dataset does not affect our conclusions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086171" y="400109"/>
            <a:ext cx="28301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 Reentrant canyon test</a:t>
            </a:r>
          </a:p>
          <a:p>
            <a:r>
              <a:rPr lang="en-US" dirty="0" smtClean="0"/>
              <a:t>2. Resolution-sensitivity test</a:t>
            </a:r>
          </a:p>
          <a:p>
            <a:r>
              <a:rPr lang="en-US" dirty="0" smtClean="0"/>
              <a:t>3. Circular-mesa test</a:t>
            </a:r>
          </a:p>
          <a:p>
            <a:r>
              <a:rPr lang="en-US" dirty="0" smtClean="0"/>
              <a:t>4. Geologic-control test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103645" y="388127"/>
            <a:ext cx="2040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Kite et al. JGR 2016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5357124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538" y="630663"/>
            <a:ext cx="5180683" cy="49866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404"/>
            <a:ext cx="9144000" cy="758067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US" sz="3000" b="1" dirty="0" smtClean="0">
                <a:solidFill>
                  <a:srgbClr val="00CB00"/>
                </a:solidFill>
              </a:rPr>
              <a:t>Mounds predicted </a:t>
            </a:r>
            <a:r>
              <a:rPr lang="en-US" sz="2200" b="1" dirty="0" smtClean="0">
                <a:solidFill>
                  <a:srgbClr val="00CB00"/>
                </a:solidFill>
              </a:rPr>
              <a:t>~</a:t>
            </a:r>
            <a:r>
              <a:rPr lang="en-US" sz="3000" b="1" dirty="0" smtClean="0">
                <a:solidFill>
                  <a:srgbClr val="00CB00"/>
                </a:solidFill>
              </a:rPr>
              <a:t>everywhere; mounds seen </a:t>
            </a:r>
            <a:r>
              <a:rPr lang="en-US" sz="2200" b="1" dirty="0" smtClean="0">
                <a:solidFill>
                  <a:srgbClr val="00CB00"/>
                </a:solidFill>
              </a:rPr>
              <a:t>~</a:t>
            </a:r>
            <a:r>
              <a:rPr lang="en-US" sz="3000" b="1" dirty="0" smtClean="0">
                <a:solidFill>
                  <a:srgbClr val="00CB00"/>
                </a:solidFill>
              </a:rPr>
              <a:t>everywhere</a:t>
            </a:r>
            <a:endParaRPr lang="en-US" sz="3000" b="1" dirty="0">
              <a:solidFill>
                <a:srgbClr val="00CB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772" y="416948"/>
            <a:ext cx="5724176" cy="42743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Landscape-atmosphere feedback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90341" y="1170567"/>
            <a:ext cx="1105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prstClr val="black"/>
                </a:solidFill>
                <a:latin typeface="Calibri"/>
              </a:rPr>
              <a:t>alpha = 3</a:t>
            </a:r>
            <a:endParaRPr lang="en-US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365995"/>
            <a:ext cx="15482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Victoria Crater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Meteor Crater 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(METCRAX)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548245" y="5795867"/>
            <a:ext cx="2251670" cy="7262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079589" y="5407476"/>
            <a:ext cx="13272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Galle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pPr algn="ctr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Schiaparelli 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Central Valles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Marineris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pPr algn="ctr"/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7775" y="844378"/>
            <a:ext cx="5257800" cy="24479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7"/>
          <p:cNvSpPr txBox="1">
            <a:spLocks noChangeArrowheads="1"/>
          </p:cNvSpPr>
          <p:nvPr/>
        </p:nvSpPr>
        <p:spPr bwMode="auto">
          <a:xfrm>
            <a:off x="5057775" y="2895428"/>
            <a:ext cx="3800475" cy="369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FFFFFF"/>
                </a:solidFill>
              </a:rPr>
              <a:t>Opportunity</a:t>
            </a:r>
            <a:r>
              <a:rPr lang="en-US" dirty="0">
                <a:solidFill>
                  <a:srgbClr val="FFFFFF"/>
                </a:solidFill>
              </a:rPr>
              <a:t> rover  (4x vertical stretch)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23464" y="3955176"/>
            <a:ext cx="28209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Also: polar ice mounds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Conway et al., Icarus 2012;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Brothers </a:t>
            </a:r>
            <a:r>
              <a:rPr lang="en-US" i="1" dirty="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et</a:t>
            </a:r>
            <a:r>
              <a:rPr lang="en-US" i="1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 al., GRL 2013.</a:t>
            </a:r>
            <a:endParaRPr lang="en-US" dirty="0">
              <a:solidFill>
                <a:prstClr val="black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8588210" y="2736513"/>
            <a:ext cx="742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  <a:latin typeface="Calibri"/>
              </a:rPr>
              <a:t>UMSF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8474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6858" y="1098223"/>
            <a:ext cx="4637141" cy="43820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015" y="-306605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500" dirty="0" smtClean="0"/>
              <a:t>Layers in mounds dip outward</a:t>
            </a:r>
            <a:endParaRPr lang="en-US" sz="3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36395"/>
            <a:ext cx="4578497" cy="45481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26360" y="375841"/>
            <a:ext cx="2797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Kite et al. JGR-Planets 2016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7000" y="4391349"/>
            <a:ext cx="3026565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Gale crater’s mound (Aeolis Mons/Mt. Sharp)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5358855"/>
            <a:ext cx="9143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/>
              <a:t>Also seen in Valles Marineris mounds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Not the result of measurement error, which is small (and exhaustively quantified) for this workflow: </a:t>
            </a:r>
          </a:p>
          <a:p>
            <a:r>
              <a:rPr lang="en-US" sz="1600" dirty="0" smtClean="0"/>
              <a:t>       see Kite et al. JGR-Planets 2016, &amp; Quinn &amp; Ehlmann Earth and Space Science 2019.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Also seen by: </a:t>
            </a:r>
            <a:r>
              <a:rPr lang="en-US" sz="1600" dirty="0"/>
              <a:t>Stack et al. JGR </a:t>
            </a:r>
            <a:r>
              <a:rPr lang="en-US" sz="1600" dirty="0" smtClean="0"/>
              <a:t>2013, Kite </a:t>
            </a:r>
            <a:r>
              <a:rPr lang="en-US" sz="1600" dirty="0"/>
              <a:t>et al. Geology </a:t>
            </a:r>
            <a:r>
              <a:rPr lang="en-US" sz="1600" dirty="0" smtClean="0"/>
              <a:t>2013</a:t>
            </a:r>
            <a:r>
              <a:rPr lang="en-US" sz="1600" dirty="0" smtClean="0"/>
              <a:t>, </a:t>
            </a:r>
            <a:r>
              <a:rPr lang="en-US" sz="1600" dirty="0" err="1" smtClean="0"/>
              <a:t>Fraeman</a:t>
            </a:r>
            <a:r>
              <a:rPr lang="en-US" sz="1600" dirty="0" smtClean="0"/>
              <a:t> </a:t>
            </a:r>
            <a:r>
              <a:rPr lang="en-US" sz="1600" dirty="0"/>
              <a:t>et al. Geology </a:t>
            </a:r>
            <a:r>
              <a:rPr lang="en-US" sz="1600" dirty="0" smtClean="0"/>
              <a:t>2013 </a:t>
            </a:r>
            <a:r>
              <a:rPr lang="is-IS" sz="1600" dirty="0" smtClean="0"/>
              <a:t>…</a:t>
            </a:r>
          </a:p>
          <a:p>
            <a:pPr marL="285750" indent="-285750">
              <a:buFont typeface="Arial"/>
              <a:buChar char="•"/>
            </a:pPr>
            <a:r>
              <a:rPr lang="is-IS" sz="1600" dirty="0" smtClean="0"/>
              <a:t>All of our measurements are from the sulfates, or the rhythmite facies -- not the Murray Formation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4506858" y="4937271"/>
            <a:ext cx="502672" cy="740869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3679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532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8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92"/>
            <a:ext cx="8229600" cy="842267"/>
          </a:xfrm>
        </p:spPr>
        <p:txBody>
          <a:bodyPr/>
          <a:lstStyle/>
          <a:p>
            <a:r>
              <a:rPr lang="en-US" dirty="0" smtClean="0"/>
              <a:t>What causes outward dips?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11" y="1600200"/>
            <a:ext cx="8229600" cy="4525963"/>
          </a:xfrm>
        </p:spPr>
        <p:txBody>
          <a:bodyPr/>
          <a:lstStyle/>
          <a:p>
            <a:r>
              <a:rPr lang="en-US" dirty="0" smtClean="0"/>
              <a:t>Plate tectonics</a:t>
            </a:r>
            <a:r>
              <a:rPr lang="en-US" dirty="0" smtClean="0"/>
              <a:t>?</a:t>
            </a:r>
            <a:endParaRPr lang="en-US" sz="4500" dirty="0" smtClean="0"/>
          </a:p>
          <a:p>
            <a:r>
              <a:rPr lang="en-US" dirty="0" smtClean="0"/>
              <a:t>Other regiona</a:t>
            </a:r>
            <a:r>
              <a:rPr lang="en-US" dirty="0" smtClean="0"/>
              <a:t>l/global </a:t>
            </a:r>
            <a:r>
              <a:rPr lang="en-US" dirty="0" smtClean="0"/>
              <a:t>tectonics</a:t>
            </a:r>
            <a:r>
              <a:rPr lang="en-US" dirty="0" smtClean="0"/>
              <a:t>?</a:t>
            </a:r>
            <a:endParaRPr lang="en-US" sz="4500" dirty="0" smtClean="0"/>
          </a:p>
          <a:p>
            <a:r>
              <a:rPr lang="en-US" dirty="0" smtClean="0"/>
              <a:t>Salt doming / spring mounds</a:t>
            </a:r>
            <a:r>
              <a:rPr lang="en-US" dirty="0" smtClean="0"/>
              <a:t>?</a:t>
            </a:r>
            <a:r>
              <a:rPr lang="en-US" sz="4500" dirty="0" smtClean="0"/>
              <a:t> </a:t>
            </a:r>
            <a:endParaRPr lang="en-US" sz="4500" dirty="0" smtClean="0"/>
          </a:p>
          <a:p>
            <a:r>
              <a:rPr lang="en-US" dirty="0" smtClean="0"/>
              <a:t>Differential compaction</a:t>
            </a:r>
            <a:r>
              <a:rPr lang="en-US" dirty="0" smtClean="0"/>
              <a:t>?    </a:t>
            </a:r>
            <a:r>
              <a:rPr lang="en-US" sz="4500" b="1" i="1" dirty="0" smtClean="0">
                <a:solidFill>
                  <a:srgbClr val="FF6600"/>
                </a:solidFill>
              </a:rPr>
              <a:t>?</a:t>
            </a:r>
            <a:endParaRPr lang="en-US" sz="4500" b="1" i="1" dirty="0" smtClean="0">
              <a:solidFill>
                <a:srgbClr val="FF6600"/>
              </a:solidFill>
            </a:endParaRPr>
          </a:p>
          <a:p>
            <a:r>
              <a:rPr lang="en-US" dirty="0" smtClean="0"/>
              <a:t>A uniquely Martian explanation?	 </a:t>
            </a:r>
            <a:r>
              <a:rPr lang="en-US" sz="4500" b="1" i="1" dirty="0" smtClean="0">
                <a:solidFill>
                  <a:srgbClr val="FF6600"/>
                </a:solidFill>
              </a:rPr>
              <a:t>?</a:t>
            </a:r>
            <a:endParaRPr lang="en-US" sz="4500" b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722" y="1600200"/>
            <a:ext cx="571500" cy="596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1490" y="2197100"/>
            <a:ext cx="571500" cy="596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0526" y="6126163"/>
            <a:ext cx="8987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For discussion of other possibilities, see Kite et al. Geology 2013 &amp; Kite et al. JGR-Planets 2016</a:t>
            </a: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6079980" y="833939"/>
            <a:ext cx="2797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Kite et al. JGR-Planets 2016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2848" y="2994526"/>
            <a:ext cx="57150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73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336"/>
            <a:ext cx="8229600" cy="804286"/>
          </a:xfrm>
        </p:spPr>
        <p:txBody>
          <a:bodyPr>
            <a:noAutofit/>
          </a:bodyPr>
          <a:lstStyle/>
          <a:p>
            <a:pPr algn="l"/>
            <a:r>
              <a:rPr lang="en-US" sz="3000" dirty="0" smtClean="0"/>
              <a:t>Differential compaction </a:t>
            </a:r>
            <a:r>
              <a:rPr lang="en-US" sz="1800" dirty="0" smtClean="0"/>
              <a:t>(</a:t>
            </a:r>
            <a:r>
              <a:rPr lang="en-US" sz="1800" i="1" dirty="0" smtClean="0"/>
              <a:t>Grotzinger et al. Science 2015</a:t>
            </a:r>
            <a:r>
              <a:rPr lang="en-US" sz="1800" dirty="0" smtClean="0"/>
              <a:t>)</a:t>
            </a:r>
            <a:r>
              <a:rPr lang="en-US" sz="3000" dirty="0" smtClean="0"/>
              <a:t> </a:t>
            </a:r>
            <a:br>
              <a:rPr lang="en-US" sz="3000" dirty="0" smtClean="0"/>
            </a:br>
            <a:r>
              <a:rPr lang="en-US" sz="3000" dirty="0" smtClean="0"/>
              <a:t>does not explain layer-orientation data</a:t>
            </a:r>
            <a:endParaRPr lang="en-US" sz="3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561" y="2356722"/>
            <a:ext cx="7177492" cy="45012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0406" y="830622"/>
            <a:ext cx="865359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1) </a:t>
            </a:r>
            <a:r>
              <a:rPr lang="en-US" dirty="0" smtClean="0">
                <a:solidFill>
                  <a:srgbClr val="FF6600"/>
                </a:solidFill>
              </a:rPr>
              <a:t>Measured dips</a:t>
            </a:r>
            <a:r>
              <a:rPr lang="en-US" dirty="0" smtClean="0"/>
              <a:t> </a:t>
            </a:r>
            <a:r>
              <a:rPr lang="en-US" dirty="0" err="1" smtClean="0"/>
              <a:t>underpredicted</a:t>
            </a:r>
            <a:r>
              <a:rPr lang="en-US" dirty="0" smtClean="0"/>
              <a:t> </a:t>
            </a:r>
            <a:r>
              <a:rPr lang="en-US" i="1" dirty="0"/>
              <a:t>(</a:t>
            </a:r>
            <a:r>
              <a:rPr lang="en-US" i="1" dirty="0" err="1"/>
              <a:t>Gabasova</a:t>
            </a:r>
            <a:r>
              <a:rPr lang="en-US" i="1" dirty="0"/>
              <a:t> &amp; Kite, Planetary &amp; Space Science </a:t>
            </a:r>
            <a:r>
              <a:rPr lang="en-US" i="1" dirty="0" smtClean="0"/>
              <a:t>2018)</a:t>
            </a:r>
          </a:p>
          <a:p>
            <a:r>
              <a:rPr lang="en-US" dirty="0" smtClean="0"/>
              <a:t>2) </a:t>
            </a:r>
            <a:r>
              <a:rPr lang="en-US" dirty="0"/>
              <a:t>Differential-compaction tilting requires deep burial – but </a:t>
            </a:r>
            <a:r>
              <a:rPr lang="en-US" dirty="0" smtClean="0"/>
              <a:t>rover </a:t>
            </a:r>
            <a:r>
              <a:rPr lang="en-US" dirty="0" err="1" smtClean="0"/>
              <a:t>gravimetry</a:t>
            </a:r>
            <a:r>
              <a:rPr lang="en-US" dirty="0" smtClean="0"/>
              <a:t> </a:t>
            </a:r>
            <a:r>
              <a:rPr lang="en-US" dirty="0"/>
              <a:t>shows rock </a:t>
            </a:r>
            <a:endParaRPr lang="en-US" dirty="0" smtClean="0"/>
          </a:p>
          <a:p>
            <a:r>
              <a:rPr lang="en-US" dirty="0" smtClean="0"/>
              <a:t>    density </a:t>
            </a:r>
            <a:r>
              <a:rPr lang="en-US" dirty="0"/>
              <a:t>1700 kg/m</a:t>
            </a:r>
            <a:r>
              <a:rPr lang="en-US" baseline="30000" dirty="0"/>
              <a:t>3</a:t>
            </a:r>
            <a:r>
              <a:rPr lang="en-US" dirty="0"/>
              <a:t>, inconsistent with </a:t>
            </a:r>
            <a:r>
              <a:rPr lang="en-US" dirty="0" smtClean="0"/>
              <a:t>compaction (</a:t>
            </a:r>
            <a:r>
              <a:rPr lang="en-US" i="1" dirty="0"/>
              <a:t>Lewis et al., Science, 2019</a:t>
            </a:r>
            <a:r>
              <a:rPr lang="en-US" dirty="0" smtClean="0"/>
              <a:t>)</a:t>
            </a:r>
          </a:p>
          <a:p>
            <a:r>
              <a:rPr lang="en-US" dirty="0" smtClean="0"/>
              <a:t>3) Preservation </a:t>
            </a:r>
            <a:r>
              <a:rPr lang="en-US" dirty="0"/>
              <a:t>of </a:t>
            </a:r>
            <a:r>
              <a:rPr lang="en-US" dirty="0" err="1"/>
              <a:t>ferrihydrite</a:t>
            </a:r>
            <a:r>
              <a:rPr lang="en-US" dirty="0"/>
              <a:t>, </a:t>
            </a:r>
            <a:r>
              <a:rPr lang="en-US" dirty="0" err="1"/>
              <a:t>e.t.c</a:t>
            </a:r>
            <a:r>
              <a:rPr lang="en-US" dirty="0"/>
              <a:t>.</a:t>
            </a:r>
            <a:r>
              <a:rPr lang="en-US" dirty="0" smtClean="0"/>
              <a:t>, </a:t>
            </a:r>
            <a:r>
              <a:rPr lang="en-US" dirty="0"/>
              <a:t>inconsistent with deep burial: </a:t>
            </a:r>
          </a:p>
          <a:p>
            <a:r>
              <a:rPr lang="en-US" i="1" dirty="0"/>
              <a:t> </a:t>
            </a:r>
            <a:r>
              <a:rPr lang="en-US" i="1" dirty="0" smtClean="0"/>
              <a:t>   (</a:t>
            </a:r>
            <a:r>
              <a:rPr lang="en-US" i="1" dirty="0" err="1" smtClean="0"/>
              <a:t>Dehouck</a:t>
            </a:r>
            <a:r>
              <a:rPr lang="en-US" i="1" dirty="0" smtClean="0"/>
              <a:t> </a:t>
            </a:r>
            <a:r>
              <a:rPr lang="en-US" i="1" dirty="0"/>
              <a:t>et al. JGR 2018, </a:t>
            </a:r>
            <a:r>
              <a:rPr lang="en-US" i="1" dirty="0" err="1"/>
              <a:t>Borlina</a:t>
            </a:r>
            <a:r>
              <a:rPr lang="en-US" i="1" dirty="0"/>
              <a:t> et al. JGR 2015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1108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92"/>
            <a:ext cx="8229600" cy="842267"/>
          </a:xfrm>
        </p:spPr>
        <p:txBody>
          <a:bodyPr/>
          <a:lstStyle/>
          <a:p>
            <a:r>
              <a:rPr lang="en-US" dirty="0" smtClean="0"/>
              <a:t>What causes outward dips?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11" y="1600200"/>
            <a:ext cx="8229600" cy="4525963"/>
          </a:xfrm>
        </p:spPr>
        <p:txBody>
          <a:bodyPr/>
          <a:lstStyle/>
          <a:p>
            <a:r>
              <a:rPr lang="en-US" dirty="0" smtClean="0"/>
              <a:t>Plate tectonics</a:t>
            </a:r>
            <a:r>
              <a:rPr lang="en-US" dirty="0" smtClean="0"/>
              <a:t>?</a:t>
            </a:r>
            <a:endParaRPr lang="en-US" sz="4500" dirty="0" smtClean="0"/>
          </a:p>
          <a:p>
            <a:r>
              <a:rPr lang="en-US" dirty="0" smtClean="0"/>
              <a:t>Other regiona</a:t>
            </a:r>
            <a:r>
              <a:rPr lang="en-US" dirty="0" smtClean="0"/>
              <a:t>l/global </a:t>
            </a:r>
            <a:r>
              <a:rPr lang="en-US" dirty="0" smtClean="0"/>
              <a:t>tectonics</a:t>
            </a:r>
            <a:r>
              <a:rPr lang="en-US" dirty="0" smtClean="0"/>
              <a:t>?</a:t>
            </a:r>
            <a:endParaRPr lang="en-US" sz="4500" dirty="0" smtClean="0"/>
          </a:p>
          <a:p>
            <a:r>
              <a:rPr lang="en-US" dirty="0" smtClean="0"/>
              <a:t>Salt doming / spring mounds</a:t>
            </a:r>
            <a:r>
              <a:rPr lang="en-US" dirty="0" smtClean="0"/>
              <a:t>?</a:t>
            </a:r>
            <a:r>
              <a:rPr lang="en-US" sz="4500" dirty="0" smtClean="0"/>
              <a:t> </a:t>
            </a:r>
            <a:endParaRPr lang="en-US" sz="4500" dirty="0" smtClean="0"/>
          </a:p>
          <a:p>
            <a:r>
              <a:rPr lang="en-US" dirty="0" smtClean="0"/>
              <a:t>Differential compaction</a:t>
            </a:r>
            <a:r>
              <a:rPr lang="en-US" dirty="0" smtClean="0"/>
              <a:t>?    </a:t>
            </a:r>
            <a:endParaRPr lang="en-US" sz="4500" b="1" i="1" dirty="0" smtClean="0">
              <a:solidFill>
                <a:srgbClr val="FF6600"/>
              </a:solidFill>
            </a:endParaRPr>
          </a:p>
          <a:p>
            <a:r>
              <a:rPr lang="en-US" b="1" dirty="0" smtClean="0"/>
              <a:t>A uniquely Martian explanation</a:t>
            </a:r>
            <a:r>
              <a:rPr lang="en-US" b="1" dirty="0" smtClean="0"/>
              <a:t>?	 </a:t>
            </a:r>
            <a:endParaRPr lang="en-US" sz="4500" b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722" y="1600200"/>
            <a:ext cx="571500" cy="596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1490" y="2197100"/>
            <a:ext cx="571500" cy="596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0526" y="6126163"/>
            <a:ext cx="8987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For discussion of other possibilities, see Kite et al. Geology 2013 &amp; Kite et al. JGR-Planets 2016</a:t>
            </a: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6079980" y="833939"/>
            <a:ext cx="2797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Kite et al. JGR-Planets 2016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2848" y="2994526"/>
            <a:ext cx="571500" cy="596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348" y="3591426"/>
            <a:ext cx="571500" cy="5969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0" y="4161590"/>
            <a:ext cx="6670842" cy="744621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213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2998" y="2849015"/>
            <a:ext cx="2414587" cy="9096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1688"/>
          </a:xfrm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2500" b="1" dirty="0" smtClean="0">
                <a:solidFill>
                  <a:srgbClr val="008000"/>
                </a:solidFill>
                <a:ea typeface="+mj-ea"/>
                <a:cs typeface="+mj-cs"/>
              </a:rPr>
              <a:t>Simple model </a:t>
            </a:r>
            <a:r>
              <a:rPr lang="en-US" sz="2500" b="1" dirty="0" smtClean="0">
                <a:solidFill>
                  <a:srgbClr val="008000"/>
                </a:solidFill>
                <a:ea typeface="+mj-ea"/>
                <a:cs typeface="+mj-cs"/>
              </a:rPr>
              <a:t>of slope-wind erosion</a:t>
            </a:r>
            <a:br>
              <a:rPr lang="en-US" sz="2500" b="1" dirty="0" smtClean="0">
                <a:solidFill>
                  <a:srgbClr val="008000"/>
                </a:solidFill>
                <a:ea typeface="+mj-ea"/>
                <a:cs typeface="+mj-cs"/>
              </a:rPr>
            </a:br>
            <a:r>
              <a:rPr lang="en-US" sz="2500" b="1" dirty="0" smtClean="0">
                <a:solidFill>
                  <a:srgbClr val="008000"/>
                </a:solidFill>
                <a:ea typeface="+mj-ea"/>
                <a:cs typeface="+mj-cs"/>
              </a:rPr>
              <a:t>during </a:t>
            </a:r>
            <a:r>
              <a:rPr lang="en-US" sz="2500" b="1" dirty="0">
                <a:solidFill>
                  <a:srgbClr val="008000"/>
                </a:solidFill>
                <a:ea typeface="+mj-ea"/>
                <a:cs typeface="+mj-cs"/>
              </a:rPr>
              <a:t>the interval of mound growth</a:t>
            </a:r>
            <a:r>
              <a:rPr lang="en-US" sz="2500" b="1" dirty="0" smtClean="0">
                <a:solidFill>
                  <a:srgbClr val="008000"/>
                </a:solidFill>
                <a:ea typeface="+mj-ea"/>
                <a:cs typeface="+mj-cs"/>
              </a:rPr>
              <a:t>:</a:t>
            </a:r>
            <a:endParaRPr lang="en-US" sz="2500" b="1" dirty="0">
              <a:solidFill>
                <a:srgbClr val="008000"/>
              </a:solidFill>
              <a:ea typeface="+mj-ea"/>
              <a:cs typeface="+mj-cs"/>
            </a:endParaRPr>
          </a:p>
        </p:txBody>
      </p:sp>
      <p:sp>
        <p:nvSpPr>
          <p:cNvPr id="154627" name="TextBox 4"/>
          <p:cNvSpPr txBox="1">
            <a:spLocks noChangeArrowheads="1"/>
          </p:cNvSpPr>
          <p:nvPr/>
        </p:nvSpPr>
        <p:spPr bwMode="auto">
          <a:xfrm>
            <a:off x="7841490" y="3098132"/>
            <a:ext cx="1302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>
                <a:solidFill>
                  <a:srgbClr val="000000"/>
                </a:solidFill>
              </a:rPr>
              <a:t>U is scalar</a:t>
            </a:r>
          </a:p>
        </p:txBody>
      </p:sp>
      <p:pic>
        <p:nvPicPr>
          <p:cNvPr id="154628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398" y="1151276"/>
            <a:ext cx="2643187" cy="8747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629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944938"/>
            <a:ext cx="9144000" cy="14144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Left Brace 2"/>
          <p:cNvSpPr/>
          <p:nvPr/>
        </p:nvSpPr>
        <p:spPr>
          <a:xfrm rot="10800000">
            <a:off x="7399301" y="1479218"/>
            <a:ext cx="406659" cy="1800225"/>
          </a:xfrm>
          <a:prstGeom prst="leftBrac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Left Brace 7"/>
          <p:cNvSpPr/>
          <p:nvPr/>
        </p:nvSpPr>
        <p:spPr>
          <a:xfrm rot="16200000">
            <a:off x="4412124" y="1265905"/>
            <a:ext cx="341981" cy="8670927"/>
          </a:xfrm>
          <a:prstGeom prst="leftBrac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4632" name="TextBox 8"/>
          <p:cNvSpPr txBox="1">
            <a:spLocks noChangeArrowheads="1"/>
          </p:cNvSpPr>
          <p:nvPr/>
        </p:nvSpPr>
        <p:spPr bwMode="auto">
          <a:xfrm>
            <a:off x="7805960" y="1969420"/>
            <a:ext cx="141593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</a:rPr>
              <a:t>Wind affects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</a:rPr>
              <a:t>topography</a:t>
            </a:r>
          </a:p>
        </p:txBody>
      </p:sp>
      <p:sp>
        <p:nvSpPr>
          <p:cNvPr id="154633" name="TextBox 9"/>
          <p:cNvSpPr txBox="1">
            <a:spLocks noChangeArrowheads="1"/>
          </p:cNvSpPr>
          <p:nvPr/>
        </p:nvSpPr>
        <p:spPr bwMode="auto">
          <a:xfrm>
            <a:off x="3261310" y="5786035"/>
            <a:ext cx="25528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</a:rPr>
              <a:t>Topography affects wind</a:t>
            </a:r>
          </a:p>
        </p:txBody>
      </p:sp>
      <p:sp>
        <p:nvSpPr>
          <p:cNvPr id="154634" name="TextBox 47"/>
          <p:cNvSpPr txBox="1">
            <a:spLocks noChangeArrowheads="1"/>
          </p:cNvSpPr>
          <p:nvPr/>
        </p:nvSpPr>
        <p:spPr bwMode="auto">
          <a:xfrm>
            <a:off x="6315242" y="0"/>
            <a:ext cx="285438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000000"/>
                </a:solidFill>
              </a:rPr>
              <a:t>Kite </a:t>
            </a:r>
            <a:r>
              <a:rPr lang="en-US" sz="1600" i="1" dirty="0">
                <a:solidFill>
                  <a:srgbClr val="000000"/>
                </a:solidFill>
              </a:rPr>
              <a:t>et al</a:t>
            </a:r>
            <a:r>
              <a:rPr lang="en-US" sz="1600" i="1" dirty="0" smtClean="0">
                <a:solidFill>
                  <a:srgbClr val="000000"/>
                </a:solidFill>
              </a:rPr>
              <a:t>. Geology </a:t>
            </a:r>
            <a:r>
              <a:rPr lang="en-US" sz="1600" i="1" dirty="0" smtClean="0">
                <a:solidFill>
                  <a:srgbClr val="000000"/>
                </a:solidFill>
              </a:rPr>
              <a:t>2013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000000"/>
                </a:solidFill>
              </a:rPr>
              <a:t>Kite </a:t>
            </a:r>
            <a:r>
              <a:rPr lang="en-US" sz="1600" i="1" dirty="0" smtClean="0">
                <a:solidFill>
                  <a:srgbClr val="000000"/>
                </a:solidFill>
              </a:rPr>
              <a:t>et al. JGR-Planets </a:t>
            </a:r>
            <a:r>
              <a:rPr lang="en-US" sz="1600" i="1" dirty="0" smtClean="0">
                <a:solidFill>
                  <a:srgbClr val="000000"/>
                </a:solidFill>
              </a:rPr>
              <a:t>2016 </a:t>
            </a:r>
            <a:r>
              <a:rPr lang="en-US" sz="1600" i="1" dirty="0" smtClean="0">
                <a:solidFill>
                  <a:srgbClr val="000000"/>
                </a:solidFill>
              </a:rPr>
              <a:t>Steele et al. JGR-</a:t>
            </a:r>
            <a:r>
              <a:rPr lang="en-US" sz="1600" i="1" dirty="0" smtClean="0">
                <a:solidFill>
                  <a:srgbClr val="000000"/>
                </a:solidFill>
              </a:rPr>
              <a:t>Planets 2018</a:t>
            </a:r>
            <a:r>
              <a:rPr lang="en-US" sz="1600" b="1" i="1" dirty="0" smtClean="0">
                <a:solidFill>
                  <a:srgbClr val="000000"/>
                </a:solidFill>
              </a:rPr>
              <a:t> </a:t>
            </a:r>
            <a:endParaRPr lang="en-US" sz="1600" b="1" i="1" dirty="0">
              <a:solidFill>
                <a:srgbClr val="000000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0" y="6318250"/>
            <a:ext cx="91440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2000" dirty="0" err="1" smtClean="0">
                <a:solidFill>
                  <a:prstClr val="black"/>
                </a:solidFill>
                <a:latin typeface="Calibri"/>
              </a:rPr>
              <a:t>Mesoscale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 model (MarsWRF 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and 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MRAMS) 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runs support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assumptions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of simple model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656687"/>
            <a:ext cx="423778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alternation of </a:t>
            </a:r>
          </a:p>
          <a:p>
            <a:r>
              <a:rPr lang="en-US" sz="2400" dirty="0" smtClean="0"/>
              <a:t>(</a:t>
            </a:r>
            <a:r>
              <a:rPr lang="en-US" sz="29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induration</a:t>
            </a:r>
            <a:r>
              <a:rPr lang="en-US" sz="2400" dirty="0" smtClean="0"/>
              <a:t> / </a:t>
            </a:r>
            <a:r>
              <a:rPr lang="en-US" sz="2900" dirty="0" smtClean="0">
                <a:solidFill>
                  <a:srgbClr val="0000FF"/>
                </a:solidFill>
              </a:rPr>
              <a:t>wet climates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&amp; (</a:t>
            </a:r>
            <a:r>
              <a:rPr lang="en-US" sz="2900" b="1" dirty="0" smtClean="0"/>
              <a:t>erosion</a:t>
            </a:r>
            <a:r>
              <a:rPr lang="en-US" sz="2400" dirty="0" smtClean="0"/>
              <a:t> /</a:t>
            </a:r>
            <a:r>
              <a:rPr lang="en-US" sz="2900" dirty="0" smtClean="0">
                <a:solidFill>
                  <a:srgbClr val="FF6600"/>
                </a:solidFill>
              </a:rPr>
              <a:t>dry climates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on timescales short compared</a:t>
            </a:r>
          </a:p>
          <a:p>
            <a:r>
              <a:rPr lang="en-US" sz="2400" dirty="0" smtClean="0"/>
              <a:t>to mound growth timescale</a:t>
            </a:r>
            <a:endParaRPr lang="en-US" sz="24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010526" y="2317417"/>
            <a:ext cx="2304715" cy="8690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3689684" y="2742071"/>
            <a:ext cx="1630947" cy="17172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320631" y="2742071"/>
            <a:ext cx="0" cy="325520"/>
          </a:xfrm>
          <a:prstGeom prst="line">
            <a:avLst/>
          </a:prstGeom>
          <a:ln>
            <a:solidFill>
              <a:srgbClr val="000000"/>
            </a:solidFill>
            <a:prstDash val="sysDash"/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6315241" y="1764632"/>
            <a:ext cx="0" cy="527387"/>
          </a:xfrm>
          <a:prstGeom prst="line">
            <a:avLst/>
          </a:prstGeom>
          <a:ln>
            <a:solidFill>
              <a:srgbClr val="000000"/>
            </a:solidFill>
            <a:prstDash val="sysDash"/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0597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2000</TotalTime>
  <Words>3452</Words>
  <Application>Microsoft Macintosh PowerPoint</Application>
  <PresentationFormat>On-screen Show (4:3)</PresentationFormat>
  <Paragraphs>439</Paragraphs>
  <Slides>50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50</vt:i4>
      </vt:variant>
    </vt:vector>
  </HeadingPairs>
  <TitlesOfParts>
    <vt:vector size="53" baseType="lpstr">
      <vt:lpstr>Office Theme</vt:lpstr>
      <vt:lpstr>2_Office Theme</vt:lpstr>
      <vt:lpstr>1_Office Theme</vt:lpstr>
      <vt:lpstr>Evolution of major sedimentary mounds on Mars</vt:lpstr>
      <vt:lpstr>PowerPoint Presentation</vt:lpstr>
      <vt:lpstr>Early view of process history: First indurate, then erode</vt:lpstr>
      <vt:lpstr>PowerPoint Presentation</vt:lpstr>
      <vt:lpstr>Layers in mounds dip outward</vt:lpstr>
      <vt:lpstr>What causes outward dips?</vt:lpstr>
      <vt:lpstr>Differential compaction (Grotzinger et al. Science 2015)  does not explain layer-orientation data</vt:lpstr>
      <vt:lpstr>What causes outward dips?</vt:lpstr>
      <vt:lpstr>Simple model of slope-wind erosion during the interval of mound growth:</vt:lpstr>
      <vt:lpstr>PowerPoint Presentation</vt:lpstr>
      <vt:lpstr>PowerPoint Presentation</vt:lpstr>
      <vt:lpstr>PowerPoint Presentation</vt:lpstr>
      <vt:lpstr>PowerPoint Presentation</vt:lpstr>
      <vt:lpstr>The latest version of the slope winds model (Kite et al. JGR 2016)  explains the data and makes novel testable predictions </vt:lpstr>
      <vt:lpstr>Unconformities (Malin &amp; Edgett Science 2000) define paleodomes and paleomoats (Okubo et al. JGR 2008, Kite et al. JGR 2016)</vt:lpstr>
      <vt:lpstr>PowerPoint Presentation</vt:lpstr>
      <vt:lpstr>Evolution of major sedimentary mounds on Mars</vt:lpstr>
      <vt:lpstr>Consistent with alluvial fan / delta record</vt:lpstr>
      <vt:lpstr>PowerPoint Presentation</vt:lpstr>
      <vt:lpstr>PowerPoint Presentation</vt:lpstr>
      <vt:lpstr>Thinking about intermittency</vt:lpstr>
      <vt:lpstr>PowerPoint Presentation</vt:lpstr>
      <vt:lpstr>PowerPoint Presentation</vt:lpstr>
      <vt:lpstr>SWEET is the first quantitative model for Early Mars sequence stratigraphy</vt:lpstr>
      <vt:lpstr>Simplest possible model of slope-wind erosion during the interval of mound growth</vt:lpstr>
      <vt:lpstr>PowerPoint Presentation</vt:lpstr>
      <vt:lpstr>  Wind stress increases with slope</vt:lpstr>
      <vt:lpstr>  Wind stress increases with slope</vt:lpstr>
      <vt:lpstr>“Obliquity-driven climate […] may be a more significant factor in the development of the stratigraphic record of Mars as compared to Earth.” – Metz, Grotzinger, Rubin, Lewis, Squyres, &amp; Bell, J. Sed. Res., 2009</vt:lpstr>
      <vt:lpstr>FORWARD STRATIGRAPHIC MODEL: Fingerprints of wind-terrain feedback at basin scale</vt:lpstr>
      <vt:lpstr>Data: Unconformities are usually well-fit by a dome shape</vt:lpstr>
      <vt:lpstr>Data: Draped landslides show that  modern relief on unconformities corresponds to paleo-topography</vt:lpstr>
      <vt:lpstr>Data: We gathered &gt;300 layer orientations from &gt;30 HiRISE DTMs</vt:lpstr>
      <vt:lpstr>Layer orientations show systematic outward dip of layers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Postdepositional distortion is unsatisfactory as an explanation for the layer orientations. E.g.:  - Differential compaction over basement does not explain               the Valles Marineris data.   - Geologically reasonable basement and overburden profiles    do not explain the Gale data.</vt:lpstr>
      <vt:lpstr>PowerPoint Presentation</vt:lpstr>
      <vt:lpstr>PowerPoint Presentation</vt:lpstr>
      <vt:lpstr>PowerPoint Presentation</vt:lpstr>
      <vt:lpstr>Conclusion</vt:lpstr>
      <vt:lpstr>PowerPoint Presentation</vt:lpstr>
      <vt:lpstr>Mounds predicted ~everywhere; mounds seen ~everywhere</vt:lpstr>
      <vt:lpstr>PowerPoint Presentation</vt:lpstr>
    </vt:vector>
  </TitlesOfParts>
  <Company>Caltech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202</cp:revision>
  <dcterms:created xsi:type="dcterms:W3CDTF">2016-12-12T04:11:59Z</dcterms:created>
  <dcterms:modified xsi:type="dcterms:W3CDTF">2019-09-17T21:10:41Z</dcterms:modified>
</cp:coreProperties>
</file>