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67275" cy="42062400"/>
  <p:notesSz cx="6858000" cy="9144000"/>
  <p:defaultTextStyle>
    <a:defPPr>
      <a:defRPr lang="en-US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568" autoAdjust="0"/>
  </p:normalViewPr>
  <p:slideViewPr>
    <p:cSldViewPr snapToGrid="0" snapToObjects="1">
      <p:cViewPr>
        <p:scale>
          <a:sx n="50" d="100"/>
          <a:sy n="50" d="100"/>
        </p:scale>
        <p:origin x="-752" y="-80"/>
      </p:cViewPr>
      <p:guideLst>
        <p:guide orient="horz" pos="13248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066609"/>
            <a:ext cx="25727184" cy="90161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2" y="23835359"/>
            <a:ext cx="21187093" cy="107492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0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6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5" y="1684450"/>
            <a:ext cx="6810137" cy="358893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684450"/>
            <a:ext cx="19925956" cy="358893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6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028989"/>
            <a:ext cx="25727184" cy="8354060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7827844"/>
            <a:ext cx="25727184" cy="9201148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814565"/>
            <a:ext cx="13368046" cy="2775923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814565"/>
            <a:ext cx="13368046" cy="2775923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5" y="9415361"/>
            <a:ext cx="13373303" cy="392387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5" y="13339233"/>
            <a:ext cx="13373303" cy="2423456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7" y="9415361"/>
            <a:ext cx="13378556" cy="392387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7" y="13339233"/>
            <a:ext cx="13378556" cy="2423456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9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6" y="1674707"/>
            <a:ext cx="9957725" cy="7127239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5" y="1674710"/>
            <a:ext cx="16920247" cy="35899094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6" y="8801950"/>
            <a:ext cx="9957725" cy="28771853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9" y="29443681"/>
            <a:ext cx="18160365" cy="347599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9" y="3758354"/>
            <a:ext cx="18160365" cy="25237440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9" y="32919675"/>
            <a:ext cx="18160365" cy="4936487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8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684446"/>
            <a:ext cx="27240548" cy="7010400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814565"/>
            <a:ext cx="27240548" cy="27759239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8985616"/>
            <a:ext cx="7062364" cy="2239433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4FA0B-A9C7-0349-8204-42F8EAC72399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20" y="38985616"/>
            <a:ext cx="9584637" cy="2239433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8985616"/>
            <a:ext cx="7062364" cy="2239433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F00C7-1AB4-B347-8FD4-B10EC41C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kite@uchicago.edu" TargetMode="External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1" y="7423656"/>
            <a:ext cx="18500523" cy="22294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282" y="28886275"/>
            <a:ext cx="2377312" cy="2054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4648" y="145302"/>
            <a:ext cx="6265659" cy="1419936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>
            <a:off x="129151" y="10974"/>
            <a:ext cx="39374386" cy="1477319"/>
          </a:xfrm>
          <a:prstGeom prst="rect">
            <a:avLst/>
          </a:prstGeom>
          <a:effectLst/>
        </p:spPr>
        <p:txBody>
          <a:bodyPr wrap="square" lIns="91431" tIns="45716" rIns="91431" bIns="45716">
            <a:spAutoFit/>
          </a:bodyPr>
          <a:lstStyle/>
          <a:p>
            <a:r>
              <a:rPr lang="en-US" sz="9000" b="1" dirty="0" smtClean="0"/>
              <a:t>Charting the decline of Mars surface habitability</a:t>
            </a:r>
            <a:endParaRPr lang="en-US" sz="9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115" y="1599610"/>
            <a:ext cx="21616428" cy="877155"/>
          </a:xfrm>
          <a:prstGeom prst="rect">
            <a:avLst/>
          </a:prstGeom>
          <a:noFill/>
          <a:effectLst/>
        </p:spPr>
        <p:txBody>
          <a:bodyPr wrap="none" lIns="91431" tIns="45716" rIns="91431" bIns="45716" rtlCol="0">
            <a:spAutoFit/>
          </a:bodyPr>
          <a:lstStyle/>
          <a:p>
            <a:r>
              <a:rPr lang="en-US" sz="5100" dirty="0"/>
              <a:t>Edwin S. </a:t>
            </a:r>
            <a:r>
              <a:rPr lang="en-US" sz="5100" dirty="0" smtClean="0"/>
              <a:t>Kite</a:t>
            </a:r>
            <a:r>
              <a:rPr lang="en-US" sz="5100" baseline="30000" dirty="0" smtClean="0"/>
              <a:t>1</a:t>
            </a:r>
            <a:r>
              <a:rPr lang="en-US" sz="5100" dirty="0" smtClean="0"/>
              <a:t>, Sam Holo</a:t>
            </a:r>
            <a:r>
              <a:rPr lang="en-US" sz="5100" baseline="30000" dirty="0" smtClean="0"/>
              <a:t>1</a:t>
            </a:r>
            <a:r>
              <a:rPr lang="en-US" sz="5100" dirty="0" smtClean="0"/>
              <a:t>, Alexander Morgan</a:t>
            </a:r>
            <a:r>
              <a:rPr lang="en-US" sz="5100" baseline="30000" dirty="0" smtClean="0"/>
              <a:t>2</a:t>
            </a:r>
            <a:r>
              <a:rPr lang="en-US" sz="5100" dirty="0" smtClean="0"/>
              <a:t>, Sharon Wilson</a:t>
            </a:r>
            <a:r>
              <a:rPr lang="en-US" sz="5100" baseline="30000" dirty="0" smtClean="0"/>
              <a:t>2</a:t>
            </a:r>
            <a:r>
              <a:rPr lang="en-US" sz="5100" dirty="0" smtClean="0"/>
              <a:t>, Katarina Keating</a:t>
            </a:r>
            <a:r>
              <a:rPr lang="en-US" sz="5100" baseline="30000" dirty="0" smtClean="0"/>
              <a:t>1</a:t>
            </a:r>
            <a:r>
              <a:rPr lang="en-US" sz="5100" dirty="0" smtClean="0"/>
              <a:t> </a:t>
            </a:r>
            <a:endParaRPr lang="en-US" sz="5100" dirty="0"/>
          </a:p>
        </p:txBody>
      </p:sp>
      <p:sp>
        <p:nvSpPr>
          <p:cNvPr id="8" name="TextBox 7"/>
          <p:cNvSpPr txBox="1"/>
          <p:nvPr/>
        </p:nvSpPr>
        <p:spPr>
          <a:xfrm>
            <a:off x="22683219" y="1601705"/>
            <a:ext cx="8763146" cy="954099"/>
          </a:xfrm>
          <a:prstGeom prst="rect">
            <a:avLst/>
          </a:prstGeom>
          <a:noFill/>
          <a:effectLst/>
        </p:spPr>
        <p:txBody>
          <a:bodyPr wrap="square" lIns="91431" tIns="45716" rIns="91431" bIns="45716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University </a:t>
            </a:r>
            <a:r>
              <a:rPr lang="en-US" sz="2800" dirty="0"/>
              <a:t>of </a:t>
            </a:r>
            <a:r>
              <a:rPr lang="en-US" sz="2800" dirty="0" smtClean="0"/>
              <a:t>Chicago  </a:t>
            </a:r>
            <a:r>
              <a:rPr lang="en-US" sz="2800" dirty="0"/>
              <a:t>(</a:t>
            </a:r>
            <a:r>
              <a:rPr lang="en-US" sz="2800" u="sng" dirty="0">
                <a:hlinkClick r:id="rId4"/>
              </a:rPr>
              <a:t>kite@uchicago.edu</a:t>
            </a:r>
            <a:r>
              <a:rPr lang="en-US" sz="2800" dirty="0"/>
              <a:t>)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Smithsonian Institution, Washington, DC.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9426" y="2476765"/>
            <a:ext cx="17861888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 smtClean="0"/>
              <a:t>Summary: </a:t>
            </a:r>
            <a:r>
              <a:rPr lang="en-US" sz="2800" dirty="0" smtClean="0"/>
              <a:t>The </a:t>
            </a:r>
            <a:r>
              <a:rPr lang="en-US" sz="2800" dirty="0"/>
              <a:t>timing, tempo, spatial pattern, and cause of </a:t>
            </a:r>
            <a:r>
              <a:rPr lang="en-US" sz="2800" dirty="0" smtClean="0"/>
              <a:t>the drying-up of rivers and lakes on Mars </a:t>
            </a:r>
            <a:r>
              <a:rPr lang="en-US" sz="2800" dirty="0"/>
              <a:t>remain unclear. </a:t>
            </a:r>
            <a:r>
              <a:rPr lang="en-US" sz="2800" dirty="0" smtClean="0"/>
              <a:t>We analyzed global databases of geologic </a:t>
            </a:r>
            <a:r>
              <a:rPr lang="en-US" sz="2800" dirty="0"/>
              <a:t>proxies for ancient climate: dry rivers, water-altered sediments, and </a:t>
            </a:r>
            <a:r>
              <a:rPr lang="en-US" sz="2800" dirty="0" err="1" smtClean="0"/>
              <a:t>paleolakes</a:t>
            </a:r>
            <a:r>
              <a:rPr lang="en-US" sz="2800" dirty="0" smtClean="0"/>
              <a:t> (</a:t>
            </a:r>
            <a:r>
              <a:rPr lang="en-US" sz="2800" dirty="0"/>
              <a:t>with correction for dry-era </a:t>
            </a:r>
            <a:r>
              <a:rPr lang="en-US" sz="2800" dirty="0" smtClean="0"/>
              <a:t>resurfacing, together with a new </a:t>
            </a:r>
            <a:r>
              <a:rPr lang="en-US" sz="2800" dirty="0"/>
              <a:t>global chronologic dataset, and </a:t>
            </a:r>
            <a:r>
              <a:rPr lang="en-US" sz="2800" dirty="0" smtClean="0"/>
              <a:t>compared </a:t>
            </a:r>
            <a:r>
              <a:rPr lang="en-US" sz="2800" dirty="0"/>
              <a:t>to </a:t>
            </a:r>
            <a:r>
              <a:rPr lang="en-US" sz="2800" dirty="0" smtClean="0"/>
              <a:t>climate </a:t>
            </a:r>
            <a:r>
              <a:rPr lang="en-US" sz="2800" dirty="0"/>
              <a:t>models. We find: (1) Although evidence for surface liquid water becomes more patchy after the Late Noachian / Early </a:t>
            </a:r>
            <a:r>
              <a:rPr lang="en-US" sz="2800" dirty="0" smtClean="0"/>
              <a:t>Hesperian, </a:t>
            </a:r>
            <a:r>
              <a:rPr lang="en-US" sz="2800" dirty="0"/>
              <a:t>Mars surface habitability did not shut down until &lt;3 Ga [1-2</a:t>
            </a:r>
            <a:r>
              <a:rPr lang="en-US" sz="2800" dirty="0" smtClean="0"/>
              <a:t>]. </a:t>
            </a:r>
            <a:r>
              <a:rPr lang="en-US" sz="2800" dirty="0"/>
              <a:t>(2) </a:t>
            </a:r>
            <a:r>
              <a:rPr lang="en-US" sz="2800" dirty="0" smtClean="0"/>
              <a:t>The Late Noachian / Early Hesperian valley </a:t>
            </a:r>
            <a:r>
              <a:rPr lang="en-US" sz="2800" dirty="0"/>
              <a:t>networks (VNs) were less dense below -1 km. (3) Sedimentary rocks in the catalog of [3] (mostly Hesperian in age) formed mostly at low elevations, with a latitudinal preference. (4) Late Hesperian &amp; Amazonian (LH/A) alluvial fans and deltas formed preferentially below -1 km elevation, with strong latitude preference. </a:t>
            </a:r>
            <a:r>
              <a:rPr lang="en-US" sz="2800" b="1" dirty="0"/>
              <a:t>These observations are all consistent with CO</a:t>
            </a:r>
            <a:r>
              <a:rPr lang="en-US" sz="2800" b="1" baseline="-25000" dirty="0"/>
              <a:t>2</a:t>
            </a:r>
            <a:r>
              <a:rPr lang="en-US" sz="2800" b="1" dirty="0"/>
              <a:t> loss as the driver for the decline (both in elevation, and in spatial pervasiveness) of Mars surface habitability. However, </a:t>
            </a:r>
            <a:r>
              <a:rPr lang="en-US" sz="2800" b="1" dirty="0" smtClean="0"/>
              <a:t>we do </a:t>
            </a:r>
            <a:r>
              <a:rPr lang="en-US" sz="2800" b="1" dirty="0"/>
              <a:t>not rule out the alternative explanation of loss of non-CO</a:t>
            </a:r>
            <a:r>
              <a:rPr lang="en-US" sz="2800" b="1" baseline="-25000" dirty="0"/>
              <a:t>2</a:t>
            </a:r>
            <a:r>
              <a:rPr lang="en-US" sz="2800" b="1" dirty="0"/>
              <a:t> greenhouse warming (at constant p</a:t>
            </a:r>
            <a:r>
              <a:rPr lang="en-US" sz="2800" b="1" baseline="-25000" dirty="0"/>
              <a:t>CO2</a:t>
            </a:r>
            <a:r>
              <a:rPr lang="en-US" sz="2800" b="1" dirty="0"/>
              <a:t>)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9150" y="29666925"/>
            <a:ext cx="2422944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References:</a:t>
            </a:r>
            <a:r>
              <a:rPr lang="en-US" sz="2700" b="1" dirty="0"/>
              <a:t> </a:t>
            </a:r>
            <a:r>
              <a:rPr lang="en-US" sz="2400" i="1" dirty="0" smtClean="0"/>
              <a:t> </a:t>
            </a:r>
            <a:r>
              <a:rPr lang="en-GB" sz="2400" dirty="0"/>
              <a:t>[1] Mangold et al. 2004 </a:t>
            </a:r>
            <a:r>
              <a:rPr lang="en-GB" sz="2400" i="1" dirty="0"/>
              <a:t>Science. </a:t>
            </a:r>
            <a:r>
              <a:rPr lang="en-GB" sz="2400" dirty="0"/>
              <a:t>[2] G.G. Michael 2013 </a:t>
            </a:r>
            <a:r>
              <a:rPr lang="en-GB" sz="2400" i="1" dirty="0"/>
              <a:t>Icarus.</a:t>
            </a:r>
            <a:r>
              <a:rPr lang="en-GB" sz="2400" dirty="0"/>
              <a:t> [3] Malin et al. 2010 </a:t>
            </a:r>
            <a:r>
              <a:rPr lang="en-GB" sz="2400" i="1" dirty="0"/>
              <a:t>Mars Journal.</a:t>
            </a:r>
            <a:r>
              <a:rPr lang="en-GB" sz="2400" dirty="0"/>
              <a:t> [4] Hynek et al. 2010 </a:t>
            </a:r>
            <a:r>
              <a:rPr lang="en-GB" sz="2400" i="1" dirty="0"/>
              <a:t>JGR.</a:t>
            </a:r>
            <a:r>
              <a:rPr lang="en-GB" sz="2400" dirty="0"/>
              <a:t> [5] Morgan &amp; Wilson 2019 </a:t>
            </a:r>
            <a:r>
              <a:rPr lang="en-GB" sz="2400" i="1" dirty="0"/>
              <a:t>LPSC.</a:t>
            </a:r>
            <a:r>
              <a:rPr lang="en-GB" sz="2400" dirty="0"/>
              <a:t> [6] Tanaka et al. 2014 https://</a:t>
            </a:r>
            <a:r>
              <a:rPr lang="en-GB" sz="2400" dirty="0" err="1"/>
              <a:t>dx.doi.org</a:t>
            </a:r>
            <a:r>
              <a:rPr lang="en-GB" sz="2400" dirty="0"/>
              <a:t>/ 10.3133/sim3292. [7] Nimmo &amp; Tanaka 2005 </a:t>
            </a:r>
            <a:r>
              <a:rPr lang="en-GB" sz="2400" i="1" dirty="0"/>
              <a:t>AREPS</a:t>
            </a:r>
            <a:r>
              <a:rPr lang="en-GB" sz="2400" dirty="0"/>
              <a:t> [8] </a:t>
            </a:r>
            <a:r>
              <a:rPr lang="en-GB" sz="2400" dirty="0" err="1"/>
              <a:t>Fastook</a:t>
            </a:r>
            <a:r>
              <a:rPr lang="en-GB" sz="2400" dirty="0"/>
              <a:t> et al. 2008 </a:t>
            </a:r>
            <a:r>
              <a:rPr lang="en-GB" sz="2400" i="1" dirty="0"/>
              <a:t>Icarus.</a:t>
            </a:r>
            <a:r>
              <a:rPr lang="en-GB" sz="2400" dirty="0"/>
              <a:t> [9] Kite et al. 2013</a:t>
            </a:r>
            <a:r>
              <a:rPr lang="en-GB" sz="2400" i="1" dirty="0"/>
              <a:t> Icarus.</a:t>
            </a:r>
            <a:r>
              <a:rPr lang="en-GB" sz="2400" dirty="0"/>
              <a:t> [10] Wordsworth 2016 </a:t>
            </a:r>
            <a:r>
              <a:rPr lang="en-GB" sz="2400" i="1" dirty="0"/>
              <a:t>AREPS.</a:t>
            </a:r>
            <a:r>
              <a:rPr lang="en-GB" sz="2400" dirty="0"/>
              <a:t> [11] Kite 2019 </a:t>
            </a:r>
            <a:r>
              <a:rPr lang="en-GB" sz="2400" i="1" dirty="0"/>
              <a:t>Space Sci. Rev.</a:t>
            </a:r>
            <a:r>
              <a:rPr lang="en-GB" sz="2400" dirty="0"/>
              <a:t> [12] Kite, Steele, &amp; Mischna, this conference. [13] Hecht 2002 </a:t>
            </a:r>
            <a:r>
              <a:rPr lang="en-GB" sz="2400" i="1" dirty="0"/>
              <a:t>Icarus. </a:t>
            </a:r>
            <a:r>
              <a:rPr lang="en-GB" sz="2400" dirty="0"/>
              <a:t>[14] Andrews-Hanna et al. 2010 </a:t>
            </a:r>
            <a:r>
              <a:rPr lang="en-GB" sz="2400" i="1" dirty="0"/>
              <a:t>JGR.</a:t>
            </a:r>
            <a:r>
              <a:rPr lang="en-GB" sz="2400" dirty="0"/>
              <a:t> [15] Niles et al. 2017 </a:t>
            </a:r>
            <a:r>
              <a:rPr lang="en-GB" sz="2400" i="1" dirty="0"/>
              <a:t>Nature Comm.</a:t>
            </a:r>
            <a:r>
              <a:rPr lang="en-GB" sz="2400" dirty="0"/>
              <a:t> [16] Mangold et al. 2012. [17] Goudge et al. 2016 </a:t>
            </a:r>
            <a:r>
              <a:rPr lang="en-GB" sz="2400" i="1" dirty="0"/>
              <a:t>Geology.</a:t>
            </a:r>
            <a:r>
              <a:rPr lang="en-GB" sz="2400" dirty="0"/>
              <a:t> [18] Kite et al. 2019 </a:t>
            </a:r>
            <a:r>
              <a:rPr lang="en-GB" sz="2400" i="1" dirty="0"/>
              <a:t>Science Advances. </a:t>
            </a:r>
            <a:r>
              <a:rPr lang="en-GB" sz="2400" dirty="0"/>
              <a:t>[19] Grotzinger &amp; </a:t>
            </a:r>
            <a:r>
              <a:rPr lang="en-GB" sz="2400" dirty="0" err="1"/>
              <a:t>Millilken</a:t>
            </a:r>
            <a:r>
              <a:rPr lang="en-GB" sz="2400" dirty="0"/>
              <a:t> 2012, chapter </a:t>
            </a:r>
            <a:r>
              <a:rPr lang="en-GB" sz="2400" dirty="0" smtClean="0"/>
              <a:t>in </a:t>
            </a:r>
            <a:r>
              <a:rPr lang="en-GB" sz="2400" dirty="0"/>
              <a:t>SEPM Special Publication, v. 102.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24788287" y="29357086"/>
            <a:ext cx="270899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Grants: </a:t>
            </a:r>
            <a:r>
              <a:rPr lang="en-US" sz="3000" dirty="0"/>
              <a:t>(</a:t>
            </a:r>
            <a:r>
              <a:rPr lang="en-US" sz="3000" dirty="0" smtClean="0"/>
              <a:t>NASA) </a:t>
            </a:r>
          </a:p>
          <a:p>
            <a:r>
              <a:rPr lang="en-US" sz="3200" dirty="0" smtClean="0"/>
              <a:t>NNX15AM49G,</a:t>
            </a:r>
          </a:p>
          <a:p>
            <a:r>
              <a:rPr lang="en-US" sz="3200" dirty="0" smtClean="0"/>
              <a:t>NNX16AG55G</a:t>
            </a:r>
            <a:endParaRPr lang="en-US" sz="3000" dirty="0"/>
          </a:p>
        </p:txBody>
      </p:sp>
      <p:sp>
        <p:nvSpPr>
          <p:cNvPr id="11" name="Rectangle 10"/>
          <p:cNvSpPr/>
          <p:nvPr/>
        </p:nvSpPr>
        <p:spPr>
          <a:xfrm>
            <a:off x="129151" y="8331863"/>
            <a:ext cx="4174678" cy="11295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We used the Hynek global </a:t>
            </a:r>
            <a:r>
              <a:rPr lang="en-US" sz="2800" dirty="0"/>
              <a:t>Mars valley networks catalog [4], (b) the </a:t>
            </a:r>
            <a:r>
              <a:rPr lang="en-US" sz="2800" dirty="0" smtClean="0"/>
              <a:t>Malin et al. sedimentary </a:t>
            </a:r>
            <a:r>
              <a:rPr lang="en-US" sz="2800" dirty="0"/>
              <a:t>rocks database of [3], (c) the Smithsonian Institution fans/deltas database [5], and (d) our ongoing CTX crater count on </a:t>
            </a:r>
            <a:r>
              <a:rPr lang="en-US" sz="2800" dirty="0" smtClean="0"/>
              <a:t>Late Hesperian/Amazonian </a:t>
            </a:r>
            <a:r>
              <a:rPr lang="en-US" sz="2800" dirty="0"/>
              <a:t>impact crater ejecta blankets mapped by [6]. </a:t>
            </a:r>
            <a:r>
              <a:rPr lang="en-US" sz="2800" dirty="0" smtClean="0"/>
              <a:t>After weighting, </a:t>
            </a:r>
            <a:r>
              <a:rPr lang="en-US" sz="2800" dirty="0" err="1" smtClean="0"/>
              <a:t>threshholding</a:t>
            </a:r>
            <a:r>
              <a:rPr lang="en-US" sz="2800" dirty="0" smtClean="0"/>
              <a:t>, and correction for geologic resurfacing </a:t>
            </a:r>
            <a:r>
              <a:rPr lang="en-US" sz="2800" dirty="0"/>
              <a:t>(e.g. [6-7]</a:t>
            </a:r>
            <a:r>
              <a:rPr lang="en-US" sz="2800" dirty="0" smtClean="0"/>
              <a:t>), </a:t>
            </a:r>
            <a:r>
              <a:rPr lang="en-US" sz="2800" dirty="0"/>
              <a:t>the data is then combined with MOLA topography to assess latitude-elevation formation </a:t>
            </a:r>
            <a:r>
              <a:rPr lang="en-US" sz="2800" dirty="0" smtClean="0"/>
              <a:t>preferences (Figs. 1-2). We also did a Bayesian analysis of the crater-retention age of the ejecta blankets of fan-hosting and fan-absent craters (Fig. 3). 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19425" y="7590715"/>
            <a:ext cx="68369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/>
              <a:t>Results</a:t>
            </a:r>
            <a:endParaRPr lang="en-US" sz="4500" dirty="0"/>
          </a:p>
        </p:txBody>
      </p:sp>
      <p:sp>
        <p:nvSpPr>
          <p:cNvPr id="42" name="Rectangle 41"/>
          <p:cNvSpPr/>
          <p:nvPr/>
        </p:nvSpPr>
        <p:spPr>
          <a:xfrm>
            <a:off x="18500523" y="3032854"/>
            <a:ext cx="11689784" cy="21790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58687" y="3823870"/>
            <a:ext cx="11288412" cy="1474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Models </a:t>
            </a:r>
            <a:r>
              <a:rPr lang="en-US" sz="2800" dirty="0"/>
              <a:t>predict that snow/ice will be most stable at low elevation when p</a:t>
            </a:r>
            <a:r>
              <a:rPr lang="en-US" sz="2800" baseline="-25000" dirty="0"/>
              <a:t>CO2</a:t>
            </a:r>
            <a:r>
              <a:rPr lang="en-US" sz="2800" dirty="0"/>
              <a:t> &lt; 0.1 bar, and most stable at high elevation when p</a:t>
            </a:r>
            <a:r>
              <a:rPr lang="en-US" sz="2800" baseline="-25000" dirty="0"/>
              <a:t>CO2</a:t>
            </a:r>
            <a:r>
              <a:rPr lang="en-US" sz="2800" dirty="0"/>
              <a:t> &gt;&gt; 0.1 bar [8-10]. </a:t>
            </a:r>
            <a:r>
              <a:rPr lang="en-US" sz="2800" dirty="0" smtClean="0"/>
              <a:t>Models </a:t>
            </a:r>
            <a:r>
              <a:rPr lang="en-US" sz="2800" dirty="0"/>
              <a:t>also predict that latitude preferences will be sharp at p &lt;&lt; 0.1 bar but muted at high p</a:t>
            </a:r>
            <a:r>
              <a:rPr lang="en-US" sz="2800" baseline="-25000" dirty="0"/>
              <a:t>CO2</a:t>
            </a:r>
            <a:r>
              <a:rPr lang="en-US" sz="2800" dirty="0"/>
              <a:t> [10]. </a:t>
            </a:r>
            <a:r>
              <a:rPr lang="en-US" sz="2800" dirty="0" smtClean="0"/>
              <a:t>Non</a:t>
            </a:r>
            <a:r>
              <a:rPr lang="en-US" sz="2800" dirty="0"/>
              <a:t>-CO</a:t>
            </a:r>
            <a:r>
              <a:rPr lang="en-US" sz="2800" baseline="-25000" dirty="0"/>
              <a:t>2</a:t>
            </a:r>
            <a:r>
              <a:rPr lang="en-US" sz="2800" dirty="0"/>
              <a:t> greenhouse warming is needed to explain the LN/EH valley networks, although the source of the non-CO</a:t>
            </a:r>
            <a:r>
              <a:rPr lang="en-US" sz="2800" baseline="-25000" dirty="0"/>
              <a:t>2</a:t>
            </a:r>
            <a:r>
              <a:rPr lang="en-US" sz="2800" dirty="0"/>
              <a:t> warming is unknown [11-12]. </a:t>
            </a:r>
            <a:endParaRPr lang="en-US" sz="2800" dirty="0" smtClean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The high-elevation preference of VNs, combined with limited latitude control (both suggested by Fig. 2), is consistent with p</a:t>
            </a:r>
            <a:r>
              <a:rPr lang="en-US" sz="2800" baseline="-25000" dirty="0"/>
              <a:t>CO2</a:t>
            </a:r>
            <a:r>
              <a:rPr lang="en-US" sz="2800" dirty="0"/>
              <a:t> &gt;0.1 bar (as previously noted; [10]). </a:t>
            </a:r>
            <a:r>
              <a:rPr lang="en-US" sz="2800" dirty="0" smtClean="0"/>
              <a:t>Strong </a:t>
            </a:r>
            <a:r>
              <a:rPr lang="en-US" sz="2800" dirty="0"/>
              <a:t>non-CO</a:t>
            </a:r>
            <a:r>
              <a:rPr lang="en-US" sz="2800" baseline="-25000" dirty="0"/>
              <a:t>2</a:t>
            </a:r>
            <a:r>
              <a:rPr lang="en-US" sz="2800" dirty="0"/>
              <a:t> warming is needed to explain high-elevation runoff (rain or snowmelt). An intermediate elevation preference for the alluvial fans, if real, is hard to explain without snow/ice melt. Snow/ice melt could occur at high p</a:t>
            </a:r>
            <a:r>
              <a:rPr lang="en-US" sz="2800" baseline="-25000" dirty="0"/>
              <a:t>CO2</a:t>
            </a:r>
            <a:r>
              <a:rPr lang="en-US" sz="2800" dirty="0"/>
              <a:t>, if non-CO</a:t>
            </a:r>
            <a:r>
              <a:rPr lang="en-US" sz="2800" baseline="-25000" dirty="0"/>
              <a:t>2</a:t>
            </a:r>
            <a:r>
              <a:rPr lang="en-US" sz="2800" dirty="0"/>
              <a:t> warming had waned to the point where high ground was always cold. Snow/ice melt could also occur at intermediate p</a:t>
            </a:r>
            <a:r>
              <a:rPr lang="en-US" sz="2800" baseline="-25000" dirty="0"/>
              <a:t>CO2</a:t>
            </a:r>
            <a:r>
              <a:rPr lang="en-US" sz="2800" dirty="0"/>
              <a:t>, for which snow/ice is theoretically most stable at intermediate elevation [9,13]. Snow/ice melt is also supported by the patchiness of the alluvial fans and their preferred orientation [5]. The low elevation preference of the sedimentary rocks is consistent with (1) groundwater [14] combined with annual-mean </a:t>
            </a:r>
            <a:r>
              <a:rPr lang="en-US" sz="2800" i="1" dirty="0" err="1"/>
              <a:t>T</a:t>
            </a:r>
            <a:r>
              <a:rPr lang="en-US" sz="2800" baseline="-25000" dirty="0" err="1"/>
              <a:t>surf</a:t>
            </a:r>
            <a:r>
              <a:rPr lang="en-US" sz="2800" dirty="0"/>
              <a:t> &gt; 273K, or alternatively (2) snow accumulation at low pressure, combined with either cryogenic weathering or seasonal melting [9,15]. We </a:t>
            </a:r>
            <a:r>
              <a:rPr lang="en-US" sz="2800" dirty="0" smtClean="0"/>
              <a:t>compared </a:t>
            </a:r>
            <a:r>
              <a:rPr lang="en-US" sz="2800" dirty="0"/>
              <a:t>the crater densities of the ejecta of large craters with fans to those that lack fans in a Bayesian </a:t>
            </a:r>
            <a:r>
              <a:rPr lang="en-US" sz="2800" dirty="0" smtClean="0"/>
              <a:t>model [16]. </a:t>
            </a:r>
            <a:r>
              <a:rPr lang="en-US" sz="2800" dirty="0"/>
              <a:t>We find that Mars surface habitability did not shut down until &lt;3 Ga. This result is consistent with the results of smaller-scale studies, but is a major challenge for global climate models.</a:t>
            </a:r>
          </a:p>
          <a:p>
            <a:endParaRPr lang="en-US" sz="2800" dirty="0"/>
          </a:p>
          <a:p>
            <a:r>
              <a:rPr lang="en-US" sz="2800" dirty="0" smtClean="0"/>
              <a:t>Overall, the data synthesis shows clear trends in the strength and sign of latitude and elevation preferences between geologic epochs. </a:t>
            </a:r>
          </a:p>
          <a:p>
            <a:endParaRPr lang="en-US" sz="2800" b="1" dirty="0"/>
          </a:p>
          <a:p>
            <a:r>
              <a:rPr lang="en-US" sz="2800" b="1" dirty="0" smtClean="0"/>
              <a:t>With </a:t>
            </a:r>
            <a:r>
              <a:rPr lang="en-US" sz="2800" b="1" dirty="0"/>
              <a:t>improving time resolution thanks to CTX-based crater counts, and combined with the results of morphological </a:t>
            </a:r>
            <a:r>
              <a:rPr lang="en-US" sz="2800" b="1" dirty="0" smtClean="0"/>
              <a:t>studies (e.g. [16-17]), </a:t>
            </a:r>
            <a:r>
              <a:rPr lang="en-US" sz="2800" b="1" dirty="0"/>
              <a:t>we are getting a better handle on the </a:t>
            </a:r>
            <a:r>
              <a:rPr lang="en-US" sz="2800" b="1" dirty="0" err="1"/>
              <a:t>paleoclimatic</a:t>
            </a:r>
            <a:r>
              <a:rPr lang="en-US" sz="2800" b="1" dirty="0"/>
              <a:t> underpinnings of Mars' spectacular record of ancient rivers and lakes.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58687" y="3039040"/>
            <a:ext cx="9389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/>
              <a:t>Combining data and models</a:t>
            </a:r>
            <a:endParaRPr lang="en-US" sz="45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727" y="12906305"/>
            <a:ext cx="6858000" cy="4984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829" y="7590715"/>
            <a:ext cx="6667500" cy="5111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4071" y="7543090"/>
            <a:ext cx="6699250" cy="5207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303829" y="14471069"/>
            <a:ext cx="2743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Fig. 1.</a:t>
            </a:r>
            <a:r>
              <a:rPr lang="en-US" sz="2400" dirty="0"/>
              <a:t> </a:t>
            </a:r>
            <a:r>
              <a:rPr lang="en-US" sz="2400" i="1" dirty="0"/>
              <a:t>Example latitude-elevation plot (for sedimentary rocks catalog of [3]), normalized to wet-era terrain abundance. </a:t>
            </a:r>
            <a:endParaRPr lang="en-US" sz="2400" dirty="0"/>
          </a:p>
          <a:p>
            <a:pPr algn="just"/>
            <a:endParaRPr lang="en-US" sz="24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270025" y="12846169"/>
            <a:ext cx="3013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Fig. </a:t>
            </a:r>
            <a:r>
              <a:rPr lang="en-US" sz="2400" b="1" dirty="0" smtClean="0"/>
              <a:t>2.</a:t>
            </a:r>
            <a:r>
              <a:rPr lang="en-US" sz="2400" i="1" dirty="0" smtClean="0"/>
              <a:t> </a:t>
            </a:r>
            <a:r>
              <a:rPr lang="en-US" sz="2400" i="1" dirty="0"/>
              <a:t>Marginalized </a:t>
            </a:r>
            <a:r>
              <a:rPr lang="en-US" sz="2400" i="1" dirty="0" smtClean="0"/>
              <a:t>results </a:t>
            </a:r>
            <a:r>
              <a:rPr lang="en-US" sz="2400" i="1" dirty="0"/>
              <a:t>for </a:t>
            </a:r>
            <a:r>
              <a:rPr lang="en-US" sz="2400" i="1" dirty="0" smtClean="0"/>
              <a:t>(left) </a:t>
            </a:r>
            <a:r>
              <a:rPr lang="en-US" sz="2400" i="1" dirty="0"/>
              <a:t>elevation and </a:t>
            </a:r>
            <a:r>
              <a:rPr lang="en-US" sz="2400" i="1" dirty="0" smtClean="0"/>
              <a:t>(right) </a:t>
            </a:r>
            <a:r>
              <a:rPr lang="en-US" sz="2400" i="1" dirty="0"/>
              <a:t>latitude. Normalized to wet-era terrain abundance. 1σ error </a:t>
            </a:r>
            <a:r>
              <a:rPr lang="en-US" sz="2400" i="1" dirty="0" smtClean="0"/>
              <a:t>bars.</a:t>
            </a:r>
            <a:endParaRPr lang="en-US" sz="2400" dirty="0"/>
          </a:p>
          <a:p>
            <a:pPr algn="just"/>
            <a:endParaRPr lang="en-US" sz="2400" i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9716" y="23153131"/>
            <a:ext cx="14382750" cy="561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22184548" y="22186339"/>
            <a:ext cx="79313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Fig. </a:t>
            </a:r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i="1" dirty="0"/>
              <a:t>Climate evolution inferred here. LCS/RHY = Laterally Continuous Sulfate / Rhythmite facies of [19].</a:t>
            </a:r>
            <a:endParaRPr lang="en-US" sz="2400" dirty="0"/>
          </a:p>
          <a:p>
            <a:pPr algn="r"/>
            <a:endParaRPr lang="en-US" sz="2400" i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115" y="20153239"/>
            <a:ext cx="10080404" cy="9203847"/>
          </a:xfrm>
          <a:prstGeom prst="rect">
            <a:avLst/>
          </a:prstGeom>
        </p:spPr>
      </p:pic>
      <p:pic>
        <p:nvPicPr>
          <p:cNvPr id="48" name="image4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622199" y="18069796"/>
            <a:ext cx="7157344" cy="485243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10476727" y="23431765"/>
            <a:ext cx="445696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Fig. 3</a:t>
            </a:r>
            <a:r>
              <a:rPr lang="en-US" sz="2400" dirty="0" smtClean="0"/>
              <a:t>: </a:t>
            </a:r>
            <a:r>
              <a:rPr lang="en-US" sz="2400" i="1" dirty="0"/>
              <a:t>The black contours show the 1σ, 2σ, and 3σ probability contours for a simple model of the crater-retention ages of alluvial-fan hosting craters based on crater counts using CTX of the ejecta blankets of &gt;100 craters. Craters forming before </a:t>
            </a:r>
            <a:r>
              <a:rPr lang="en-US" sz="2400" i="1" dirty="0" err="1"/>
              <a:t>τ</a:t>
            </a:r>
            <a:r>
              <a:rPr lang="en-US" sz="2400" i="1" baseline="-25000" dirty="0" err="1"/>
              <a:t>die</a:t>
            </a:r>
            <a:r>
              <a:rPr lang="en-US" sz="2400" i="1" baseline="-25000" dirty="0"/>
              <a:t> </a:t>
            </a:r>
            <a:r>
              <a:rPr lang="en-US" sz="2400" i="1" dirty="0"/>
              <a:t>have a fixed nonzero probability of gaining a fan, and craters forming after </a:t>
            </a:r>
            <a:r>
              <a:rPr lang="en-US" sz="2400" i="1" dirty="0" err="1"/>
              <a:t>τ</a:t>
            </a:r>
            <a:r>
              <a:rPr lang="en-US" sz="2400" i="1" baseline="-25000" dirty="0" err="1"/>
              <a:t>die</a:t>
            </a:r>
            <a:r>
              <a:rPr lang="en-US" sz="2400" i="1" baseline="-25000" dirty="0"/>
              <a:t> </a:t>
            </a:r>
            <a:r>
              <a:rPr lang="en-US" sz="2400" i="1" dirty="0"/>
              <a:t>lack fans. The </a:t>
            </a:r>
            <a:r>
              <a:rPr lang="en-US" sz="2400" i="1" dirty="0" err="1"/>
              <a:t>τ</a:t>
            </a:r>
            <a:r>
              <a:rPr lang="en-US" sz="2400" i="1" baseline="-25000" dirty="0" err="1"/>
              <a:t>die</a:t>
            </a:r>
            <a:r>
              <a:rPr lang="en-US" sz="2400" i="1" dirty="0"/>
              <a:t> output is an upper limit on the end of river runoff on Mars, because fans can greatly postdate their host crater.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867048" y="18024607"/>
            <a:ext cx="79313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Fig. </a:t>
            </a:r>
            <a:r>
              <a:rPr lang="en-US" sz="2400" b="1" dirty="0" smtClean="0"/>
              <a:t>4. </a:t>
            </a:r>
            <a:r>
              <a:rPr lang="en-US" sz="2400" i="1" dirty="0" err="1" smtClean="0"/>
              <a:t>Endmember</a:t>
            </a:r>
            <a:r>
              <a:rPr lang="en-US" sz="2400" i="1" dirty="0" smtClean="0"/>
              <a:t> and intermediate hypotheses for the cause of Mars’ cooling over time.</a:t>
            </a:r>
            <a:endParaRPr lang="en-US" sz="2400" dirty="0"/>
          </a:p>
          <a:p>
            <a:pPr algn="just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8302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886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71</cp:revision>
  <dcterms:created xsi:type="dcterms:W3CDTF">2019-08-09T21:10:34Z</dcterms:created>
  <dcterms:modified xsi:type="dcterms:W3CDTF">2019-09-12T03:21:39Z</dcterms:modified>
</cp:coreProperties>
</file>