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5720000" cy="21396325"/>
  <p:notesSz cx="6858000" cy="9144000"/>
  <p:defaultTextStyle>
    <a:defPPr>
      <a:defRPr lang="en-US"/>
    </a:defPPr>
    <a:lvl1pPr marL="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612" autoAdjust="0"/>
  </p:normalViewPr>
  <p:slideViewPr>
    <p:cSldViewPr snapToGrid="0" snapToObjects="1">
      <p:cViewPr>
        <p:scale>
          <a:sx n="45" d="100"/>
          <a:sy n="45" d="100"/>
        </p:scale>
        <p:origin x="-80" y="-80"/>
      </p:cViewPr>
      <p:guideLst>
        <p:guide orient="horz" pos="6739"/>
        <p:guide pos="14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1" y="6646730"/>
            <a:ext cx="38862000" cy="45863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2" y="12124584"/>
            <a:ext cx="32004001" cy="54679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0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4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720068" y="2674540"/>
            <a:ext cx="34051875" cy="5695781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4444" y="2674540"/>
            <a:ext cx="101393625" cy="5695781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3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8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65" y="13749121"/>
            <a:ext cx="38862000" cy="4249548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65" y="9068680"/>
            <a:ext cx="38862000" cy="4680445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62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64440" y="15576724"/>
            <a:ext cx="67722750" cy="4405562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049192" y="15576724"/>
            <a:ext cx="67722750" cy="4405562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856845"/>
            <a:ext cx="41148001" cy="35660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1" y="4789411"/>
            <a:ext cx="20200940" cy="199599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1" y="6785411"/>
            <a:ext cx="20200940" cy="12327653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29" y="4789411"/>
            <a:ext cx="20208875" cy="199599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29" y="6785411"/>
            <a:ext cx="20208875" cy="12327653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0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4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4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4" y="851891"/>
            <a:ext cx="15041565" cy="3625488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3" y="851895"/>
            <a:ext cx="25558749" cy="1826117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4" y="4477381"/>
            <a:ext cx="15041565" cy="14635682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75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1" y="14977428"/>
            <a:ext cx="27432000" cy="176817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1" y="1911804"/>
            <a:ext cx="27432000" cy="12837795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1" y="16745601"/>
            <a:ext cx="27432000" cy="2511095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0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856845"/>
            <a:ext cx="41148001" cy="3566054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992481"/>
            <a:ext cx="41148001" cy="14120585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0" y="19831225"/>
            <a:ext cx="10668000" cy="1139156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BCEBD-33FC-514F-9C67-B99EF6551FF7}" type="datetimeFigureOut">
              <a:rPr lang="en-US" smtClean="0"/>
              <a:t>9/12/19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2" y="19831225"/>
            <a:ext cx="14478000" cy="1139156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0" y="19831225"/>
            <a:ext cx="10668000" cy="1139156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46A30-16F0-F14B-9C30-F29D56A7E4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8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078121" y="11075073"/>
            <a:ext cx="27602705" cy="41950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Freeform 67"/>
          <p:cNvSpPr/>
          <p:nvPr/>
        </p:nvSpPr>
        <p:spPr>
          <a:xfrm>
            <a:off x="2058879" y="6773517"/>
            <a:ext cx="43153121" cy="4329779"/>
          </a:xfrm>
          <a:custGeom>
            <a:avLst/>
            <a:gdLst>
              <a:gd name="connsiteX0" fmla="*/ 0 w 9389975"/>
              <a:gd name="connsiteY0" fmla="*/ 0 h 4329779"/>
              <a:gd name="connsiteX1" fmla="*/ 1462373 w 9389975"/>
              <a:gd name="connsiteY1" fmla="*/ 57730 h 4329779"/>
              <a:gd name="connsiteX2" fmla="*/ 2655362 w 9389975"/>
              <a:gd name="connsiteY2" fmla="*/ 269408 h 4329779"/>
              <a:gd name="connsiteX3" fmla="*/ 3848351 w 9389975"/>
              <a:gd name="connsiteY3" fmla="*/ 615790 h 4329779"/>
              <a:gd name="connsiteX4" fmla="*/ 5426174 w 9389975"/>
              <a:gd name="connsiteY4" fmla="*/ 1270068 h 4329779"/>
              <a:gd name="connsiteX5" fmla="*/ 6542196 w 9389975"/>
              <a:gd name="connsiteY5" fmla="*/ 1847372 h 4329779"/>
              <a:gd name="connsiteX6" fmla="*/ 7715943 w 9389975"/>
              <a:gd name="connsiteY6" fmla="*/ 2559380 h 4329779"/>
              <a:gd name="connsiteX7" fmla="*/ 8812723 w 9389975"/>
              <a:gd name="connsiteY7" fmla="*/ 3444579 h 4329779"/>
              <a:gd name="connsiteX8" fmla="*/ 9313008 w 9389975"/>
              <a:gd name="connsiteY8" fmla="*/ 4156588 h 4329779"/>
              <a:gd name="connsiteX9" fmla="*/ 9389975 w 9389975"/>
              <a:gd name="connsiteY9" fmla="*/ 4329779 h 4329779"/>
              <a:gd name="connsiteX10" fmla="*/ 19242 w 9389975"/>
              <a:gd name="connsiteY10" fmla="*/ 4310535 h 4329779"/>
              <a:gd name="connsiteX11" fmla="*/ 0 w 9389975"/>
              <a:gd name="connsiteY11" fmla="*/ 0 h 4329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389975" h="4329779">
                <a:moveTo>
                  <a:pt x="0" y="0"/>
                </a:moveTo>
                <a:lnTo>
                  <a:pt x="1462373" y="57730"/>
                </a:lnTo>
                <a:lnTo>
                  <a:pt x="2655362" y="269408"/>
                </a:lnTo>
                <a:lnTo>
                  <a:pt x="3848351" y="615790"/>
                </a:lnTo>
                <a:lnTo>
                  <a:pt x="5426174" y="1270068"/>
                </a:lnTo>
                <a:lnTo>
                  <a:pt x="6542196" y="1847372"/>
                </a:lnTo>
                <a:lnTo>
                  <a:pt x="7715943" y="2559380"/>
                </a:lnTo>
                <a:lnTo>
                  <a:pt x="8812723" y="3444579"/>
                </a:lnTo>
                <a:lnTo>
                  <a:pt x="9313008" y="4156588"/>
                </a:lnTo>
                <a:lnTo>
                  <a:pt x="9389975" y="4329779"/>
                </a:lnTo>
                <a:lnTo>
                  <a:pt x="19242" y="4310535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2044799" y="5725390"/>
            <a:ext cx="33322" cy="9902513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5717" y="4496845"/>
            <a:ext cx="2087812" cy="224676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distance </a:t>
            </a:r>
          </a:p>
          <a:p>
            <a:r>
              <a:rPr lang="en-US" sz="3500" dirty="0" smtClean="0"/>
              <a:t>from </a:t>
            </a:r>
          </a:p>
          <a:p>
            <a:r>
              <a:rPr lang="en-US" sz="3500" dirty="0" smtClean="0"/>
              <a:t>planet </a:t>
            </a:r>
          </a:p>
          <a:p>
            <a:r>
              <a:rPr lang="en-US" sz="3500" dirty="0" smtClean="0"/>
              <a:t>center</a:t>
            </a:r>
            <a:endParaRPr lang="en-US" sz="3500" dirty="0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1712527" y="15270146"/>
            <a:ext cx="22628300" cy="5773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 flipH="1">
            <a:off x="8043059" y="13065653"/>
            <a:ext cx="21637767" cy="2234000"/>
          </a:xfrm>
          <a:custGeom>
            <a:avLst/>
            <a:gdLst>
              <a:gd name="connsiteX0" fmla="*/ 0 w 9389975"/>
              <a:gd name="connsiteY0" fmla="*/ 0 h 4329779"/>
              <a:gd name="connsiteX1" fmla="*/ 1462373 w 9389975"/>
              <a:gd name="connsiteY1" fmla="*/ 57730 h 4329779"/>
              <a:gd name="connsiteX2" fmla="*/ 2655362 w 9389975"/>
              <a:gd name="connsiteY2" fmla="*/ 269408 h 4329779"/>
              <a:gd name="connsiteX3" fmla="*/ 3848351 w 9389975"/>
              <a:gd name="connsiteY3" fmla="*/ 615790 h 4329779"/>
              <a:gd name="connsiteX4" fmla="*/ 5426174 w 9389975"/>
              <a:gd name="connsiteY4" fmla="*/ 1270068 h 4329779"/>
              <a:gd name="connsiteX5" fmla="*/ 6542196 w 9389975"/>
              <a:gd name="connsiteY5" fmla="*/ 1847372 h 4329779"/>
              <a:gd name="connsiteX6" fmla="*/ 7715943 w 9389975"/>
              <a:gd name="connsiteY6" fmla="*/ 2559380 h 4329779"/>
              <a:gd name="connsiteX7" fmla="*/ 8812723 w 9389975"/>
              <a:gd name="connsiteY7" fmla="*/ 3444579 h 4329779"/>
              <a:gd name="connsiteX8" fmla="*/ 9313008 w 9389975"/>
              <a:gd name="connsiteY8" fmla="*/ 4156588 h 4329779"/>
              <a:gd name="connsiteX9" fmla="*/ 9389975 w 9389975"/>
              <a:gd name="connsiteY9" fmla="*/ 4329779 h 4329779"/>
              <a:gd name="connsiteX10" fmla="*/ 19242 w 9389975"/>
              <a:gd name="connsiteY10" fmla="*/ 4310535 h 4329779"/>
              <a:gd name="connsiteX11" fmla="*/ 0 w 9389975"/>
              <a:gd name="connsiteY11" fmla="*/ 0 h 4329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389975" h="4329779">
                <a:moveTo>
                  <a:pt x="0" y="0"/>
                </a:moveTo>
                <a:lnTo>
                  <a:pt x="1462373" y="57730"/>
                </a:lnTo>
                <a:lnTo>
                  <a:pt x="2655362" y="269408"/>
                </a:lnTo>
                <a:lnTo>
                  <a:pt x="3848351" y="615790"/>
                </a:lnTo>
                <a:lnTo>
                  <a:pt x="5426174" y="1270068"/>
                </a:lnTo>
                <a:lnTo>
                  <a:pt x="6542196" y="1847372"/>
                </a:lnTo>
                <a:lnTo>
                  <a:pt x="7715943" y="2559380"/>
                </a:lnTo>
                <a:lnTo>
                  <a:pt x="8812723" y="3444579"/>
                </a:lnTo>
                <a:lnTo>
                  <a:pt x="9313008" y="4156588"/>
                </a:lnTo>
                <a:lnTo>
                  <a:pt x="9389975" y="4329779"/>
                </a:lnTo>
                <a:lnTo>
                  <a:pt x="19242" y="4310535"/>
                </a:lnTo>
                <a:lnTo>
                  <a:pt x="0" y="0"/>
                </a:lnTo>
                <a:close/>
              </a:path>
            </a:pathLst>
          </a:cu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2405230" y="10690201"/>
            <a:ext cx="211659" cy="230922"/>
          </a:xfrm>
          <a:prstGeom prst="ellipse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2557631" y="10842601"/>
            <a:ext cx="211659" cy="230922"/>
          </a:xfrm>
          <a:prstGeom prst="ellipse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2171255" y="10841057"/>
            <a:ext cx="211659" cy="230922"/>
          </a:xfrm>
          <a:prstGeom prst="ellipse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113529" y="9574523"/>
            <a:ext cx="1780311" cy="110799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silicates</a:t>
            </a:r>
            <a:endParaRPr lang="en-US" sz="3300" i="1" dirty="0"/>
          </a:p>
          <a:p>
            <a:r>
              <a:rPr lang="en-US" sz="3300" i="1" dirty="0" smtClean="0"/>
              <a:t>separate</a:t>
            </a:r>
            <a:endParaRPr lang="en-US" sz="33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2285521" y="7448471"/>
            <a:ext cx="4924170" cy="7848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4500" dirty="0" smtClean="0"/>
              <a:t>H</a:t>
            </a:r>
            <a:r>
              <a:rPr lang="en-US" sz="4500" baseline="-25000" dirty="0" smtClean="0"/>
              <a:t>2</a:t>
            </a:r>
            <a:r>
              <a:rPr lang="en-US" sz="4500" dirty="0" smtClean="0"/>
              <a:t>-rich atmosphere:</a:t>
            </a:r>
          </a:p>
        </p:txBody>
      </p:sp>
      <p:sp>
        <p:nvSpPr>
          <p:cNvPr id="88" name="TextBox 87"/>
          <p:cNvSpPr txBox="1"/>
          <p:nvPr/>
        </p:nvSpPr>
        <p:spPr>
          <a:xfrm rot="19794920">
            <a:off x="7724926" y="13701338"/>
            <a:ext cx="2665958" cy="60016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crystallisation</a:t>
            </a:r>
            <a:endParaRPr lang="en-US" sz="3300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5404117" y="4969369"/>
            <a:ext cx="4657514" cy="630942"/>
          </a:xfrm>
          <a:prstGeom prst="rect">
            <a:avLst/>
          </a:prstGeom>
          <a:noFill/>
          <a:ln>
            <a:solidFill>
              <a:srgbClr val="FFFF00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sz="3500" dirty="0" smtClean="0"/>
              <a:t>XUV for escape-to-space</a:t>
            </a:r>
            <a:endParaRPr lang="en-US" sz="3500" dirty="0"/>
          </a:p>
        </p:txBody>
      </p:sp>
      <p:sp>
        <p:nvSpPr>
          <p:cNvPr id="94" name="TextBox 93"/>
          <p:cNvSpPr txBox="1"/>
          <p:nvPr/>
        </p:nvSpPr>
        <p:spPr>
          <a:xfrm>
            <a:off x="8374188" y="11449826"/>
            <a:ext cx="3471636" cy="161582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3300" i="1" dirty="0" smtClean="0"/>
              <a:t>volatile</a:t>
            </a:r>
          </a:p>
          <a:p>
            <a:r>
              <a:rPr lang="en-US" sz="3300" i="1" dirty="0" smtClean="0"/>
              <a:t>partitioning</a:t>
            </a:r>
          </a:p>
          <a:p>
            <a:pPr algn="r"/>
            <a:r>
              <a:rPr lang="en-US" sz="3300" i="1" dirty="0" smtClean="0"/>
              <a:t>(crystal </a:t>
            </a:r>
            <a:r>
              <a:rPr lang="en-US" sz="3300" i="1" dirty="0" smtClean="0">
                <a:sym typeface="Wingdings"/>
              </a:rPr>
              <a:t> melt)</a:t>
            </a:r>
            <a:endParaRPr lang="en-US" sz="3300" i="1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2557631" y="12843656"/>
            <a:ext cx="4472010" cy="206210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Liquid Magma</a:t>
            </a:r>
          </a:p>
          <a:p>
            <a:r>
              <a:rPr lang="en-US" sz="3500" i="1" dirty="0" smtClean="0"/>
              <a:t>(potentially </a:t>
            </a:r>
          </a:p>
          <a:p>
            <a:r>
              <a:rPr lang="en-US" sz="3500" i="1" dirty="0"/>
              <a:t>r</a:t>
            </a:r>
            <a:r>
              <a:rPr lang="en-US" sz="3500" i="1" dirty="0" smtClean="0"/>
              <a:t>apid </a:t>
            </a:r>
            <a:r>
              <a:rPr lang="en-US" sz="3500" i="1" dirty="0"/>
              <a:t>c</a:t>
            </a:r>
            <a:r>
              <a:rPr lang="en-US" sz="3500" i="1" dirty="0" smtClean="0"/>
              <a:t>onvection)</a:t>
            </a:r>
            <a:endParaRPr lang="en-US" sz="3500" i="1" dirty="0"/>
          </a:p>
        </p:txBody>
      </p:sp>
      <p:sp>
        <p:nvSpPr>
          <p:cNvPr id="96" name="TextBox 95"/>
          <p:cNvSpPr txBox="1"/>
          <p:nvPr/>
        </p:nvSpPr>
        <p:spPr>
          <a:xfrm>
            <a:off x="21558292" y="13329476"/>
            <a:ext cx="4573457" cy="187743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Solid Mantle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l-GR" dirty="0" smtClean="0">
                <a:solidFill>
                  <a:schemeClr val="bg1"/>
                </a:solidFill>
              </a:rPr>
              <a:t>τ</a:t>
            </a:r>
            <a:r>
              <a:rPr lang="en-US" baseline="-25000" dirty="0" smtClean="0">
                <a:solidFill>
                  <a:schemeClr val="bg1"/>
                </a:solidFill>
              </a:rPr>
              <a:t>degas</a:t>
            </a:r>
            <a:r>
              <a:rPr lang="en-US" dirty="0" smtClean="0">
                <a:solidFill>
                  <a:schemeClr val="bg1"/>
                </a:solidFill>
              </a:rPr>
              <a:t> ≳ 10</a:t>
            </a:r>
            <a:r>
              <a:rPr lang="en-US" baseline="30000" dirty="0" smtClean="0">
                <a:solidFill>
                  <a:schemeClr val="bg1"/>
                </a:solidFill>
              </a:rPr>
              <a:t>9</a:t>
            </a:r>
            <a:r>
              <a:rPr lang="en-US" dirty="0" smtClean="0">
                <a:solidFill>
                  <a:schemeClr val="bg1"/>
                </a:solidFill>
              </a:rPr>
              <a:t> yr)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122665" y="7346398"/>
            <a:ext cx="3025826" cy="98488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&gt;10</a:t>
            </a:r>
            <a:r>
              <a:rPr lang="en-US" baseline="30000" dirty="0"/>
              <a:t>4</a:t>
            </a:r>
            <a:r>
              <a:rPr lang="en-US" dirty="0" smtClean="0"/>
              <a:t> bars</a:t>
            </a:r>
            <a:endParaRPr lang="en-US" dirty="0"/>
          </a:p>
        </p:txBody>
      </p:sp>
      <p:sp>
        <p:nvSpPr>
          <p:cNvPr id="100" name="Up Arrow 99"/>
          <p:cNvSpPr/>
          <p:nvPr/>
        </p:nvSpPr>
        <p:spPr>
          <a:xfrm>
            <a:off x="10322793" y="5798247"/>
            <a:ext cx="1943417" cy="3845225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12969005" y="4985956"/>
            <a:ext cx="2425113" cy="7848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4500" i="1" dirty="0" smtClean="0"/>
              <a:t>H escape </a:t>
            </a:r>
          </a:p>
        </p:txBody>
      </p:sp>
      <p:sp>
        <p:nvSpPr>
          <p:cNvPr id="102" name="Lightning Bolt 101"/>
          <p:cNvSpPr/>
          <p:nvPr/>
        </p:nvSpPr>
        <p:spPr>
          <a:xfrm>
            <a:off x="5036625" y="5769398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Lightning Bolt 102"/>
          <p:cNvSpPr/>
          <p:nvPr/>
        </p:nvSpPr>
        <p:spPr>
          <a:xfrm>
            <a:off x="9693618" y="5754952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Lightning Bolt 103"/>
          <p:cNvSpPr/>
          <p:nvPr/>
        </p:nvSpPr>
        <p:spPr>
          <a:xfrm>
            <a:off x="6295529" y="5769398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Lightning Bolt 104"/>
          <p:cNvSpPr/>
          <p:nvPr/>
        </p:nvSpPr>
        <p:spPr>
          <a:xfrm>
            <a:off x="7283898" y="5798245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Lightning Bolt 105"/>
          <p:cNvSpPr/>
          <p:nvPr/>
        </p:nvSpPr>
        <p:spPr>
          <a:xfrm>
            <a:off x="8271664" y="5769398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Lightning Bolt 106"/>
          <p:cNvSpPr/>
          <p:nvPr/>
        </p:nvSpPr>
        <p:spPr>
          <a:xfrm>
            <a:off x="5628914" y="5754952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Lightning Bolt 107"/>
          <p:cNvSpPr/>
          <p:nvPr/>
        </p:nvSpPr>
        <p:spPr>
          <a:xfrm>
            <a:off x="17353135" y="5427829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Lightning Bolt 108"/>
          <p:cNvSpPr/>
          <p:nvPr/>
        </p:nvSpPr>
        <p:spPr>
          <a:xfrm>
            <a:off x="27157054" y="5725390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Lightning Bolt 109"/>
          <p:cNvSpPr/>
          <p:nvPr/>
        </p:nvSpPr>
        <p:spPr>
          <a:xfrm>
            <a:off x="22025192" y="5705524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14683559" y="16722795"/>
            <a:ext cx="1563299" cy="98488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1739028" y="15299653"/>
            <a:ext cx="27981825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Up-Down Arrow 72"/>
          <p:cNvSpPr/>
          <p:nvPr/>
        </p:nvSpPr>
        <p:spPr>
          <a:xfrm>
            <a:off x="5811047" y="9228174"/>
            <a:ext cx="1385406" cy="3752000"/>
          </a:xfrm>
          <a:prstGeom prst="up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Up Arrow 76"/>
          <p:cNvSpPr/>
          <p:nvPr/>
        </p:nvSpPr>
        <p:spPr>
          <a:xfrm>
            <a:off x="13893970" y="9753948"/>
            <a:ext cx="1571239" cy="2124545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21558292" y="6817529"/>
            <a:ext cx="4625293" cy="63094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500" i="1" dirty="0" smtClean="0"/>
              <a:t>sub-</a:t>
            </a:r>
            <a:r>
              <a:rPr lang="en-US" sz="3500" i="1" dirty="0" err="1" smtClean="0"/>
              <a:t>Neptunes</a:t>
            </a:r>
            <a:r>
              <a:rPr lang="en-US" sz="3500" i="1" dirty="0" smtClean="0"/>
              <a:t> </a:t>
            </a:r>
            <a:r>
              <a:rPr lang="en-US" sz="3500" i="1" dirty="0" smtClean="0"/>
              <a:t>retain </a:t>
            </a:r>
            <a:r>
              <a:rPr lang="en-US" sz="3500" i="1" dirty="0" smtClean="0"/>
              <a:t>H</a:t>
            </a:r>
            <a:r>
              <a:rPr lang="en-US" sz="3500" i="1" baseline="-25000" dirty="0" smtClean="0"/>
              <a:t>2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211627" y="489941"/>
            <a:ext cx="23991562" cy="1503995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285521" y="822177"/>
            <a:ext cx="24609855" cy="80021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600" b="1" dirty="0" smtClean="0"/>
              <a:t>sub-Neptunes: </a:t>
            </a:r>
            <a:r>
              <a:rPr lang="en-US" sz="4600" dirty="0" smtClean="0"/>
              <a:t>retain deep </a:t>
            </a:r>
            <a:r>
              <a:rPr lang="en-US" sz="4600" b="1" dirty="0" smtClean="0"/>
              <a:t>primary</a:t>
            </a:r>
            <a:r>
              <a:rPr lang="en-US" sz="4600" dirty="0" smtClean="0"/>
              <a:t> atmosphere overlying magma </a:t>
            </a:r>
            <a:r>
              <a:rPr lang="en-US" sz="3800" dirty="0" smtClean="0"/>
              <a:t>(</a:t>
            </a:r>
            <a:r>
              <a:rPr lang="en-US" sz="3800" i="1" dirty="0" smtClean="0"/>
              <a:t>atm. composition set by magma redox</a:t>
            </a:r>
            <a:r>
              <a:rPr lang="en-US" sz="3800" dirty="0" smtClean="0"/>
              <a:t>)</a:t>
            </a:r>
            <a:endParaRPr lang="en-US" sz="3800" dirty="0"/>
          </a:p>
        </p:txBody>
      </p:sp>
      <p:cxnSp>
        <p:nvCxnSpPr>
          <p:cNvPr id="118" name="Straight Connector 117"/>
          <p:cNvCxnSpPr/>
          <p:nvPr/>
        </p:nvCxnSpPr>
        <p:spPr>
          <a:xfrm flipV="1">
            <a:off x="18198942" y="15097032"/>
            <a:ext cx="0" cy="67344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 flipV="1">
            <a:off x="26810745" y="14834949"/>
            <a:ext cx="25580" cy="90296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7899784" y="15737910"/>
            <a:ext cx="1954080" cy="98488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baseline="30000" dirty="0" smtClean="0"/>
              <a:t>8</a:t>
            </a:r>
            <a:r>
              <a:rPr lang="en-US" dirty="0" smtClean="0"/>
              <a:t> yr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26375419" y="15627903"/>
            <a:ext cx="1954080" cy="98488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baseline="30000" dirty="0" smtClean="0"/>
              <a:t>9</a:t>
            </a:r>
            <a:r>
              <a:rPr lang="en-US" dirty="0" smtClean="0"/>
              <a:t> yr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908538" y="10432574"/>
            <a:ext cx="3283596" cy="110799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magma-envelope</a:t>
            </a:r>
          </a:p>
          <a:p>
            <a:r>
              <a:rPr lang="en-US" sz="3300" i="1" dirty="0" smtClean="0"/>
              <a:t>interaction</a:t>
            </a:r>
            <a:endParaRPr lang="en-US" sz="3300" i="1" dirty="0"/>
          </a:p>
        </p:txBody>
      </p:sp>
      <p:cxnSp>
        <p:nvCxnSpPr>
          <p:cNvPr id="127" name="Straight Connector 126"/>
          <p:cNvCxnSpPr>
            <a:stCxn id="83" idx="3"/>
          </p:cNvCxnSpPr>
          <p:nvPr/>
        </p:nvCxnSpPr>
        <p:spPr>
          <a:xfrm flipH="1" flipV="1">
            <a:off x="1712527" y="11036571"/>
            <a:ext cx="876101" cy="313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15035388" y="10521076"/>
            <a:ext cx="3058362" cy="60016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3300" i="1" dirty="0" smtClean="0"/>
              <a:t>volatiles exsolve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26797840" y="489941"/>
            <a:ext cx="1928500" cy="1503995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Arrow Connector 137"/>
          <p:cNvCxnSpPr/>
          <p:nvPr/>
        </p:nvCxnSpPr>
        <p:spPr>
          <a:xfrm>
            <a:off x="1377753" y="11148078"/>
            <a:ext cx="0" cy="407568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1384138" y="6664140"/>
            <a:ext cx="0" cy="4372431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 rot="16200000">
            <a:off x="-889211" y="8326072"/>
            <a:ext cx="3199067" cy="7848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500" dirty="0" smtClean="0"/>
              <a:t>atmosphere</a:t>
            </a:r>
            <a:endParaRPr lang="en-US" sz="4500" dirty="0"/>
          </a:p>
        </p:txBody>
      </p:sp>
      <p:sp>
        <p:nvSpPr>
          <p:cNvPr id="142" name="TextBox 141"/>
          <p:cNvSpPr txBox="1"/>
          <p:nvPr/>
        </p:nvSpPr>
        <p:spPr>
          <a:xfrm rot="16200000">
            <a:off x="-889210" y="11869216"/>
            <a:ext cx="3199067" cy="7848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500" dirty="0" smtClean="0"/>
              <a:t>magma</a:t>
            </a:r>
            <a:endParaRPr lang="en-US" sz="4500" dirty="0"/>
          </a:p>
        </p:txBody>
      </p:sp>
      <p:sp>
        <p:nvSpPr>
          <p:cNvPr id="143" name="TextBox 142"/>
          <p:cNvSpPr txBox="1"/>
          <p:nvPr/>
        </p:nvSpPr>
        <p:spPr>
          <a:xfrm rot="16200000">
            <a:off x="29567054" y="12700390"/>
            <a:ext cx="1217819" cy="7848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500" dirty="0" smtClean="0"/>
              <a:t>rock</a:t>
            </a:r>
            <a:endParaRPr lang="en-US" sz="4500" dirty="0"/>
          </a:p>
        </p:txBody>
      </p:sp>
      <p:sp>
        <p:nvSpPr>
          <p:cNvPr id="145" name="TextBox 144"/>
          <p:cNvSpPr txBox="1"/>
          <p:nvPr/>
        </p:nvSpPr>
        <p:spPr>
          <a:xfrm>
            <a:off x="28803310" y="822177"/>
            <a:ext cx="3867784" cy="7848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4500" dirty="0" smtClean="0"/>
              <a:t>H</a:t>
            </a:r>
            <a:r>
              <a:rPr lang="en-US" sz="4500" baseline="-25000" dirty="0" smtClean="0"/>
              <a:t>2</a:t>
            </a:r>
            <a:r>
              <a:rPr lang="en-US" sz="4500" dirty="0" smtClean="0"/>
              <a:t>-rich volatiles</a:t>
            </a:r>
          </a:p>
        </p:txBody>
      </p:sp>
      <p:sp>
        <p:nvSpPr>
          <p:cNvPr id="149" name="Up Arrow 148"/>
          <p:cNvSpPr/>
          <p:nvPr/>
        </p:nvSpPr>
        <p:spPr>
          <a:xfrm rot="9772265">
            <a:off x="1970796" y="4193737"/>
            <a:ext cx="1604102" cy="2613873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1739028" y="15782274"/>
            <a:ext cx="3326207" cy="147732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4500" dirty="0" smtClean="0"/>
              <a:t>disk dispersal</a:t>
            </a:r>
          </a:p>
          <a:p>
            <a:r>
              <a:rPr lang="en-US" sz="4500" dirty="0" smtClean="0"/>
              <a:t>initiates</a:t>
            </a:r>
            <a:endParaRPr lang="en-US" sz="4500" dirty="0"/>
          </a:p>
        </p:txBody>
      </p:sp>
      <p:cxnSp>
        <p:nvCxnSpPr>
          <p:cNvPr id="151" name="Straight Arrow Connector 150"/>
          <p:cNvCxnSpPr/>
          <p:nvPr/>
        </p:nvCxnSpPr>
        <p:spPr>
          <a:xfrm>
            <a:off x="13893970" y="16722795"/>
            <a:ext cx="3382195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 rot="4338326">
            <a:off x="1934992" y="4878276"/>
            <a:ext cx="16213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nebula </a:t>
            </a:r>
          </a:p>
          <a:p>
            <a:r>
              <a:rPr lang="en-US" sz="2800" i="1" dirty="0" smtClean="0"/>
              <a:t>accretion</a:t>
            </a:r>
            <a:endParaRPr lang="en-US" sz="2800" i="1" dirty="0"/>
          </a:p>
        </p:txBody>
      </p:sp>
      <p:sp>
        <p:nvSpPr>
          <p:cNvPr id="157" name="Lightning Bolt 156"/>
          <p:cNvSpPr/>
          <p:nvPr/>
        </p:nvSpPr>
        <p:spPr>
          <a:xfrm>
            <a:off x="12046218" y="5523221"/>
            <a:ext cx="416388" cy="1128294"/>
          </a:xfrm>
          <a:prstGeom prst="lightningBol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Freeform 124"/>
          <p:cNvSpPr/>
          <p:nvPr/>
        </p:nvSpPr>
        <p:spPr>
          <a:xfrm flipV="1">
            <a:off x="17276164" y="7524103"/>
            <a:ext cx="15521507" cy="3166097"/>
          </a:xfrm>
          <a:custGeom>
            <a:avLst/>
            <a:gdLst>
              <a:gd name="connsiteX0" fmla="*/ 0 w 9389975"/>
              <a:gd name="connsiteY0" fmla="*/ 0 h 4329779"/>
              <a:gd name="connsiteX1" fmla="*/ 1462373 w 9389975"/>
              <a:gd name="connsiteY1" fmla="*/ 57730 h 4329779"/>
              <a:gd name="connsiteX2" fmla="*/ 2655362 w 9389975"/>
              <a:gd name="connsiteY2" fmla="*/ 269408 h 4329779"/>
              <a:gd name="connsiteX3" fmla="*/ 3848351 w 9389975"/>
              <a:gd name="connsiteY3" fmla="*/ 615790 h 4329779"/>
              <a:gd name="connsiteX4" fmla="*/ 5426174 w 9389975"/>
              <a:gd name="connsiteY4" fmla="*/ 1270068 h 4329779"/>
              <a:gd name="connsiteX5" fmla="*/ 6542196 w 9389975"/>
              <a:gd name="connsiteY5" fmla="*/ 1847372 h 4329779"/>
              <a:gd name="connsiteX6" fmla="*/ 7715943 w 9389975"/>
              <a:gd name="connsiteY6" fmla="*/ 2559380 h 4329779"/>
              <a:gd name="connsiteX7" fmla="*/ 8812723 w 9389975"/>
              <a:gd name="connsiteY7" fmla="*/ 3444579 h 4329779"/>
              <a:gd name="connsiteX8" fmla="*/ 9313008 w 9389975"/>
              <a:gd name="connsiteY8" fmla="*/ 4156588 h 4329779"/>
              <a:gd name="connsiteX9" fmla="*/ 9389975 w 9389975"/>
              <a:gd name="connsiteY9" fmla="*/ 4329779 h 4329779"/>
              <a:gd name="connsiteX10" fmla="*/ 19242 w 9389975"/>
              <a:gd name="connsiteY10" fmla="*/ 4310535 h 4329779"/>
              <a:gd name="connsiteX11" fmla="*/ 0 w 9389975"/>
              <a:gd name="connsiteY11" fmla="*/ 0 h 4329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389975" h="4329779">
                <a:moveTo>
                  <a:pt x="0" y="0"/>
                </a:moveTo>
                <a:lnTo>
                  <a:pt x="1462373" y="57730"/>
                </a:lnTo>
                <a:lnTo>
                  <a:pt x="2655362" y="269408"/>
                </a:lnTo>
                <a:lnTo>
                  <a:pt x="3848351" y="615790"/>
                </a:lnTo>
                <a:lnTo>
                  <a:pt x="5426174" y="1270068"/>
                </a:lnTo>
                <a:lnTo>
                  <a:pt x="6542196" y="1847372"/>
                </a:lnTo>
                <a:lnTo>
                  <a:pt x="7715943" y="2559380"/>
                </a:lnTo>
                <a:lnTo>
                  <a:pt x="8812723" y="3444579"/>
                </a:lnTo>
                <a:lnTo>
                  <a:pt x="9313008" y="4156588"/>
                </a:lnTo>
                <a:lnTo>
                  <a:pt x="9389975" y="4329779"/>
                </a:lnTo>
                <a:lnTo>
                  <a:pt x="19242" y="4310535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Up Arrow 129"/>
          <p:cNvSpPr/>
          <p:nvPr/>
        </p:nvSpPr>
        <p:spPr>
          <a:xfrm>
            <a:off x="19175430" y="6049630"/>
            <a:ext cx="1943417" cy="3845225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680826" y="6985863"/>
            <a:ext cx="8927174" cy="48926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/>
          <p:cNvCxnSpPr/>
          <p:nvPr/>
        </p:nvCxnSpPr>
        <p:spPr>
          <a:xfrm flipH="1">
            <a:off x="29680829" y="11194466"/>
            <a:ext cx="1539" cy="3711293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29720083" y="7422547"/>
            <a:ext cx="1539" cy="3711293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 rot="16200000">
            <a:off x="28200244" y="8562154"/>
            <a:ext cx="3745995" cy="7848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500" dirty="0" smtClean="0"/>
              <a:t>atmosphere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311969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95</Words>
  <Application>Microsoft Macintosh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 Kite</dc:creator>
  <cp:lastModifiedBy>Edwin Kite</cp:lastModifiedBy>
  <cp:revision>26</cp:revision>
  <dcterms:created xsi:type="dcterms:W3CDTF">2019-08-09T22:30:19Z</dcterms:created>
  <dcterms:modified xsi:type="dcterms:W3CDTF">2019-09-12T21:33:49Z</dcterms:modified>
</cp:coreProperties>
</file>