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45720000" cy="21396325"/>
  <p:notesSz cx="6858000" cy="9144000"/>
  <p:defaultTextStyle>
    <a:defPPr>
      <a:defRPr lang="en-US"/>
    </a:defPPr>
    <a:lvl1pPr marL="0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070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140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211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281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351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421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2491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8562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7612" autoAdjust="0"/>
  </p:normalViewPr>
  <p:slideViewPr>
    <p:cSldViewPr snapToGrid="0" snapToObjects="1">
      <p:cViewPr>
        <p:scale>
          <a:sx n="45" d="100"/>
          <a:sy n="45" d="100"/>
        </p:scale>
        <p:origin x="-80" y="-80"/>
      </p:cViewPr>
      <p:guideLst>
        <p:guide orient="horz" pos="6739"/>
        <p:guide pos="144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1" y="6646730"/>
            <a:ext cx="38862000" cy="458634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2" y="12124584"/>
            <a:ext cx="32004001" cy="54679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4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2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8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CEBD-33FC-514F-9C67-B99EF6551FF7}" type="datetimeFigureOut">
              <a:rPr lang="en-US" smtClean="0"/>
              <a:t>9/12/19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46A30-16F0-F14B-9C30-F29D56A7E4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400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CEBD-33FC-514F-9C67-B99EF6551FF7}" type="datetimeFigureOut">
              <a:rPr lang="en-US" smtClean="0"/>
              <a:t>9/12/19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46A30-16F0-F14B-9C30-F29D56A7E4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742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720068" y="2674540"/>
            <a:ext cx="34051875" cy="5695781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64444" y="2674540"/>
            <a:ext cx="101393625" cy="5695781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CEBD-33FC-514F-9C67-B99EF6551FF7}" type="datetimeFigureOut">
              <a:rPr lang="en-US" smtClean="0"/>
              <a:t>9/12/19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46A30-16F0-F14B-9C30-F29D56A7E4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132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CEBD-33FC-514F-9C67-B99EF6551FF7}" type="datetimeFigureOut">
              <a:rPr lang="en-US" smtClean="0"/>
              <a:t>9/12/19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46A30-16F0-F14B-9C30-F29D56A7E4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185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1565" y="13749121"/>
            <a:ext cx="38862000" cy="4249548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1565" y="9068680"/>
            <a:ext cx="38862000" cy="4680445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07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140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21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28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35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42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249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8562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CEBD-33FC-514F-9C67-B99EF6551FF7}" type="datetimeFigureOut">
              <a:rPr lang="en-US" smtClean="0"/>
              <a:t>9/12/19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46A30-16F0-F14B-9C30-F29D56A7E4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625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64440" y="15576724"/>
            <a:ext cx="67722750" cy="44055626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049192" y="15576724"/>
            <a:ext cx="67722750" cy="44055626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CEBD-33FC-514F-9C67-B99EF6551FF7}" type="datetimeFigureOut">
              <a:rPr lang="en-US" smtClean="0"/>
              <a:t>9/12/19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46A30-16F0-F14B-9C30-F29D56A7E4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65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856845"/>
            <a:ext cx="41148001" cy="356605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1" y="4789411"/>
            <a:ext cx="20200940" cy="1995998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070" indent="0">
              <a:buNone/>
              <a:defRPr sz="6500" b="1"/>
            </a:lvl2pPr>
            <a:lvl3pPr marL="2952140" indent="0">
              <a:buNone/>
              <a:defRPr sz="5800" b="1"/>
            </a:lvl3pPr>
            <a:lvl4pPr marL="4428211" indent="0">
              <a:buNone/>
              <a:defRPr sz="5200" b="1"/>
            </a:lvl4pPr>
            <a:lvl5pPr marL="5904281" indent="0">
              <a:buNone/>
              <a:defRPr sz="5200" b="1"/>
            </a:lvl5pPr>
            <a:lvl6pPr marL="7380351" indent="0">
              <a:buNone/>
              <a:defRPr sz="5200" b="1"/>
            </a:lvl6pPr>
            <a:lvl7pPr marL="8856421" indent="0">
              <a:buNone/>
              <a:defRPr sz="5200" b="1"/>
            </a:lvl7pPr>
            <a:lvl8pPr marL="10332491" indent="0">
              <a:buNone/>
              <a:defRPr sz="5200" b="1"/>
            </a:lvl8pPr>
            <a:lvl9pPr marL="11808562" indent="0">
              <a:buNone/>
              <a:defRPr sz="5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1" y="6785411"/>
            <a:ext cx="20200940" cy="12327653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225129" y="4789411"/>
            <a:ext cx="20208875" cy="1995998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070" indent="0">
              <a:buNone/>
              <a:defRPr sz="6500" b="1"/>
            </a:lvl2pPr>
            <a:lvl3pPr marL="2952140" indent="0">
              <a:buNone/>
              <a:defRPr sz="5800" b="1"/>
            </a:lvl3pPr>
            <a:lvl4pPr marL="4428211" indent="0">
              <a:buNone/>
              <a:defRPr sz="5200" b="1"/>
            </a:lvl4pPr>
            <a:lvl5pPr marL="5904281" indent="0">
              <a:buNone/>
              <a:defRPr sz="5200" b="1"/>
            </a:lvl5pPr>
            <a:lvl6pPr marL="7380351" indent="0">
              <a:buNone/>
              <a:defRPr sz="5200" b="1"/>
            </a:lvl6pPr>
            <a:lvl7pPr marL="8856421" indent="0">
              <a:buNone/>
              <a:defRPr sz="5200" b="1"/>
            </a:lvl7pPr>
            <a:lvl8pPr marL="10332491" indent="0">
              <a:buNone/>
              <a:defRPr sz="5200" b="1"/>
            </a:lvl8pPr>
            <a:lvl9pPr marL="11808562" indent="0">
              <a:buNone/>
              <a:defRPr sz="5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225129" y="6785411"/>
            <a:ext cx="20208875" cy="12327653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CEBD-33FC-514F-9C67-B99EF6551FF7}" type="datetimeFigureOut">
              <a:rPr lang="en-US" smtClean="0"/>
              <a:t>9/12/19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46A30-16F0-F14B-9C30-F29D56A7E4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003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CEBD-33FC-514F-9C67-B99EF6551FF7}" type="datetimeFigureOut">
              <a:rPr lang="en-US" smtClean="0"/>
              <a:t>9/12/19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46A30-16F0-F14B-9C30-F29D56A7E4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944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CEBD-33FC-514F-9C67-B99EF6551FF7}" type="datetimeFigureOut">
              <a:rPr lang="en-US" smtClean="0"/>
              <a:t>9/12/19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46A30-16F0-F14B-9C30-F29D56A7E4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044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4" y="851891"/>
            <a:ext cx="15041565" cy="3625488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5253" y="851895"/>
            <a:ext cx="25558749" cy="18261171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4" y="4477381"/>
            <a:ext cx="15041565" cy="14635682"/>
          </a:xfrm>
        </p:spPr>
        <p:txBody>
          <a:bodyPr/>
          <a:lstStyle>
            <a:lvl1pPr marL="0" indent="0">
              <a:buNone/>
              <a:defRPr sz="4500"/>
            </a:lvl1pPr>
            <a:lvl2pPr marL="1476070" indent="0">
              <a:buNone/>
              <a:defRPr sz="3900"/>
            </a:lvl2pPr>
            <a:lvl3pPr marL="2952140" indent="0">
              <a:buNone/>
              <a:defRPr sz="3200"/>
            </a:lvl3pPr>
            <a:lvl4pPr marL="4428211" indent="0">
              <a:buNone/>
              <a:defRPr sz="2900"/>
            </a:lvl4pPr>
            <a:lvl5pPr marL="5904281" indent="0">
              <a:buNone/>
              <a:defRPr sz="2900"/>
            </a:lvl5pPr>
            <a:lvl6pPr marL="7380351" indent="0">
              <a:buNone/>
              <a:defRPr sz="2900"/>
            </a:lvl6pPr>
            <a:lvl7pPr marL="8856421" indent="0">
              <a:buNone/>
              <a:defRPr sz="2900"/>
            </a:lvl7pPr>
            <a:lvl8pPr marL="10332491" indent="0">
              <a:buNone/>
              <a:defRPr sz="2900"/>
            </a:lvl8pPr>
            <a:lvl9pPr marL="11808562" indent="0">
              <a:buNone/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CEBD-33FC-514F-9C67-B99EF6551FF7}" type="datetimeFigureOut">
              <a:rPr lang="en-US" smtClean="0"/>
              <a:t>9/12/19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46A30-16F0-F14B-9C30-F29D56A7E4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759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1441" y="14977428"/>
            <a:ext cx="27432000" cy="1768170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961441" y="1911804"/>
            <a:ext cx="27432000" cy="12837795"/>
          </a:xfrm>
        </p:spPr>
        <p:txBody>
          <a:bodyPr/>
          <a:lstStyle>
            <a:lvl1pPr marL="0" indent="0">
              <a:buNone/>
              <a:defRPr sz="10300"/>
            </a:lvl1pPr>
            <a:lvl2pPr marL="1476070" indent="0">
              <a:buNone/>
              <a:defRPr sz="9000"/>
            </a:lvl2pPr>
            <a:lvl3pPr marL="2952140" indent="0">
              <a:buNone/>
              <a:defRPr sz="7700"/>
            </a:lvl3pPr>
            <a:lvl4pPr marL="4428211" indent="0">
              <a:buNone/>
              <a:defRPr sz="6500"/>
            </a:lvl4pPr>
            <a:lvl5pPr marL="5904281" indent="0">
              <a:buNone/>
              <a:defRPr sz="6500"/>
            </a:lvl5pPr>
            <a:lvl6pPr marL="7380351" indent="0">
              <a:buNone/>
              <a:defRPr sz="6500"/>
            </a:lvl6pPr>
            <a:lvl7pPr marL="8856421" indent="0">
              <a:buNone/>
              <a:defRPr sz="6500"/>
            </a:lvl7pPr>
            <a:lvl8pPr marL="10332491" indent="0">
              <a:buNone/>
              <a:defRPr sz="6500"/>
            </a:lvl8pPr>
            <a:lvl9pPr marL="11808562" indent="0">
              <a:buNone/>
              <a:defRPr sz="6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61441" y="16745601"/>
            <a:ext cx="27432000" cy="2511095"/>
          </a:xfrm>
        </p:spPr>
        <p:txBody>
          <a:bodyPr/>
          <a:lstStyle>
            <a:lvl1pPr marL="0" indent="0">
              <a:buNone/>
              <a:defRPr sz="4500"/>
            </a:lvl1pPr>
            <a:lvl2pPr marL="1476070" indent="0">
              <a:buNone/>
              <a:defRPr sz="3900"/>
            </a:lvl2pPr>
            <a:lvl3pPr marL="2952140" indent="0">
              <a:buNone/>
              <a:defRPr sz="3200"/>
            </a:lvl3pPr>
            <a:lvl4pPr marL="4428211" indent="0">
              <a:buNone/>
              <a:defRPr sz="2900"/>
            </a:lvl4pPr>
            <a:lvl5pPr marL="5904281" indent="0">
              <a:buNone/>
              <a:defRPr sz="2900"/>
            </a:lvl5pPr>
            <a:lvl6pPr marL="7380351" indent="0">
              <a:buNone/>
              <a:defRPr sz="2900"/>
            </a:lvl6pPr>
            <a:lvl7pPr marL="8856421" indent="0">
              <a:buNone/>
              <a:defRPr sz="2900"/>
            </a:lvl7pPr>
            <a:lvl8pPr marL="10332491" indent="0">
              <a:buNone/>
              <a:defRPr sz="2900"/>
            </a:lvl8pPr>
            <a:lvl9pPr marL="11808562" indent="0">
              <a:buNone/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CEBD-33FC-514F-9C67-B99EF6551FF7}" type="datetimeFigureOut">
              <a:rPr lang="en-US" smtClean="0"/>
              <a:t>9/12/19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46A30-16F0-F14B-9C30-F29D56A7E4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00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0" y="856845"/>
            <a:ext cx="41148001" cy="3566054"/>
          </a:xfrm>
          <a:prstGeom prst="rect">
            <a:avLst/>
          </a:prstGeom>
        </p:spPr>
        <p:txBody>
          <a:bodyPr vert="horz" lIns="295214" tIns="147607" rIns="295214" bIns="14760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992481"/>
            <a:ext cx="41148001" cy="14120585"/>
          </a:xfrm>
          <a:prstGeom prst="rect">
            <a:avLst/>
          </a:prstGeom>
        </p:spPr>
        <p:txBody>
          <a:bodyPr vert="horz" lIns="295214" tIns="147607" rIns="295214" bIns="14760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0" y="19831225"/>
            <a:ext cx="10668000" cy="1139156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BCEBD-33FC-514F-9C67-B99EF6551FF7}" type="datetimeFigureOut">
              <a:rPr lang="en-US" smtClean="0"/>
              <a:t>9/12/19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621002" y="19831225"/>
            <a:ext cx="14478000" cy="1139156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0" y="19831225"/>
            <a:ext cx="10668000" cy="1139156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46A30-16F0-F14B-9C30-F29D56A7E4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589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6070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053" indent="-1107053" algn="l" defTabSz="1476070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614" indent="-922544" algn="l" defTabSz="1476070" rtl="0" eaLnBrk="1" latinLnBrk="0" hangingPunct="1">
        <a:spcBef>
          <a:spcPct val="20000"/>
        </a:spcBef>
        <a:buFont typeface="Arial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176" indent="-738035" algn="l" defTabSz="1476070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246" indent="-738035" algn="l" defTabSz="1476070" rtl="0" eaLnBrk="1" latinLnBrk="0" hangingPunct="1">
        <a:spcBef>
          <a:spcPct val="20000"/>
        </a:spcBef>
        <a:buFont typeface="Arial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316" indent="-738035" algn="l" defTabSz="1476070" rtl="0" eaLnBrk="1" latinLnBrk="0" hangingPunct="1">
        <a:spcBef>
          <a:spcPct val="20000"/>
        </a:spcBef>
        <a:buFont typeface="Arial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386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4456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0527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6597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070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140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21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28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35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42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249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8562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/>
          <p:cNvSpPr/>
          <p:nvPr/>
        </p:nvSpPr>
        <p:spPr>
          <a:xfrm>
            <a:off x="2078121" y="11075073"/>
            <a:ext cx="20441063" cy="4195075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Freeform 67"/>
          <p:cNvSpPr/>
          <p:nvPr/>
        </p:nvSpPr>
        <p:spPr>
          <a:xfrm>
            <a:off x="2058879" y="6773517"/>
            <a:ext cx="16063093" cy="4329779"/>
          </a:xfrm>
          <a:custGeom>
            <a:avLst/>
            <a:gdLst>
              <a:gd name="connsiteX0" fmla="*/ 0 w 9389975"/>
              <a:gd name="connsiteY0" fmla="*/ 0 h 4329779"/>
              <a:gd name="connsiteX1" fmla="*/ 1462373 w 9389975"/>
              <a:gd name="connsiteY1" fmla="*/ 57730 h 4329779"/>
              <a:gd name="connsiteX2" fmla="*/ 2655362 w 9389975"/>
              <a:gd name="connsiteY2" fmla="*/ 269408 h 4329779"/>
              <a:gd name="connsiteX3" fmla="*/ 3848351 w 9389975"/>
              <a:gd name="connsiteY3" fmla="*/ 615790 h 4329779"/>
              <a:gd name="connsiteX4" fmla="*/ 5426174 w 9389975"/>
              <a:gd name="connsiteY4" fmla="*/ 1270068 h 4329779"/>
              <a:gd name="connsiteX5" fmla="*/ 6542196 w 9389975"/>
              <a:gd name="connsiteY5" fmla="*/ 1847372 h 4329779"/>
              <a:gd name="connsiteX6" fmla="*/ 7715943 w 9389975"/>
              <a:gd name="connsiteY6" fmla="*/ 2559380 h 4329779"/>
              <a:gd name="connsiteX7" fmla="*/ 8812723 w 9389975"/>
              <a:gd name="connsiteY7" fmla="*/ 3444579 h 4329779"/>
              <a:gd name="connsiteX8" fmla="*/ 9313008 w 9389975"/>
              <a:gd name="connsiteY8" fmla="*/ 4156588 h 4329779"/>
              <a:gd name="connsiteX9" fmla="*/ 9389975 w 9389975"/>
              <a:gd name="connsiteY9" fmla="*/ 4329779 h 4329779"/>
              <a:gd name="connsiteX10" fmla="*/ 19242 w 9389975"/>
              <a:gd name="connsiteY10" fmla="*/ 4310535 h 4329779"/>
              <a:gd name="connsiteX11" fmla="*/ 0 w 9389975"/>
              <a:gd name="connsiteY11" fmla="*/ 0 h 4329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389975" h="4329779">
                <a:moveTo>
                  <a:pt x="0" y="0"/>
                </a:moveTo>
                <a:lnTo>
                  <a:pt x="1462373" y="57730"/>
                </a:lnTo>
                <a:lnTo>
                  <a:pt x="2655362" y="269408"/>
                </a:lnTo>
                <a:lnTo>
                  <a:pt x="3848351" y="615790"/>
                </a:lnTo>
                <a:lnTo>
                  <a:pt x="5426174" y="1270068"/>
                </a:lnTo>
                <a:lnTo>
                  <a:pt x="6542196" y="1847372"/>
                </a:lnTo>
                <a:lnTo>
                  <a:pt x="7715943" y="2559380"/>
                </a:lnTo>
                <a:lnTo>
                  <a:pt x="8812723" y="3444579"/>
                </a:lnTo>
                <a:lnTo>
                  <a:pt x="9313008" y="4156588"/>
                </a:lnTo>
                <a:lnTo>
                  <a:pt x="9389975" y="4329779"/>
                </a:lnTo>
                <a:lnTo>
                  <a:pt x="19242" y="4310535"/>
                </a:lnTo>
                <a:lnTo>
                  <a:pt x="0" y="0"/>
                </a:lnTo>
                <a:close/>
              </a:path>
            </a:pathLst>
          </a:custGeom>
          <a:gradFill>
            <a:lin ang="162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0" name="Straight Arrow Connector 69"/>
          <p:cNvCxnSpPr/>
          <p:nvPr/>
        </p:nvCxnSpPr>
        <p:spPr>
          <a:xfrm flipV="1">
            <a:off x="2044799" y="5725390"/>
            <a:ext cx="33322" cy="9902513"/>
          </a:xfrm>
          <a:prstGeom prst="straightConnector1">
            <a:avLst/>
          </a:prstGeom>
          <a:ln w="5715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25717" y="4496845"/>
            <a:ext cx="2087812" cy="224676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3500" dirty="0" smtClean="0"/>
              <a:t>distance </a:t>
            </a:r>
          </a:p>
          <a:p>
            <a:r>
              <a:rPr lang="en-US" sz="3500" dirty="0" smtClean="0"/>
              <a:t>from </a:t>
            </a:r>
          </a:p>
          <a:p>
            <a:r>
              <a:rPr lang="en-US" sz="3500" dirty="0" smtClean="0"/>
              <a:t>planet </a:t>
            </a:r>
          </a:p>
          <a:p>
            <a:r>
              <a:rPr lang="en-US" sz="3500" dirty="0" smtClean="0"/>
              <a:t>center</a:t>
            </a:r>
            <a:endParaRPr lang="en-US" sz="3500" dirty="0"/>
          </a:p>
        </p:txBody>
      </p:sp>
      <p:sp>
        <p:nvSpPr>
          <p:cNvPr id="72" name="TextBox 71"/>
          <p:cNvSpPr txBox="1"/>
          <p:nvPr/>
        </p:nvSpPr>
        <p:spPr>
          <a:xfrm>
            <a:off x="23631118" y="11337291"/>
            <a:ext cx="1016599" cy="63094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3500" dirty="0" smtClean="0"/>
              <a:t>time</a:t>
            </a:r>
            <a:endParaRPr lang="en-US" sz="3500" dirty="0"/>
          </a:p>
        </p:txBody>
      </p:sp>
      <p:cxnSp>
        <p:nvCxnSpPr>
          <p:cNvPr id="74" name="Straight Connector 73"/>
          <p:cNvCxnSpPr/>
          <p:nvPr/>
        </p:nvCxnSpPr>
        <p:spPr>
          <a:xfrm flipV="1">
            <a:off x="1712527" y="15270146"/>
            <a:ext cx="22628300" cy="5773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Freeform 75"/>
          <p:cNvSpPr/>
          <p:nvPr/>
        </p:nvSpPr>
        <p:spPr>
          <a:xfrm flipH="1">
            <a:off x="8043064" y="11085335"/>
            <a:ext cx="13546193" cy="4214318"/>
          </a:xfrm>
          <a:custGeom>
            <a:avLst/>
            <a:gdLst>
              <a:gd name="connsiteX0" fmla="*/ 0 w 9389975"/>
              <a:gd name="connsiteY0" fmla="*/ 0 h 4329779"/>
              <a:gd name="connsiteX1" fmla="*/ 1462373 w 9389975"/>
              <a:gd name="connsiteY1" fmla="*/ 57730 h 4329779"/>
              <a:gd name="connsiteX2" fmla="*/ 2655362 w 9389975"/>
              <a:gd name="connsiteY2" fmla="*/ 269408 h 4329779"/>
              <a:gd name="connsiteX3" fmla="*/ 3848351 w 9389975"/>
              <a:gd name="connsiteY3" fmla="*/ 615790 h 4329779"/>
              <a:gd name="connsiteX4" fmla="*/ 5426174 w 9389975"/>
              <a:gd name="connsiteY4" fmla="*/ 1270068 h 4329779"/>
              <a:gd name="connsiteX5" fmla="*/ 6542196 w 9389975"/>
              <a:gd name="connsiteY5" fmla="*/ 1847372 h 4329779"/>
              <a:gd name="connsiteX6" fmla="*/ 7715943 w 9389975"/>
              <a:gd name="connsiteY6" fmla="*/ 2559380 h 4329779"/>
              <a:gd name="connsiteX7" fmla="*/ 8812723 w 9389975"/>
              <a:gd name="connsiteY7" fmla="*/ 3444579 h 4329779"/>
              <a:gd name="connsiteX8" fmla="*/ 9313008 w 9389975"/>
              <a:gd name="connsiteY8" fmla="*/ 4156588 h 4329779"/>
              <a:gd name="connsiteX9" fmla="*/ 9389975 w 9389975"/>
              <a:gd name="connsiteY9" fmla="*/ 4329779 h 4329779"/>
              <a:gd name="connsiteX10" fmla="*/ 19242 w 9389975"/>
              <a:gd name="connsiteY10" fmla="*/ 4310535 h 4329779"/>
              <a:gd name="connsiteX11" fmla="*/ 0 w 9389975"/>
              <a:gd name="connsiteY11" fmla="*/ 0 h 4329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389975" h="4329779">
                <a:moveTo>
                  <a:pt x="0" y="0"/>
                </a:moveTo>
                <a:lnTo>
                  <a:pt x="1462373" y="57730"/>
                </a:lnTo>
                <a:lnTo>
                  <a:pt x="2655362" y="269408"/>
                </a:lnTo>
                <a:lnTo>
                  <a:pt x="3848351" y="615790"/>
                </a:lnTo>
                <a:lnTo>
                  <a:pt x="5426174" y="1270068"/>
                </a:lnTo>
                <a:lnTo>
                  <a:pt x="6542196" y="1847372"/>
                </a:lnTo>
                <a:lnTo>
                  <a:pt x="7715943" y="2559380"/>
                </a:lnTo>
                <a:lnTo>
                  <a:pt x="8812723" y="3444579"/>
                </a:lnTo>
                <a:lnTo>
                  <a:pt x="9313008" y="4156588"/>
                </a:lnTo>
                <a:lnTo>
                  <a:pt x="9389975" y="4329779"/>
                </a:lnTo>
                <a:lnTo>
                  <a:pt x="19242" y="4310535"/>
                </a:lnTo>
                <a:lnTo>
                  <a:pt x="0" y="0"/>
                </a:lnTo>
                <a:close/>
              </a:path>
            </a:pathLst>
          </a:custGeom>
          <a:solidFill>
            <a:srgbClr val="8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/>
          <p:cNvSpPr/>
          <p:nvPr/>
        </p:nvSpPr>
        <p:spPr>
          <a:xfrm>
            <a:off x="21072862" y="11113558"/>
            <a:ext cx="7943710" cy="4214318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Freeform 79"/>
          <p:cNvSpPr/>
          <p:nvPr/>
        </p:nvSpPr>
        <p:spPr>
          <a:xfrm>
            <a:off x="9390303" y="7375612"/>
            <a:ext cx="19626268" cy="639776"/>
          </a:xfrm>
          <a:custGeom>
            <a:avLst/>
            <a:gdLst>
              <a:gd name="connsiteX0" fmla="*/ 0 w 15335676"/>
              <a:gd name="connsiteY0" fmla="*/ 0 h 731252"/>
              <a:gd name="connsiteX1" fmla="*/ 1635549 w 15335676"/>
              <a:gd name="connsiteY1" fmla="*/ 327139 h 731252"/>
              <a:gd name="connsiteX2" fmla="*/ 3386548 w 15335676"/>
              <a:gd name="connsiteY2" fmla="*/ 538817 h 731252"/>
              <a:gd name="connsiteX3" fmla="*/ 5079822 w 15335676"/>
              <a:gd name="connsiteY3" fmla="*/ 654278 h 731252"/>
              <a:gd name="connsiteX4" fmla="*/ 7273382 w 15335676"/>
              <a:gd name="connsiteY4" fmla="*/ 731252 h 731252"/>
              <a:gd name="connsiteX5" fmla="*/ 10159645 w 15335676"/>
              <a:gd name="connsiteY5" fmla="*/ 731252 h 731252"/>
              <a:gd name="connsiteX6" fmla="*/ 13988753 w 15335676"/>
              <a:gd name="connsiteY6" fmla="*/ 692765 h 731252"/>
              <a:gd name="connsiteX7" fmla="*/ 15335676 w 15335676"/>
              <a:gd name="connsiteY7" fmla="*/ 673521 h 731252"/>
              <a:gd name="connsiteX8" fmla="*/ 15335676 w 15335676"/>
              <a:gd name="connsiteY8" fmla="*/ 673521 h 731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335676" h="731252">
                <a:moveTo>
                  <a:pt x="0" y="0"/>
                </a:moveTo>
                <a:lnTo>
                  <a:pt x="1635549" y="327139"/>
                </a:lnTo>
                <a:lnTo>
                  <a:pt x="3386548" y="538817"/>
                </a:lnTo>
                <a:lnTo>
                  <a:pt x="5079822" y="654278"/>
                </a:lnTo>
                <a:lnTo>
                  <a:pt x="7273382" y="731252"/>
                </a:lnTo>
                <a:lnTo>
                  <a:pt x="10159645" y="731252"/>
                </a:lnTo>
                <a:lnTo>
                  <a:pt x="13988753" y="692765"/>
                </a:lnTo>
                <a:lnTo>
                  <a:pt x="15335676" y="673521"/>
                </a:lnTo>
                <a:lnTo>
                  <a:pt x="15335676" y="673521"/>
                </a:lnTo>
              </a:path>
            </a:pathLst>
          </a:custGeom>
          <a:ln>
            <a:prstDash val="lg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Oval 81"/>
          <p:cNvSpPr/>
          <p:nvPr/>
        </p:nvSpPr>
        <p:spPr>
          <a:xfrm>
            <a:off x="2405230" y="10690201"/>
            <a:ext cx="211659" cy="230922"/>
          </a:xfrm>
          <a:prstGeom prst="ellipse">
            <a:avLst/>
          </a:prstGeom>
          <a:solidFill>
            <a:srgbClr val="FF66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Oval 82"/>
          <p:cNvSpPr/>
          <p:nvPr/>
        </p:nvSpPr>
        <p:spPr>
          <a:xfrm>
            <a:off x="2557631" y="10842601"/>
            <a:ext cx="211659" cy="230922"/>
          </a:xfrm>
          <a:prstGeom prst="ellipse">
            <a:avLst/>
          </a:prstGeom>
          <a:solidFill>
            <a:srgbClr val="FF66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Oval 83"/>
          <p:cNvSpPr/>
          <p:nvPr/>
        </p:nvSpPr>
        <p:spPr>
          <a:xfrm>
            <a:off x="2171255" y="10841057"/>
            <a:ext cx="211659" cy="230922"/>
          </a:xfrm>
          <a:prstGeom prst="ellipse">
            <a:avLst/>
          </a:prstGeom>
          <a:solidFill>
            <a:srgbClr val="FF66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2113529" y="9574523"/>
            <a:ext cx="1780311" cy="1107996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3300" i="1" dirty="0" smtClean="0"/>
              <a:t>silicates</a:t>
            </a:r>
            <a:endParaRPr lang="en-US" sz="3300" i="1" dirty="0"/>
          </a:p>
          <a:p>
            <a:r>
              <a:rPr lang="en-US" sz="3300" i="1" dirty="0" smtClean="0"/>
              <a:t>separate</a:t>
            </a:r>
            <a:endParaRPr lang="en-US" sz="3300" i="1" dirty="0"/>
          </a:p>
        </p:txBody>
      </p:sp>
      <p:sp>
        <p:nvSpPr>
          <p:cNvPr id="86" name="TextBox 85"/>
          <p:cNvSpPr txBox="1"/>
          <p:nvPr/>
        </p:nvSpPr>
        <p:spPr>
          <a:xfrm>
            <a:off x="2285521" y="7448471"/>
            <a:ext cx="4924170" cy="78483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4500" dirty="0" smtClean="0"/>
              <a:t>H</a:t>
            </a:r>
            <a:r>
              <a:rPr lang="en-US" sz="4500" baseline="-25000" dirty="0" smtClean="0"/>
              <a:t>2</a:t>
            </a:r>
            <a:r>
              <a:rPr lang="en-US" sz="4500" dirty="0" smtClean="0"/>
              <a:t>-rich atmosphere:</a:t>
            </a:r>
          </a:p>
        </p:txBody>
      </p:sp>
      <p:sp>
        <p:nvSpPr>
          <p:cNvPr id="88" name="TextBox 87"/>
          <p:cNvSpPr txBox="1"/>
          <p:nvPr/>
        </p:nvSpPr>
        <p:spPr>
          <a:xfrm rot="19794920">
            <a:off x="7724926" y="13701338"/>
            <a:ext cx="2665958" cy="60016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3300" i="1" dirty="0" smtClean="0"/>
              <a:t>crystallisation</a:t>
            </a:r>
            <a:endParaRPr lang="en-US" sz="3300" i="1" dirty="0"/>
          </a:p>
        </p:txBody>
      </p:sp>
      <p:sp>
        <p:nvSpPr>
          <p:cNvPr id="89" name="Freeform 88"/>
          <p:cNvSpPr/>
          <p:nvPr/>
        </p:nvSpPr>
        <p:spPr>
          <a:xfrm rot="21445457" flipV="1">
            <a:off x="7993552" y="13810867"/>
            <a:ext cx="20971614" cy="1077892"/>
          </a:xfrm>
          <a:custGeom>
            <a:avLst/>
            <a:gdLst>
              <a:gd name="connsiteX0" fmla="*/ 0 w 15335676"/>
              <a:gd name="connsiteY0" fmla="*/ 0 h 731252"/>
              <a:gd name="connsiteX1" fmla="*/ 1635549 w 15335676"/>
              <a:gd name="connsiteY1" fmla="*/ 327139 h 731252"/>
              <a:gd name="connsiteX2" fmla="*/ 3386548 w 15335676"/>
              <a:gd name="connsiteY2" fmla="*/ 538817 h 731252"/>
              <a:gd name="connsiteX3" fmla="*/ 5079822 w 15335676"/>
              <a:gd name="connsiteY3" fmla="*/ 654278 h 731252"/>
              <a:gd name="connsiteX4" fmla="*/ 7273382 w 15335676"/>
              <a:gd name="connsiteY4" fmla="*/ 731252 h 731252"/>
              <a:gd name="connsiteX5" fmla="*/ 10159645 w 15335676"/>
              <a:gd name="connsiteY5" fmla="*/ 731252 h 731252"/>
              <a:gd name="connsiteX6" fmla="*/ 13988753 w 15335676"/>
              <a:gd name="connsiteY6" fmla="*/ 692765 h 731252"/>
              <a:gd name="connsiteX7" fmla="*/ 15335676 w 15335676"/>
              <a:gd name="connsiteY7" fmla="*/ 673521 h 731252"/>
              <a:gd name="connsiteX8" fmla="*/ 15335676 w 15335676"/>
              <a:gd name="connsiteY8" fmla="*/ 673521 h 731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335676" h="731252">
                <a:moveTo>
                  <a:pt x="0" y="0"/>
                </a:moveTo>
                <a:lnTo>
                  <a:pt x="1635549" y="327139"/>
                </a:lnTo>
                <a:lnTo>
                  <a:pt x="3386548" y="538817"/>
                </a:lnTo>
                <a:lnTo>
                  <a:pt x="5079822" y="654278"/>
                </a:lnTo>
                <a:lnTo>
                  <a:pt x="7273382" y="731252"/>
                </a:lnTo>
                <a:lnTo>
                  <a:pt x="10159645" y="731252"/>
                </a:lnTo>
                <a:lnTo>
                  <a:pt x="13988753" y="692765"/>
                </a:lnTo>
                <a:lnTo>
                  <a:pt x="15335676" y="673521"/>
                </a:lnTo>
                <a:lnTo>
                  <a:pt x="15335676" y="673521"/>
                </a:lnTo>
              </a:path>
            </a:pathLst>
          </a:custGeom>
          <a:ln>
            <a:solidFill>
              <a:srgbClr val="FF6600"/>
            </a:solidFill>
            <a:prstDash val="lg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 rot="21336592">
            <a:off x="12266210" y="14054364"/>
            <a:ext cx="7575856" cy="63094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3500" dirty="0" smtClean="0">
                <a:solidFill>
                  <a:srgbClr val="FF6600"/>
                </a:solidFill>
              </a:rPr>
              <a:t>sub-Neptune: slow (or no) crystallisation</a:t>
            </a:r>
            <a:endParaRPr lang="en-US" sz="3500" dirty="0">
              <a:solidFill>
                <a:srgbClr val="FF6600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5404117" y="4969369"/>
            <a:ext cx="4657514" cy="630942"/>
          </a:xfrm>
          <a:prstGeom prst="rect">
            <a:avLst/>
          </a:prstGeom>
          <a:noFill/>
          <a:ln>
            <a:solidFill>
              <a:srgbClr val="FFFF00"/>
            </a:solidFill>
          </a:ln>
          <a:effectLst/>
        </p:spPr>
        <p:txBody>
          <a:bodyPr wrap="none" rtlCol="0">
            <a:spAutoFit/>
          </a:bodyPr>
          <a:lstStyle/>
          <a:p>
            <a:r>
              <a:rPr lang="en-US" sz="3500" dirty="0" smtClean="0"/>
              <a:t>XUV for escape-to-space</a:t>
            </a:r>
            <a:endParaRPr lang="en-US" sz="3500" dirty="0"/>
          </a:p>
        </p:txBody>
      </p:sp>
      <p:sp>
        <p:nvSpPr>
          <p:cNvPr id="92" name="Up Arrow 91"/>
          <p:cNvSpPr/>
          <p:nvPr/>
        </p:nvSpPr>
        <p:spPr>
          <a:xfrm>
            <a:off x="11704300" y="11194466"/>
            <a:ext cx="1476311" cy="1574871"/>
          </a:xfrm>
          <a:prstGeom prst="upArrow">
            <a:avLst/>
          </a:prstGeom>
          <a:solidFill>
            <a:srgbClr val="CCFFCC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Up Arrow 92"/>
          <p:cNvSpPr/>
          <p:nvPr/>
        </p:nvSpPr>
        <p:spPr>
          <a:xfrm rot="10800000">
            <a:off x="12052667" y="13083057"/>
            <a:ext cx="751962" cy="886747"/>
          </a:xfrm>
          <a:prstGeom prst="upArrow">
            <a:avLst/>
          </a:prstGeom>
          <a:solidFill>
            <a:srgbClr val="CCFFCC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TextBox 93"/>
          <p:cNvSpPr txBox="1"/>
          <p:nvPr/>
        </p:nvSpPr>
        <p:spPr>
          <a:xfrm>
            <a:off x="8374188" y="11449826"/>
            <a:ext cx="3471636" cy="161582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en-US" sz="3300" i="1" dirty="0" smtClean="0"/>
              <a:t>volatile</a:t>
            </a:r>
          </a:p>
          <a:p>
            <a:r>
              <a:rPr lang="en-US" sz="3300" i="1" dirty="0" smtClean="0"/>
              <a:t>partitioning</a:t>
            </a:r>
          </a:p>
          <a:p>
            <a:pPr algn="r"/>
            <a:r>
              <a:rPr lang="en-US" sz="3300" i="1" dirty="0" smtClean="0"/>
              <a:t>(crystal </a:t>
            </a:r>
            <a:r>
              <a:rPr lang="en-US" sz="3300" i="1" dirty="0" smtClean="0">
                <a:sym typeface="Wingdings"/>
              </a:rPr>
              <a:t> melt)</a:t>
            </a:r>
            <a:endParaRPr lang="en-US" sz="3300" i="1" dirty="0" smtClean="0"/>
          </a:p>
        </p:txBody>
      </p:sp>
      <p:sp>
        <p:nvSpPr>
          <p:cNvPr id="95" name="TextBox 94"/>
          <p:cNvSpPr txBox="1"/>
          <p:nvPr/>
        </p:nvSpPr>
        <p:spPr>
          <a:xfrm>
            <a:off x="2557631" y="12843656"/>
            <a:ext cx="4472010" cy="2062103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/>
              <a:t>Liquid Magma</a:t>
            </a:r>
          </a:p>
          <a:p>
            <a:r>
              <a:rPr lang="en-US" sz="3500" i="1" dirty="0" smtClean="0"/>
              <a:t>(potentially </a:t>
            </a:r>
          </a:p>
          <a:p>
            <a:r>
              <a:rPr lang="en-US" sz="3500" i="1" dirty="0"/>
              <a:t>r</a:t>
            </a:r>
            <a:r>
              <a:rPr lang="en-US" sz="3500" i="1" dirty="0" smtClean="0"/>
              <a:t>apid </a:t>
            </a:r>
            <a:r>
              <a:rPr lang="en-US" sz="3500" i="1" dirty="0"/>
              <a:t>c</a:t>
            </a:r>
            <a:r>
              <a:rPr lang="en-US" sz="3500" i="1" dirty="0" smtClean="0"/>
              <a:t>onvection)</a:t>
            </a:r>
            <a:endParaRPr lang="en-US" sz="3500" i="1" dirty="0"/>
          </a:p>
        </p:txBody>
      </p:sp>
      <p:sp>
        <p:nvSpPr>
          <p:cNvPr id="96" name="TextBox 95"/>
          <p:cNvSpPr txBox="1"/>
          <p:nvPr/>
        </p:nvSpPr>
        <p:spPr>
          <a:xfrm>
            <a:off x="22113080" y="11529321"/>
            <a:ext cx="4573457" cy="187743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Solid Mantle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(</a:t>
            </a:r>
            <a:r>
              <a:rPr lang="el-GR" dirty="0" smtClean="0">
                <a:solidFill>
                  <a:schemeClr val="bg1"/>
                </a:solidFill>
              </a:rPr>
              <a:t>τ</a:t>
            </a:r>
            <a:r>
              <a:rPr lang="en-US" baseline="-25000" dirty="0" smtClean="0">
                <a:solidFill>
                  <a:schemeClr val="bg1"/>
                </a:solidFill>
              </a:rPr>
              <a:t>degas</a:t>
            </a:r>
            <a:r>
              <a:rPr lang="en-US" dirty="0" smtClean="0">
                <a:solidFill>
                  <a:schemeClr val="bg1"/>
                </a:solidFill>
              </a:rPr>
              <a:t> ≳ 10</a:t>
            </a:r>
            <a:r>
              <a:rPr lang="en-US" baseline="30000" dirty="0" smtClean="0">
                <a:solidFill>
                  <a:schemeClr val="bg1"/>
                </a:solidFill>
              </a:rPr>
              <a:t>9</a:t>
            </a:r>
            <a:r>
              <a:rPr lang="en-US" dirty="0" smtClean="0">
                <a:solidFill>
                  <a:schemeClr val="bg1"/>
                </a:solidFill>
              </a:rPr>
              <a:t> yr)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7122665" y="7346398"/>
            <a:ext cx="3025826" cy="98488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/>
              <a:t>&gt;10</a:t>
            </a:r>
            <a:r>
              <a:rPr lang="en-US" baseline="30000" dirty="0"/>
              <a:t>4</a:t>
            </a:r>
            <a:r>
              <a:rPr lang="en-US" dirty="0" smtClean="0"/>
              <a:t> bars</a:t>
            </a:r>
            <a:endParaRPr lang="en-US" dirty="0"/>
          </a:p>
        </p:txBody>
      </p:sp>
      <p:sp>
        <p:nvSpPr>
          <p:cNvPr id="100" name="Up Arrow 99"/>
          <p:cNvSpPr/>
          <p:nvPr/>
        </p:nvSpPr>
        <p:spPr>
          <a:xfrm>
            <a:off x="10322793" y="5798247"/>
            <a:ext cx="1943417" cy="3845225"/>
          </a:xfrm>
          <a:prstGeom prst="upArrow">
            <a:avLst/>
          </a:prstGeom>
          <a:gradFill flip="none" rotWithShape="1">
            <a:gsLst>
              <a:gs pos="0">
                <a:srgbClr val="CCFFCC"/>
              </a:gs>
              <a:gs pos="30000">
                <a:schemeClr val="tx2">
                  <a:lumMod val="60000"/>
                  <a:lumOff val="40000"/>
                </a:schemeClr>
              </a:gs>
            </a:gsLst>
            <a:lin ang="16200000" scaled="0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TextBox 100"/>
          <p:cNvSpPr txBox="1"/>
          <p:nvPr/>
        </p:nvSpPr>
        <p:spPr>
          <a:xfrm>
            <a:off x="12096878" y="4985956"/>
            <a:ext cx="4169368" cy="236988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4500" i="1" dirty="0" smtClean="0"/>
              <a:t>H escape </a:t>
            </a:r>
          </a:p>
          <a:p>
            <a:pPr algn="ctr"/>
            <a:r>
              <a:rPr lang="en-US" sz="4500" i="1" dirty="0" smtClean="0"/>
              <a:t>(may entrain</a:t>
            </a:r>
          </a:p>
          <a:p>
            <a:pPr algn="ctr"/>
            <a:r>
              <a:rPr lang="en-US" sz="4500" i="1" dirty="0" smtClean="0"/>
              <a:t>high-</a:t>
            </a:r>
            <a:r>
              <a:rPr lang="el-GR" sz="4500" i="1" dirty="0" smtClean="0"/>
              <a:t>μ </a:t>
            </a:r>
            <a:r>
              <a:rPr lang="en-US" sz="4500" i="1" dirty="0" smtClean="0"/>
              <a:t>volatiles</a:t>
            </a:r>
            <a:r>
              <a:rPr lang="en-US" i="1" dirty="0" smtClean="0"/>
              <a:t>)</a:t>
            </a:r>
            <a:endParaRPr lang="en-US" i="1" dirty="0"/>
          </a:p>
        </p:txBody>
      </p:sp>
      <p:sp>
        <p:nvSpPr>
          <p:cNvPr id="102" name="Lightning Bolt 101"/>
          <p:cNvSpPr/>
          <p:nvPr/>
        </p:nvSpPr>
        <p:spPr>
          <a:xfrm>
            <a:off x="5036625" y="5769398"/>
            <a:ext cx="416388" cy="1128294"/>
          </a:xfrm>
          <a:prstGeom prst="lightningBol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" name="Lightning Bolt 102"/>
          <p:cNvSpPr/>
          <p:nvPr/>
        </p:nvSpPr>
        <p:spPr>
          <a:xfrm>
            <a:off x="9693618" y="5754952"/>
            <a:ext cx="416388" cy="1128294"/>
          </a:xfrm>
          <a:prstGeom prst="lightningBol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" name="Lightning Bolt 103"/>
          <p:cNvSpPr/>
          <p:nvPr/>
        </p:nvSpPr>
        <p:spPr>
          <a:xfrm>
            <a:off x="6295529" y="5769398"/>
            <a:ext cx="416388" cy="1128294"/>
          </a:xfrm>
          <a:prstGeom prst="lightningBol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Lightning Bolt 104"/>
          <p:cNvSpPr/>
          <p:nvPr/>
        </p:nvSpPr>
        <p:spPr>
          <a:xfrm>
            <a:off x="7283898" y="5798245"/>
            <a:ext cx="416388" cy="1128294"/>
          </a:xfrm>
          <a:prstGeom prst="lightningBol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Lightning Bolt 105"/>
          <p:cNvSpPr/>
          <p:nvPr/>
        </p:nvSpPr>
        <p:spPr>
          <a:xfrm>
            <a:off x="8271664" y="5769398"/>
            <a:ext cx="416388" cy="1128294"/>
          </a:xfrm>
          <a:prstGeom prst="lightningBol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Lightning Bolt 106"/>
          <p:cNvSpPr/>
          <p:nvPr/>
        </p:nvSpPr>
        <p:spPr>
          <a:xfrm>
            <a:off x="5628914" y="5754952"/>
            <a:ext cx="416388" cy="1128294"/>
          </a:xfrm>
          <a:prstGeom prst="lightningBol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8" name="Lightning Bolt 107"/>
          <p:cNvSpPr/>
          <p:nvPr/>
        </p:nvSpPr>
        <p:spPr>
          <a:xfrm>
            <a:off x="17353135" y="5427829"/>
            <a:ext cx="416388" cy="1128294"/>
          </a:xfrm>
          <a:prstGeom prst="lightningBol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Lightning Bolt 108"/>
          <p:cNvSpPr/>
          <p:nvPr/>
        </p:nvSpPr>
        <p:spPr>
          <a:xfrm>
            <a:off x="27157054" y="5725390"/>
            <a:ext cx="416388" cy="1128294"/>
          </a:xfrm>
          <a:prstGeom prst="lightningBol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Lightning Bolt 109"/>
          <p:cNvSpPr/>
          <p:nvPr/>
        </p:nvSpPr>
        <p:spPr>
          <a:xfrm>
            <a:off x="22025192" y="5705524"/>
            <a:ext cx="416388" cy="1128294"/>
          </a:xfrm>
          <a:prstGeom prst="lightningBol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1" name="TextBox 110"/>
          <p:cNvSpPr txBox="1"/>
          <p:nvPr/>
        </p:nvSpPr>
        <p:spPr>
          <a:xfrm>
            <a:off x="14683559" y="16722795"/>
            <a:ext cx="1563299" cy="98488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1739028" y="15299653"/>
            <a:ext cx="27981825" cy="0"/>
          </a:xfrm>
          <a:prstGeom prst="straightConnector1">
            <a:avLst/>
          </a:prstGeom>
          <a:ln w="5715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Up-Down Arrow 72"/>
          <p:cNvSpPr/>
          <p:nvPr/>
        </p:nvSpPr>
        <p:spPr>
          <a:xfrm>
            <a:off x="5811047" y="9228174"/>
            <a:ext cx="1385406" cy="3752000"/>
          </a:xfrm>
          <a:prstGeom prst="upDownArrow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rgbClr val="CCFFCC"/>
              </a:gs>
              <a:gs pos="1000">
                <a:schemeClr val="accent1">
                  <a:tint val="100000"/>
                  <a:shade val="100000"/>
                  <a:satMod val="130000"/>
                </a:schemeClr>
              </a:gs>
            </a:gsLst>
            <a:lin ang="0" scaled="0"/>
          </a:gra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Up Arrow 76"/>
          <p:cNvSpPr/>
          <p:nvPr/>
        </p:nvSpPr>
        <p:spPr>
          <a:xfrm>
            <a:off x="13893970" y="9753948"/>
            <a:ext cx="1571239" cy="2124545"/>
          </a:xfrm>
          <a:prstGeom prst="upArrow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24666692" y="7291743"/>
            <a:ext cx="4625293" cy="63094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3500" i="1" dirty="0" smtClean="0"/>
              <a:t>sub-Neptunes retains H</a:t>
            </a:r>
            <a:r>
              <a:rPr lang="en-US" sz="3500" i="1" baseline="-25000" dirty="0" smtClean="0"/>
              <a:t>2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2171255" y="2407604"/>
            <a:ext cx="24031934" cy="1465108"/>
          </a:xfrm>
          <a:prstGeom prst="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rgbClr val="CCFFCC"/>
              </a:gs>
              <a:gs pos="84000">
                <a:schemeClr val="bg1">
                  <a:lumMod val="75000"/>
                  <a:alpha val="62000"/>
                </a:schemeClr>
              </a:gs>
            </a:gsLst>
            <a:lin ang="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4" name="Rectangle 113"/>
          <p:cNvSpPr/>
          <p:nvPr/>
        </p:nvSpPr>
        <p:spPr>
          <a:xfrm>
            <a:off x="2211627" y="489941"/>
            <a:ext cx="23991562" cy="1503995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TextBox 114"/>
          <p:cNvSpPr txBox="1"/>
          <p:nvPr/>
        </p:nvSpPr>
        <p:spPr>
          <a:xfrm>
            <a:off x="2285521" y="822177"/>
            <a:ext cx="24609855" cy="80021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4600" b="1" dirty="0" smtClean="0"/>
              <a:t>sub-Neptunes: </a:t>
            </a:r>
            <a:r>
              <a:rPr lang="en-US" sz="4600" dirty="0" smtClean="0"/>
              <a:t>retain deep </a:t>
            </a:r>
            <a:r>
              <a:rPr lang="en-US" sz="4600" b="1" dirty="0" smtClean="0"/>
              <a:t>primary</a:t>
            </a:r>
            <a:r>
              <a:rPr lang="en-US" sz="4600" dirty="0" smtClean="0"/>
              <a:t> atmosphere overlying magma </a:t>
            </a:r>
            <a:r>
              <a:rPr lang="en-US" sz="3800" dirty="0" smtClean="0"/>
              <a:t>(</a:t>
            </a:r>
            <a:r>
              <a:rPr lang="en-US" sz="3800" i="1" dirty="0" smtClean="0"/>
              <a:t>atm. composition set by magma redox</a:t>
            </a:r>
            <a:r>
              <a:rPr lang="en-US" sz="3800" dirty="0" smtClean="0"/>
              <a:t>)</a:t>
            </a:r>
            <a:endParaRPr lang="en-US" sz="3800" dirty="0"/>
          </a:p>
        </p:txBody>
      </p:sp>
      <p:sp>
        <p:nvSpPr>
          <p:cNvPr id="116" name="TextBox 115"/>
          <p:cNvSpPr txBox="1"/>
          <p:nvPr/>
        </p:nvSpPr>
        <p:spPr>
          <a:xfrm>
            <a:off x="2285521" y="2682617"/>
            <a:ext cx="22699281" cy="80021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4600" b="1" dirty="0"/>
              <a:t>s</a:t>
            </a:r>
            <a:r>
              <a:rPr lang="en-US" sz="4600" b="1" dirty="0" smtClean="0"/>
              <a:t>uper-Earths: </a:t>
            </a:r>
            <a:r>
              <a:rPr lang="en-US" sz="4600" dirty="0" smtClean="0"/>
              <a:t>no </a:t>
            </a:r>
            <a:r>
              <a:rPr lang="en-US" sz="4600" b="1" dirty="0" smtClean="0"/>
              <a:t>primary</a:t>
            </a:r>
            <a:r>
              <a:rPr lang="en-US" sz="4600" dirty="0" smtClean="0"/>
              <a:t> atmosphere. Unknown: presence/absence of </a:t>
            </a:r>
            <a:r>
              <a:rPr lang="en-US" sz="4600" b="1" dirty="0" smtClean="0"/>
              <a:t>secondary</a:t>
            </a:r>
            <a:r>
              <a:rPr lang="en-US" sz="4600" dirty="0" smtClean="0"/>
              <a:t> atmosphere</a:t>
            </a:r>
            <a:endParaRPr lang="en-US" sz="4600" dirty="0"/>
          </a:p>
        </p:txBody>
      </p:sp>
      <p:cxnSp>
        <p:nvCxnSpPr>
          <p:cNvPr id="118" name="Straight Connector 117"/>
          <p:cNvCxnSpPr/>
          <p:nvPr/>
        </p:nvCxnSpPr>
        <p:spPr>
          <a:xfrm flipV="1">
            <a:off x="18198942" y="15097032"/>
            <a:ext cx="0" cy="673445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flipH="1" flipV="1">
            <a:off x="26810745" y="14834949"/>
            <a:ext cx="25580" cy="902961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17899784" y="15737910"/>
            <a:ext cx="1954080" cy="98488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r>
              <a:rPr lang="en-US" baseline="30000" dirty="0" smtClean="0"/>
              <a:t>8</a:t>
            </a:r>
            <a:r>
              <a:rPr lang="en-US" dirty="0" smtClean="0"/>
              <a:t> yr</a:t>
            </a:r>
            <a:endParaRPr lang="en-US" dirty="0"/>
          </a:p>
        </p:txBody>
      </p:sp>
      <p:sp>
        <p:nvSpPr>
          <p:cNvPr id="121" name="TextBox 120"/>
          <p:cNvSpPr txBox="1"/>
          <p:nvPr/>
        </p:nvSpPr>
        <p:spPr>
          <a:xfrm>
            <a:off x="26375419" y="15627903"/>
            <a:ext cx="1954080" cy="98488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r>
              <a:rPr lang="en-US" baseline="30000" dirty="0" smtClean="0"/>
              <a:t>9</a:t>
            </a:r>
            <a:r>
              <a:rPr lang="en-US" dirty="0" smtClean="0"/>
              <a:t> yr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6908538" y="10432574"/>
            <a:ext cx="3283596" cy="1107996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3300" i="1" dirty="0" smtClean="0"/>
              <a:t>magma-envelope</a:t>
            </a:r>
          </a:p>
          <a:p>
            <a:r>
              <a:rPr lang="en-US" sz="3300" i="1" dirty="0" smtClean="0"/>
              <a:t>interaction</a:t>
            </a:r>
            <a:endParaRPr lang="en-US" sz="3300" i="1" dirty="0"/>
          </a:p>
        </p:txBody>
      </p:sp>
      <p:cxnSp>
        <p:nvCxnSpPr>
          <p:cNvPr id="127" name="Straight Connector 126"/>
          <p:cNvCxnSpPr>
            <a:stCxn id="83" idx="3"/>
          </p:cNvCxnSpPr>
          <p:nvPr/>
        </p:nvCxnSpPr>
        <p:spPr>
          <a:xfrm flipH="1" flipV="1">
            <a:off x="1712527" y="11036571"/>
            <a:ext cx="876101" cy="3134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12052666" y="8909970"/>
            <a:ext cx="3025826" cy="98488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CFFCC"/>
                </a:solidFill>
              </a:rPr>
              <a:t>&gt;10</a:t>
            </a:r>
            <a:r>
              <a:rPr lang="en-US" baseline="30000" dirty="0" smtClean="0">
                <a:solidFill>
                  <a:srgbClr val="CCFFCC"/>
                </a:solidFill>
              </a:rPr>
              <a:t>2</a:t>
            </a:r>
            <a:r>
              <a:rPr lang="en-US" dirty="0" smtClean="0">
                <a:solidFill>
                  <a:srgbClr val="CCFFCC"/>
                </a:solidFill>
              </a:rPr>
              <a:t> bars</a:t>
            </a:r>
            <a:endParaRPr lang="en-US" dirty="0">
              <a:solidFill>
                <a:srgbClr val="CCFFCC"/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15035388" y="10521076"/>
            <a:ext cx="3058362" cy="60016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3300" i="1" dirty="0" smtClean="0"/>
              <a:t>volatiles exsolve</a:t>
            </a:r>
          </a:p>
        </p:txBody>
      </p:sp>
      <p:sp>
        <p:nvSpPr>
          <p:cNvPr id="132" name="Rectangle 131"/>
          <p:cNvSpPr/>
          <p:nvPr/>
        </p:nvSpPr>
        <p:spPr>
          <a:xfrm>
            <a:off x="26797840" y="489941"/>
            <a:ext cx="1928500" cy="1503995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/>
          <p:cNvSpPr/>
          <p:nvPr/>
        </p:nvSpPr>
        <p:spPr>
          <a:xfrm>
            <a:off x="26765286" y="2407604"/>
            <a:ext cx="1928500" cy="1503995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5" name="Straight Arrow Connector 134"/>
          <p:cNvCxnSpPr/>
          <p:nvPr/>
        </p:nvCxnSpPr>
        <p:spPr>
          <a:xfrm flipH="1">
            <a:off x="29680829" y="11194466"/>
            <a:ext cx="1539" cy="3711293"/>
          </a:xfrm>
          <a:prstGeom prst="straightConnector1">
            <a:avLst/>
          </a:prstGeom>
          <a:ln w="57150" cmpd="sng"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/>
          <p:nvPr/>
        </p:nvCxnSpPr>
        <p:spPr>
          <a:xfrm>
            <a:off x="1377753" y="11148078"/>
            <a:ext cx="0" cy="4075680"/>
          </a:xfrm>
          <a:prstGeom prst="straightConnector1">
            <a:avLst/>
          </a:prstGeom>
          <a:ln w="57150" cmpd="sng"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/>
          <p:nvPr/>
        </p:nvCxnSpPr>
        <p:spPr>
          <a:xfrm>
            <a:off x="1384138" y="6664140"/>
            <a:ext cx="0" cy="4372431"/>
          </a:xfrm>
          <a:prstGeom prst="straightConnector1">
            <a:avLst/>
          </a:prstGeom>
          <a:ln w="57150" cmpd="sng"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1" name="TextBox 140"/>
          <p:cNvSpPr txBox="1"/>
          <p:nvPr/>
        </p:nvSpPr>
        <p:spPr>
          <a:xfrm rot="16200000">
            <a:off x="-889211" y="8326072"/>
            <a:ext cx="3199067" cy="78483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4500" dirty="0" smtClean="0"/>
              <a:t>atmosphere</a:t>
            </a:r>
            <a:endParaRPr lang="en-US" sz="4500" dirty="0"/>
          </a:p>
        </p:txBody>
      </p:sp>
      <p:sp>
        <p:nvSpPr>
          <p:cNvPr id="142" name="TextBox 141"/>
          <p:cNvSpPr txBox="1"/>
          <p:nvPr/>
        </p:nvSpPr>
        <p:spPr>
          <a:xfrm rot="16200000">
            <a:off x="-889210" y="11869216"/>
            <a:ext cx="3199067" cy="78483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4500" dirty="0" smtClean="0"/>
              <a:t>magma</a:t>
            </a:r>
            <a:endParaRPr lang="en-US" sz="4500" dirty="0"/>
          </a:p>
        </p:txBody>
      </p:sp>
      <p:sp>
        <p:nvSpPr>
          <p:cNvPr id="143" name="TextBox 142"/>
          <p:cNvSpPr txBox="1"/>
          <p:nvPr/>
        </p:nvSpPr>
        <p:spPr>
          <a:xfrm rot="16200000">
            <a:off x="29567054" y="12700390"/>
            <a:ext cx="1217819" cy="78483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4500" dirty="0" smtClean="0"/>
              <a:t>rock</a:t>
            </a:r>
            <a:endParaRPr lang="en-US" sz="4500" dirty="0"/>
          </a:p>
        </p:txBody>
      </p:sp>
      <p:sp>
        <p:nvSpPr>
          <p:cNvPr id="145" name="TextBox 144"/>
          <p:cNvSpPr txBox="1"/>
          <p:nvPr/>
        </p:nvSpPr>
        <p:spPr>
          <a:xfrm>
            <a:off x="28803310" y="822177"/>
            <a:ext cx="3867784" cy="78483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4500" dirty="0" smtClean="0"/>
              <a:t>H</a:t>
            </a:r>
            <a:r>
              <a:rPr lang="en-US" sz="4500" baseline="-25000" dirty="0" smtClean="0"/>
              <a:t>2</a:t>
            </a:r>
            <a:r>
              <a:rPr lang="en-US" sz="4500" dirty="0" smtClean="0"/>
              <a:t>-rich volatiles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28807702" y="2708409"/>
            <a:ext cx="3991297" cy="83099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4800" dirty="0" smtClean="0"/>
              <a:t>high-</a:t>
            </a:r>
            <a:r>
              <a:rPr lang="el-GR" sz="4800" i="1" dirty="0" smtClean="0"/>
              <a:t>μ</a:t>
            </a:r>
            <a:r>
              <a:rPr lang="el-GR" sz="4800" dirty="0" smtClean="0"/>
              <a:t> </a:t>
            </a:r>
            <a:r>
              <a:rPr lang="en-US" sz="4800" dirty="0" smtClean="0"/>
              <a:t>volatiles</a:t>
            </a:r>
            <a:endParaRPr lang="en-US" sz="4500" dirty="0" smtClean="0"/>
          </a:p>
        </p:txBody>
      </p:sp>
      <p:sp>
        <p:nvSpPr>
          <p:cNvPr id="148" name="Up Arrow 147"/>
          <p:cNvSpPr/>
          <p:nvPr/>
        </p:nvSpPr>
        <p:spPr>
          <a:xfrm rot="9772265">
            <a:off x="3330893" y="4243294"/>
            <a:ext cx="1600191" cy="2613873"/>
          </a:xfrm>
          <a:prstGeom prst="upArrow">
            <a:avLst/>
          </a:prstGeom>
          <a:solidFill>
            <a:srgbClr val="CCFFCC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9" name="Up Arrow 148"/>
          <p:cNvSpPr/>
          <p:nvPr/>
        </p:nvSpPr>
        <p:spPr>
          <a:xfrm rot="9772265">
            <a:off x="1970796" y="4193737"/>
            <a:ext cx="1604102" cy="2613873"/>
          </a:xfrm>
          <a:prstGeom prst="up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0" name="TextBox 149"/>
          <p:cNvSpPr txBox="1"/>
          <p:nvPr/>
        </p:nvSpPr>
        <p:spPr>
          <a:xfrm>
            <a:off x="1739028" y="15782274"/>
            <a:ext cx="3326207" cy="1477328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4500" dirty="0" smtClean="0"/>
              <a:t>disk dispersal</a:t>
            </a:r>
          </a:p>
          <a:p>
            <a:r>
              <a:rPr lang="en-US" sz="4500" dirty="0" smtClean="0"/>
              <a:t>initiates</a:t>
            </a:r>
            <a:endParaRPr lang="en-US" sz="4500" dirty="0"/>
          </a:p>
        </p:txBody>
      </p:sp>
      <p:cxnSp>
        <p:nvCxnSpPr>
          <p:cNvPr id="151" name="Straight Arrow Connector 150"/>
          <p:cNvCxnSpPr/>
          <p:nvPr/>
        </p:nvCxnSpPr>
        <p:spPr>
          <a:xfrm>
            <a:off x="13893970" y="16722795"/>
            <a:ext cx="3382195" cy="0"/>
          </a:xfrm>
          <a:prstGeom prst="straightConnector1">
            <a:avLst/>
          </a:prstGeom>
          <a:ln w="5715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 txBox="1"/>
          <p:nvPr/>
        </p:nvSpPr>
        <p:spPr>
          <a:xfrm rot="4338326">
            <a:off x="1934992" y="4878276"/>
            <a:ext cx="162139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/>
              <a:t>nebula </a:t>
            </a:r>
          </a:p>
          <a:p>
            <a:r>
              <a:rPr lang="en-US" sz="2800" i="1" dirty="0" smtClean="0"/>
              <a:t>accretion</a:t>
            </a:r>
            <a:endParaRPr lang="en-US" sz="2800" i="1" dirty="0"/>
          </a:p>
        </p:txBody>
      </p:sp>
      <p:sp>
        <p:nvSpPr>
          <p:cNvPr id="155" name="TextBox 154"/>
          <p:cNvSpPr txBox="1"/>
          <p:nvPr/>
        </p:nvSpPr>
        <p:spPr>
          <a:xfrm rot="4289971">
            <a:off x="3287481" y="4785150"/>
            <a:ext cx="160473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/>
              <a:t>comets/</a:t>
            </a:r>
          </a:p>
          <a:p>
            <a:r>
              <a:rPr lang="en-US" sz="2800" i="1" dirty="0" smtClean="0"/>
              <a:t>asteroids</a:t>
            </a:r>
            <a:endParaRPr lang="en-US" sz="2800" i="1" dirty="0"/>
          </a:p>
        </p:txBody>
      </p:sp>
      <p:sp>
        <p:nvSpPr>
          <p:cNvPr id="157" name="Lightning Bolt 156"/>
          <p:cNvSpPr/>
          <p:nvPr/>
        </p:nvSpPr>
        <p:spPr>
          <a:xfrm>
            <a:off x="12046218" y="5523221"/>
            <a:ext cx="416388" cy="1128294"/>
          </a:xfrm>
          <a:prstGeom prst="lightningBol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2" name="Freeform 121"/>
          <p:cNvSpPr/>
          <p:nvPr/>
        </p:nvSpPr>
        <p:spPr>
          <a:xfrm>
            <a:off x="15748000" y="9521853"/>
            <a:ext cx="10180032" cy="1399270"/>
          </a:xfrm>
          <a:custGeom>
            <a:avLst/>
            <a:gdLst>
              <a:gd name="connsiteX0" fmla="*/ 0 w 15335676"/>
              <a:gd name="connsiteY0" fmla="*/ 0 h 731252"/>
              <a:gd name="connsiteX1" fmla="*/ 1635549 w 15335676"/>
              <a:gd name="connsiteY1" fmla="*/ 327139 h 731252"/>
              <a:gd name="connsiteX2" fmla="*/ 3386548 w 15335676"/>
              <a:gd name="connsiteY2" fmla="*/ 538817 h 731252"/>
              <a:gd name="connsiteX3" fmla="*/ 5079822 w 15335676"/>
              <a:gd name="connsiteY3" fmla="*/ 654278 h 731252"/>
              <a:gd name="connsiteX4" fmla="*/ 7273382 w 15335676"/>
              <a:gd name="connsiteY4" fmla="*/ 731252 h 731252"/>
              <a:gd name="connsiteX5" fmla="*/ 10159645 w 15335676"/>
              <a:gd name="connsiteY5" fmla="*/ 731252 h 731252"/>
              <a:gd name="connsiteX6" fmla="*/ 13988753 w 15335676"/>
              <a:gd name="connsiteY6" fmla="*/ 692765 h 731252"/>
              <a:gd name="connsiteX7" fmla="*/ 15335676 w 15335676"/>
              <a:gd name="connsiteY7" fmla="*/ 673521 h 731252"/>
              <a:gd name="connsiteX8" fmla="*/ 15335676 w 15335676"/>
              <a:gd name="connsiteY8" fmla="*/ 673521 h 731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335676" h="731252">
                <a:moveTo>
                  <a:pt x="0" y="0"/>
                </a:moveTo>
                <a:lnTo>
                  <a:pt x="1635549" y="327139"/>
                </a:lnTo>
                <a:lnTo>
                  <a:pt x="3386548" y="538817"/>
                </a:lnTo>
                <a:lnTo>
                  <a:pt x="5079822" y="654278"/>
                </a:lnTo>
                <a:lnTo>
                  <a:pt x="7273382" y="731252"/>
                </a:lnTo>
                <a:lnTo>
                  <a:pt x="10159645" y="731252"/>
                </a:lnTo>
                <a:lnTo>
                  <a:pt x="13988753" y="692765"/>
                </a:lnTo>
                <a:lnTo>
                  <a:pt x="15335676" y="673521"/>
                </a:lnTo>
                <a:lnTo>
                  <a:pt x="15335676" y="673521"/>
                </a:lnTo>
              </a:path>
            </a:pathLst>
          </a:custGeom>
          <a:ln>
            <a:gradFill flip="none" rotWithShape="1">
              <a:gsLst>
                <a:gs pos="0">
                  <a:schemeClr val="accent1"/>
                </a:gs>
                <a:gs pos="100000">
                  <a:srgbClr val="CCFFCC"/>
                </a:gs>
              </a:gsLst>
              <a:lin ang="0" scaled="1"/>
              <a:tileRect/>
            </a:gradFill>
            <a:prstDash val="lg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0" name="Up Arrow 129"/>
          <p:cNvSpPr/>
          <p:nvPr/>
        </p:nvSpPr>
        <p:spPr>
          <a:xfrm>
            <a:off x="15873430" y="6442574"/>
            <a:ext cx="1943417" cy="3845225"/>
          </a:xfrm>
          <a:prstGeom prst="upArrow">
            <a:avLst/>
          </a:prstGeom>
          <a:gradFill flip="none" rotWithShape="1">
            <a:gsLst>
              <a:gs pos="0">
                <a:srgbClr val="CCFFCC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16200000" scaled="0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9706933" y="9836243"/>
            <a:ext cx="48345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300" i="1" dirty="0" smtClean="0"/>
              <a:t>?</a:t>
            </a:r>
            <a:endParaRPr lang="en-US" sz="3300" i="1" dirty="0"/>
          </a:p>
        </p:txBody>
      </p:sp>
      <p:sp>
        <p:nvSpPr>
          <p:cNvPr id="123" name="TextBox 122"/>
          <p:cNvSpPr txBox="1"/>
          <p:nvPr/>
        </p:nvSpPr>
        <p:spPr>
          <a:xfrm>
            <a:off x="22464370" y="9931271"/>
            <a:ext cx="48345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300" i="1" dirty="0" smtClean="0"/>
              <a:t>?</a:t>
            </a:r>
            <a:endParaRPr lang="en-US" sz="3300" i="1" dirty="0"/>
          </a:p>
        </p:txBody>
      </p:sp>
    </p:spTree>
    <p:extLst>
      <p:ext uri="{BB962C8B-B14F-4D97-AF65-F5344CB8AC3E}">
        <p14:creationId xmlns:p14="http://schemas.microsoft.com/office/powerpoint/2010/main" val="3119695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891</TotalTime>
  <Words>141</Words>
  <Application>Microsoft Macintosh PowerPoint</Application>
  <PresentationFormat>Custom</PresentationFormat>
  <Paragraphs>46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Caltech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Edwin Kite</dc:creator>
  <cp:lastModifiedBy>Edwin Kite</cp:lastModifiedBy>
  <cp:revision>25</cp:revision>
  <dcterms:created xsi:type="dcterms:W3CDTF">2019-08-09T22:30:19Z</dcterms:created>
  <dcterms:modified xsi:type="dcterms:W3CDTF">2019-09-12T21:51:10Z</dcterms:modified>
</cp:coreProperties>
</file>