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7" r:id="rId4"/>
    <p:sldId id="258" r:id="rId5"/>
    <p:sldId id="268" r:id="rId6"/>
    <p:sldId id="269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5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DB12-BCD7-2149-9748-487EFB77A354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B3F0F-A8DB-AD44-98EA-7F2D5345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9381"/>
            <a:ext cx="7772400" cy="1470025"/>
          </a:xfrm>
        </p:spPr>
        <p:txBody>
          <a:bodyPr/>
          <a:lstStyle/>
          <a:p>
            <a:r>
              <a:rPr lang="en-US" dirty="0" smtClean="0"/>
              <a:t>Compaction and sedimentary basin analysis on Mars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210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Leila </a:t>
            </a:r>
            <a:r>
              <a:rPr lang="en-US" dirty="0" err="1" smtClean="0"/>
              <a:t>Gabasova</a:t>
            </a:r>
            <a:r>
              <a:rPr lang="en-US" dirty="0" smtClean="0"/>
              <a:t> (U. Paris - </a:t>
            </a:r>
            <a:r>
              <a:rPr lang="en-US" dirty="0" err="1" smtClean="0"/>
              <a:t>Saclay</a:t>
            </a:r>
            <a:r>
              <a:rPr lang="en-US" dirty="0" smtClean="0"/>
              <a:t>) </a:t>
            </a:r>
          </a:p>
          <a:p>
            <a:r>
              <a:rPr lang="en-US" dirty="0" smtClean="0"/>
              <a:t>Edwin Kite (U. Chicago)</a:t>
            </a:r>
          </a:p>
          <a:p>
            <a:endParaRPr lang="en-US" dirty="0"/>
          </a:p>
          <a:p>
            <a:r>
              <a:rPr lang="en-US" dirty="0" smtClean="0"/>
              <a:t>with a contribution by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Karimi</a:t>
            </a:r>
            <a:r>
              <a:rPr lang="en-US" dirty="0" smtClean="0"/>
              <a:t> (UIC)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Tried 5 basal profiles: the only one that provides dips of the right sign is Galle 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/>
              <a:t>sediment</a:t>
            </a:r>
            <a:r>
              <a:rPr lang="en-US" dirty="0" smtClean="0"/>
              <a:t> ‘donut’ is needed to provide an adequate fit to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7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Gradient in grain-size away from central peak and thus </a:t>
            </a:r>
            <a:r>
              <a:rPr lang="en-US" dirty="0" err="1" smtClean="0"/>
              <a:t>compactibility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57490" y="5850201"/>
            <a:ext cx="29626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ym typeface="Wingdings"/>
              </a:rPr>
              <a:t> Fails mass balance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555589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579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5185" b="15185"/>
          <a:stretch>
            <a:fillRect/>
          </a:stretch>
        </p:blipFill>
        <p:spPr>
          <a:xfrm>
            <a:off x="4145964" y="5495512"/>
            <a:ext cx="4764941" cy="1171014"/>
          </a:xfrm>
        </p:spPr>
      </p:pic>
      <p:sp>
        <p:nvSpPr>
          <p:cNvPr id="9" name="TextBox 8"/>
          <p:cNvSpPr txBox="1"/>
          <p:nvPr/>
        </p:nvSpPr>
        <p:spPr>
          <a:xfrm>
            <a:off x="0" y="890553"/>
            <a:ext cx="9085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Gunjur</a:t>
            </a:r>
            <a:r>
              <a:rPr lang="en-US" sz="3000" b="1" dirty="0" smtClean="0"/>
              <a:t>: </a:t>
            </a:r>
            <a:r>
              <a:rPr lang="en-US" sz="3000" b="1" i="1" dirty="0" smtClean="0"/>
              <a:t>Multiple generations of fan/deltas + rhythmite.</a:t>
            </a:r>
            <a:endParaRPr lang="en-US" sz="3000" b="1" dirty="0" smtClean="0"/>
          </a:p>
          <a:p>
            <a:r>
              <a:rPr lang="en-US" sz="3000" b="1" dirty="0"/>
              <a:t>	</a:t>
            </a:r>
            <a:r>
              <a:rPr lang="en-US" sz="3000" b="1" dirty="0" smtClean="0"/>
              <a:t>		</a:t>
            </a:r>
            <a:r>
              <a:rPr lang="en-US" sz="3000" dirty="0" smtClean="0"/>
              <a:t>Pattern of </a:t>
            </a:r>
            <a:r>
              <a:rPr lang="en-US" sz="3000" dirty="0"/>
              <a:t>c</a:t>
            </a:r>
            <a:r>
              <a:rPr lang="en-US" sz="3000" dirty="0" smtClean="0"/>
              <a:t>ircumferential </a:t>
            </a:r>
            <a:r>
              <a:rPr lang="en-US" sz="3000" dirty="0" err="1" smtClean="0"/>
              <a:t>graben</a:t>
            </a:r>
            <a:r>
              <a:rPr lang="en-US" sz="3000" dirty="0" smtClean="0"/>
              <a:t> consistent</a:t>
            </a:r>
          </a:p>
          <a:p>
            <a:r>
              <a:rPr lang="en-US" sz="3000" dirty="0"/>
              <a:t>	</a:t>
            </a:r>
            <a:r>
              <a:rPr lang="en-US" sz="3000" dirty="0" smtClean="0"/>
              <a:t>		with differential compaction. </a:t>
            </a:r>
          </a:p>
          <a:p>
            <a:r>
              <a:rPr lang="en-US" sz="3000" b="1" dirty="0"/>
              <a:t>	</a:t>
            </a:r>
            <a:r>
              <a:rPr lang="en-US" sz="3000" b="1" dirty="0" smtClean="0"/>
              <a:t>	     </a:t>
            </a:r>
            <a:r>
              <a:rPr lang="en-US" sz="3000" dirty="0" smtClean="0"/>
              <a:t>Displacement on </a:t>
            </a:r>
            <a:r>
              <a:rPr lang="en-US" sz="3000" dirty="0" err="1" smtClean="0"/>
              <a:t>graben</a:t>
            </a:r>
            <a:r>
              <a:rPr lang="en-US" sz="3000" dirty="0" smtClean="0"/>
              <a:t> sets lower bound on</a:t>
            </a:r>
          </a:p>
          <a:p>
            <a:r>
              <a:rPr lang="en-US" sz="3000" b="1" dirty="0"/>
              <a:t>	</a:t>
            </a:r>
            <a:r>
              <a:rPr lang="en-US" sz="3000" b="1" dirty="0" smtClean="0"/>
              <a:t>	    </a:t>
            </a:r>
            <a:r>
              <a:rPr lang="en-US" sz="3000" dirty="0" smtClean="0"/>
              <a:t> amount of eroded overburden.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291210"/>
            <a:ext cx="92777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Gale:  </a:t>
            </a:r>
            <a:r>
              <a:rPr lang="en-US" sz="3000" b="1" i="1" dirty="0" smtClean="0"/>
              <a:t>Pancake deltas, fossilized sand dunes.</a:t>
            </a:r>
            <a:endParaRPr lang="en-US" sz="3000" b="1" dirty="0" smtClean="0"/>
          </a:p>
          <a:p>
            <a:r>
              <a:rPr lang="en-US" sz="3000" b="1" dirty="0"/>
              <a:t>	</a:t>
            </a:r>
            <a:r>
              <a:rPr lang="en-US" sz="3000" b="1" dirty="0" smtClean="0"/>
              <a:t>      </a:t>
            </a:r>
            <a:r>
              <a:rPr lang="en-US" sz="3000" dirty="0" smtClean="0"/>
              <a:t>Layer dips consistent with differential compaction,</a:t>
            </a:r>
          </a:p>
          <a:p>
            <a:r>
              <a:rPr lang="en-US" sz="3000" b="1" dirty="0"/>
              <a:t>	 </a:t>
            </a:r>
            <a:r>
              <a:rPr lang="en-US" sz="3000" b="1" dirty="0" smtClean="0"/>
              <a:t>     </a:t>
            </a:r>
            <a:r>
              <a:rPr lang="en-US" sz="3000" dirty="0" smtClean="0"/>
              <a:t>but require (a) shale-like compaction</a:t>
            </a:r>
          </a:p>
          <a:p>
            <a:r>
              <a:rPr lang="en-US" sz="3000" dirty="0"/>
              <a:t>	</a:t>
            </a:r>
            <a:r>
              <a:rPr lang="en-US" sz="3000" dirty="0" smtClean="0"/>
              <a:t>	(b) thick, donut-shaped sedimentary overburden</a:t>
            </a:r>
          </a:p>
          <a:p>
            <a:r>
              <a:rPr lang="en-US" sz="3000" b="1" dirty="0"/>
              <a:t>	</a:t>
            </a:r>
            <a:r>
              <a:rPr lang="en-US" sz="3000" b="1" dirty="0" smtClean="0"/>
              <a:t>     </a:t>
            </a:r>
            <a:r>
              <a:rPr lang="en-US" sz="3000" dirty="0" smtClean="0"/>
              <a:t> that has since been entirely removed.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62381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769"/>
            <a:ext cx="9144000" cy="4265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8158" y="5120803"/>
            <a:ext cx="459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modified after </a:t>
            </a:r>
            <a:r>
              <a:rPr lang="en-US" dirty="0" smtClean="0"/>
              <a:t>Grotzinger + 47 coauthors,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88882" y="3977547"/>
            <a:ext cx="877750" cy="410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96006" y="4019041"/>
            <a:ext cx="83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7.5 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099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5"/>
            <a:ext cx="9144000" cy="860745"/>
          </a:xfrm>
        </p:spPr>
        <p:txBody>
          <a:bodyPr>
            <a:normAutofit/>
          </a:bodyPr>
          <a:lstStyle/>
          <a:p>
            <a:r>
              <a:rPr lang="en-US" dirty="0" smtClean="0"/>
              <a:t>Compaction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54" y="2059084"/>
            <a:ext cx="5911372" cy="4067079"/>
          </a:xfrm>
        </p:spPr>
        <p:txBody>
          <a:bodyPr/>
          <a:lstStyle/>
          <a:p>
            <a:r>
              <a:rPr lang="en-US" dirty="0" err="1" smtClean="0"/>
              <a:t>Lithification</a:t>
            </a:r>
            <a:endParaRPr lang="en-US" dirty="0" smtClean="0"/>
          </a:p>
          <a:p>
            <a:r>
              <a:rPr lang="en-US" dirty="0" smtClean="0"/>
              <a:t>Diagnostic of sedimentary rocks</a:t>
            </a:r>
          </a:p>
          <a:p>
            <a:r>
              <a:rPr lang="en-US" dirty="0" smtClean="0"/>
              <a:t>Compaction-driven water flow</a:t>
            </a:r>
          </a:p>
          <a:p>
            <a:r>
              <a:rPr lang="en-US" dirty="0" smtClean="0"/>
              <a:t>Layer deflection</a:t>
            </a:r>
          </a:p>
          <a:p>
            <a:r>
              <a:rPr lang="en-US" dirty="0" smtClean="0"/>
              <a:t>Faulting</a:t>
            </a:r>
          </a:p>
          <a:p>
            <a:r>
              <a:rPr lang="en-US" dirty="0" smtClean="0"/>
              <a:t>Indicates past overburden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1611" y="1558746"/>
            <a:ext cx="248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 of porosity by </a:t>
            </a:r>
          </a:p>
          <a:p>
            <a:r>
              <a:rPr lang="en-US" u="sng" dirty="0" smtClean="0"/>
              <a:t>mechanical</a:t>
            </a:r>
            <a:r>
              <a:rPr lang="en-US" dirty="0" smtClean="0"/>
              <a:t> compaction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8411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30"/>
            <a:ext cx="8229600" cy="1143000"/>
          </a:xfrm>
        </p:spPr>
        <p:txBody>
          <a:bodyPr/>
          <a:lstStyle/>
          <a:p>
            <a:r>
              <a:rPr lang="en-US" dirty="0" smtClean="0"/>
              <a:t>Locator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17"/>
            <a:ext cx="9281956" cy="48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189"/>
          </a:xfrm>
        </p:spPr>
        <p:txBody>
          <a:bodyPr>
            <a:normAutofit/>
          </a:bodyPr>
          <a:lstStyle/>
          <a:p>
            <a:r>
              <a:rPr lang="en-US" dirty="0" err="1" smtClean="0"/>
              <a:t>Gunjur</a:t>
            </a:r>
            <a:r>
              <a:rPr lang="en-US" dirty="0" smtClean="0"/>
              <a:t> Crater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85187" y="777523"/>
            <a:ext cx="255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Gabasova</a:t>
            </a:r>
            <a:r>
              <a:rPr lang="en-US" dirty="0" smtClean="0"/>
              <a:t> &amp; Kite, in prep.</a:t>
            </a:r>
            <a:endParaRPr lang="en-US" dirty="0"/>
          </a:p>
        </p:txBody>
      </p:sp>
      <p:pic>
        <p:nvPicPr>
          <p:cNvPr id="5" name="Picture 4" descr="gunjur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2" y="1310828"/>
            <a:ext cx="7254392" cy="55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jure_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6008" cy="6858000"/>
          </a:xfrm>
          <a:prstGeom prst="rect">
            <a:avLst/>
          </a:prstGeom>
        </p:spPr>
      </p:pic>
      <p:pic>
        <p:nvPicPr>
          <p:cNvPr id="5" name="Picture 4" descr="gunjure_figure_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6008" cy="6858000"/>
          </a:xfrm>
          <a:prstGeom prst="rect">
            <a:avLst/>
          </a:prstGeom>
        </p:spPr>
      </p:pic>
      <p:pic>
        <p:nvPicPr>
          <p:cNvPr id="6" name="Picture 5" descr="gunjure_figure_2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6008" cy="6858000"/>
          </a:xfrm>
          <a:prstGeom prst="rect">
            <a:avLst/>
          </a:prstGeom>
        </p:spPr>
      </p:pic>
      <p:pic>
        <p:nvPicPr>
          <p:cNvPr id="7" name="Picture 6" descr="gunjure_figure_2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6008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61727" y="153950"/>
            <a:ext cx="153923" cy="19628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9198" y="558069"/>
            <a:ext cx="104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2.7 km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95158" y="6177251"/>
            <a:ext cx="2958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Elevation range 600m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034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unjur_figure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 b="14050"/>
          <a:stretch>
            <a:fillRect/>
          </a:stretch>
        </p:blipFill>
        <p:spPr>
          <a:xfrm>
            <a:off x="-853962" y="486319"/>
            <a:ext cx="9997962" cy="5498494"/>
          </a:xfrm>
        </p:spPr>
      </p:pic>
      <p:sp>
        <p:nvSpPr>
          <p:cNvPr id="5" name="TextBox 4"/>
          <p:cNvSpPr txBox="1"/>
          <p:nvPr/>
        </p:nvSpPr>
        <p:spPr>
          <a:xfrm>
            <a:off x="5834418" y="6485152"/>
            <a:ext cx="330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levation range 400m; red is high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253054"/>
            <a:ext cx="4406051" cy="17085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39482" y="6338480"/>
            <a:ext cx="1190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3.4 km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6110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28"/>
            <a:ext cx="8229600" cy="564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Gale Crater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88340"/>
            <a:ext cx="9482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Most of the outward dips are 2/3 of the way out from the crater center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Why care? Horizontal layers are consistent with Mt. Sharp being a stack</a:t>
            </a:r>
          </a:p>
          <a:p>
            <a:r>
              <a:rPr lang="en-US" sz="2400" dirty="0" smtClean="0"/>
              <a:t>    of lake sediments, but if dips are primary then Mt. Sharp</a:t>
            </a:r>
          </a:p>
          <a:p>
            <a:r>
              <a:rPr lang="en-US" sz="2400" dirty="0" smtClean="0"/>
              <a:t>    is volumetrically dominated by wind-transported sediments.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30" y="525572"/>
            <a:ext cx="7105366" cy="47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0005" y="6106374"/>
            <a:ext cx="320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Grotzinger + 46 coauthors,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4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Mars, wide central structures are unlikely to arise from crustal 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522" y="5810909"/>
            <a:ext cx="243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Work by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Karimi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15" y="1762823"/>
            <a:ext cx="3977885" cy="4010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9128" y="1417638"/>
            <a:ext cx="41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Enceladus</a:t>
            </a:r>
            <a:r>
              <a:rPr lang="en-US" dirty="0" smtClean="0"/>
              <a:t>, 150 </a:t>
            </a:r>
            <a:r>
              <a:rPr lang="en-US" dirty="0" err="1" smtClean="0"/>
              <a:t>mW</a:t>
            </a:r>
            <a:r>
              <a:rPr lang="en-US" dirty="0" smtClean="0"/>
              <a:t>/m</a:t>
            </a:r>
            <a:r>
              <a:rPr lang="en-US" baseline="30000" dirty="0" smtClean="0"/>
              <a:t>2</a:t>
            </a:r>
            <a:r>
              <a:rPr lang="en-US" dirty="0" smtClean="0"/>
              <a:t>: Bland et al.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522" y="1567707"/>
            <a:ext cx="3720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Gale, 70 </a:t>
            </a:r>
            <a:r>
              <a:rPr lang="en-US" dirty="0" err="1" smtClean="0"/>
              <a:t>mW</a:t>
            </a:r>
            <a:r>
              <a:rPr lang="en-US" dirty="0" smtClean="0"/>
              <a:t>/m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i="1" dirty="0" smtClean="0"/>
              <a:t>unrealistically high</a:t>
            </a:r>
            <a:endParaRPr lang="en-US" dirty="0" smtClean="0"/>
          </a:p>
          <a:p>
            <a:r>
              <a:rPr lang="en-US" dirty="0" smtClean="0"/>
              <a:t>see </a:t>
            </a:r>
            <a:r>
              <a:rPr lang="en-US" dirty="0" err="1" smtClean="0"/>
              <a:t>Karimi</a:t>
            </a:r>
            <a:r>
              <a:rPr lang="en-US" dirty="0" smtClean="0"/>
              <a:t> &amp; </a:t>
            </a:r>
            <a:r>
              <a:rPr lang="en-US" dirty="0" err="1" smtClean="0"/>
              <a:t>Dombard</a:t>
            </a:r>
            <a:r>
              <a:rPr lang="en-US" dirty="0" smtClean="0"/>
              <a:t>,  Icarus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3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2677</TotalTime>
  <Words>272</Words>
  <Application>Microsoft Macintosh PowerPoint</Application>
  <PresentationFormat>On-screen Show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Black</vt:lpstr>
      <vt:lpstr>Compaction and sedimentary basin analysis on Mars</vt:lpstr>
      <vt:lpstr>Compaction matters</vt:lpstr>
      <vt:lpstr>Locator map</vt:lpstr>
      <vt:lpstr>Gunjur Crater</vt:lpstr>
      <vt:lpstr>PowerPoint Presentation</vt:lpstr>
      <vt:lpstr>PowerPoint Presentation</vt:lpstr>
      <vt:lpstr>Gale Crater</vt:lpstr>
      <vt:lpstr>PowerPoint Presentation</vt:lpstr>
      <vt:lpstr>On Mars, wide central structures are unlikely to arise from crustal flow</vt:lpstr>
      <vt:lpstr>Tried 5 basal profiles: the only one that provides dips of the right sign is Galle (sic)</vt:lpstr>
      <vt:lpstr>A sediment ‘donut’ is needed to provide an adequate fit to data</vt:lpstr>
      <vt:lpstr>Gradient in grain-size away from central peak and thus compactibility?</vt:lpstr>
      <vt:lpstr>Summary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41</cp:revision>
  <dcterms:created xsi:type="dcterms:W3CDTF">2016-03-09T06:31:28Z</dcterms:created>
  <dcterms:modified xsi:type="dcterms:W3CDTF">2016-03-11T03:08:48Z</dcterms:modified>
</cp:coreProperties>
</file>