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789" r:id="rId3"/>
    <p:sldId id="790" r:id="rId4"/>
    <p:sldId id="791" r:id="rId5"/>
    <p:sldId id="805" r:id="rId6"/>
    <p:sldId id="813" r:id="rId7"/>
    <p:sldId id="800" r:id="rId8"/>
    <p:sldId id="801" r:id="rId9"/>
    <p:sldId id="802" r:id="rId10"/>
    <p:sldId id="803" r:id="rId11"/>
    <p:sldId id="804" r:id="rId12"/>
    <p:sldId id="807" r:id="rId13"/>
    <p:sldId id="799" r:id="rId14"/>
    <p:sldId id="792" r:id="rId15"/>
    <p:sldId id="808" r:id="rId16"/>
    <p:sldId id="798" r:id="rId17"/>
    <p:sldId id="809" r:id="rId18"/>
    <p:sldId id="810" r:id="rId19"/>
    <p:sldId id="796" r:id="rId20"/>
    <p:sldId id="797" r:id="rId21"/>
    <p:sldId id="812" r:id="rId22"/>
    <p:sldId id="795" r:id="rId23"/>
    <p:sldId id="7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3CA3A6-C8C7-7E45-9174-BFD62E2A6911}">
          <p14:sldIdLst>
            <p14:sldId id="259"/>
            <p14:sldId id="789"/>
            <p14:sldId id="790"/>
            <p14:sldId id="791"/>
            <p14:sldId id="805"/>
            <p14:sldId id="813"/>
            <p14:sldId id="800"/>
            <p14:sldId id="801"/>
            <p14:sldId id="802"/>
            <p14:sldId id="803"/>
            <p14:sldId id="804"/>
            <p14:sldId id="807"/>
            <p14:sldId id="799"/>
            <p14:sldId id="792"/>
            <p14:sldId id="808"/>
            <p14:sldId id="798"/>
            <p14:sldId id="809"/>
            <p14:sldId id="810"/>
            <p14:sldId id="796"/>
            <p14:sldId id="797"/>
            <p14:sldId id="812"/>
            <p14:sldId id="795"/>
            <p14:sldId id="769"/>
          </p14:sldIdLst>
        </p14:section>
        <p14:section name="Untitled Section" id="{5ECF2DDC-FD93-EB4A-9890-FEE626839460}">
          <p14:sldIdLst/>
        </p14:section>
        <p14:section name="Untitled Section" id="{E8B7FD1E-3EA9-2D43-9675-FED1845953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55" autoAdjust="0"/>
  </p:normalViewPr>
  <p:slideViewPr>
    <p:cSldViewPr snapToGrid="0" snapToObjects="1">
      <p:cViewPr>
        <p:scale>
          <a:sx n="75" d="100"/>
          <a:sy n="75" d="100"/>
        </p:scale>
        <p:origin x="-133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71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</a:t>
            </a:r>
            <a:r>
              <a:rPr lang="en-US" sz="3400" dirty="0"/>
              <a:t>3</a:t>
            </a:r>
            <a:r>
              <a:rPr lang="en-US" sz="3400" dirty="0" smtClean="0"/>
              <a:t>8600/ GEOS 28600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0735"/>
            <a:ext cx="9144000" cy="2852419"/>
          </a:xfrm>
        </p:spPr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Monday</a:t>
            </a:r>
            <a:r>
              <a:rPr lang="en-US" dirty="0" smtClean="0"/>
              <a:t> 5 Feb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en-US" dirty="0" smtClean="0"/>
              <a:t>Impact cratering: </a:t>
            </a:r>
            <a:r>
              <a:rPr lang="en-US" dirty="0" smtClean="0"/>
              <a:t>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92" y="3946712"/>
            <a:ext cx="4835407" cy="228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3834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572000"/>
            <a:ext cx="242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 Keefe &amp; Ahrens 1993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8072" y="6274085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Melosh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Spallation: the launch mechanism for Mars meteorites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775168"/>
            <a:ext cx="8785412" cy="3218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4954" y="3609641"/>
            <a:ext cx="21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Melosh</a:t>
            </a:r>
            <a:r>
              <a:rPr lang="en-US" dirty="0" smtClean="0"/>
              <a:t>, Icarus, 1984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588" y="3788935"/>
            <a:ext cx="8571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Spall velocity is typically ~2x the shock velocity.</a:t>
            </a:r>
          </a:p>
          <a:p>
            <a:r>
              <a:rPr lang="en-US" dirty="0" smtClean="0"/>
              <a:t>Spall size is proportional to the tensile strength of rock.</a:t>
            </a:r>
          </a:p>
          <a:p>
            <a:r>
              <a:rPr lang="en-US" dirty="0" err="1" smtClean="0"/>
              <a:t>Spalled</a:t>
            </a:r>
            <a:r>
              <a:rPr lang="en-US" dirty="0" smtClean="0"/>
              <a:t> fragments are relatively weakly shocked.</a:t>
            </a:r>
          </a:p>
          <a:p>
            <a:r>
              <a:rPr lang="en-US" dirty="0" err="1" smtClean="0"/>
              <a:t>Spalled</a:t>
            </a:r>
            <a:r>
              <a:rPr lang="en-US" dirty="0" smtClean="0"/>
              <a:t> fragments are little-heated; e.g. T&lt;313K for ALH 84001 (Weiss et al. Science 2000)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8235" y="1047394"/>
            <a:ext cx="323958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strong pressure gradient near </a:t>
            </a:r>
          </a:p>
          <a:p>
            <a:r>
              <a:rPr lang="en-US" dirty="0" smtClean="0"/>
              <a:t>surface (zero-pressure boundary</a:t>
            </a:r>
          </a:p>
          <a:p>
            <a:r>
              <a:rPr lang="en-US" dirty="0" smtClean="0"/>
              <a:t>condition)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8" y="5154706"/>
            <a:ext cx="8140700" cy="12573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836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2492189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HOMEWORKS 1 &amp; 2 RECAP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EXCAVATION</a:t>
            </a:r>
          </a:p>
          <a:p>
            <a:pPr marL="0" indent="0">
              <a:buNone/>
            </a:pPr>
            <a:endParaRPr lang="en-US" sz="28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SEDOV</a:t>
            </a:r>
            <a:r>
              <a:rPr lang="en-US" sz="2800" dirty="0">
                <a:solidFill>
                  <a:srgbClr val="000000"/>
                </a:solidFill>
              </a:rPr>
              <a:t>-TAYLOR SIMILARITY SOLUTION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MODIFICATION &amp; COMPLEX CRATERS</a:t>
            </a: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619" y="185271"/>
            <a:ext cx="304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Impact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cratering II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69"/>
            <a:ext cx="91440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7000"/>
            <a:ext cx="8331200" cy="6591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52706" y="2599765"/>
            <a:ext cx="1778000" cy="1494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2117" y="1822824"/>
            <a:ext cx="138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compression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493300">
            <a:off x="2121647" y="3703593"/>
            <a:ext cx="102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slope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3107" y="1112275"/>
            <a:ext cx="11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Excavation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942500">
            <a:off x="3600876" y="2079464"/>
            <a:ext cx="202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slope  ~0.4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u="sng" dirty="0" smtClean="0">
                <a:solidFill>
                  <a:srgbClr val="008000"/>
                </a:solidFill>
                <a:sym typeface="Wingdings"/>
              </a:rPr>
              <a:t>why?</a:t>
            </a:r>
            <a:endParaRPr lang="en-US" u="sng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30706" y="1493559"/>
            <a:ext cx="1396825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80096" y="1117694"/>
            <a:ext cx="13799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Modification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548471" y="-5080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126941" y="1822824"/>
            <a:ext cx="194235" cy="4482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96" y="2206349"/>
            <a:ext cx="914400" cy="4191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364" y="2217092"/>
            <a:ext cx="1041400" cy="419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037296" y="2245374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9481" y="2206349"/>
            <a:ext cx="6742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9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726421"/>
          </a:xfrm>
        </p:spPr>
        <p:txBody>
          <a:bodyPr>
            <a:noAutofit/>
          </a:bodyPr>
          <a:lstStyle/>
          <a:p>
            <a:r>
              <a:rPr lang="en-US" sz="2800" dirty="0" smtClean="0"/>
              <a:t>Dimensional analysis (</a:t>
            </a:r>
            <a:r>
              <a:rPr lang="en-US" sz="2800" dirty="0" err="1" smtClean="0"/>
              <a:t>Sedov</a:t>
            </a:r>
            <a:r>
              <a:rPr lang="en-US" sz="2800" dirty="0" smtClean="0"/>
              <a:t>-Taylor similarity solution)</a:t>
            </a:r>
            <a:br>
              <a:rPr lang="en-US" sz="2800" dirty="0" smtClean="0"/>
            </a:br>
            <a:r>
              <a:rPr lang="en-US" sz="2800" dirty="0" smtClean="0"/>
              <a:t>gives the correct power-law for crater expansion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58863"/>
            <a:ext cx="348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Point explosion in uniform medium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779058"/>
            <a:ext cx="5936503" cy="3033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40" y="5372220"/>
            <a:ext cx="3806265" cy="12168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203" y="1002090"/>
            <a:ext cx="4013002" cy="2021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033" y="1843136"/>
            <a:ext cx="144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J = kg m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46218" y="6185647"/>
            <a:ext cx="1313076" cy="403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6555" y="6284863"/>
            <a:ext cx="203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“similarity variable”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2492189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HOMEWORKS 1 &amp; 2 RECAP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EXCAVATION, SEDOV</a:t>
            </a:r>
            <a:r>
              <a:rPr lang="en-US" sz="2800" dirty="0">
                <a:solidFill>
                  <a:srgbClr val="7F7F7F"/>
                </a:solidFill>
              </a:rPr>
              <a:t>-TAYLOR SIMILARITY SOLUTION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MODIFICATION &amp; COMPLEX CRATERS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619" y="185271"/>
            <a:ext cx="304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Impact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cratering II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69"/>
            <a:ext cx="91440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25800" y="0"/>
            <a:ext cx="2677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1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craters: uplift of deep strata in central peak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47" y="1550147"/>
            <a:ext cx="4508500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46" y="5622079"/>
            <a:ext cx="256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Ivanov</a:t>
            </a:r>
            <a:r>
              <a:rPr lang="en-US" dirty="0" smtClean="0"/>
              <a:t> &amp; </a:t>
            </a:r>
            <a:r>
              <a:rPr lang="en-US" dirty="0" err="1" smtClean="0"/>
              <a:t>Artemieva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7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Chicxulub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7" y="1014226"/>
            <a:ext cx="8662502" cy="5111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706" y="6125882"/>
            <a:ext cx="237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O’Keefe &amp; Ahrens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8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Central peak of </a:t>
            </a:r>
            <a:r>
              <a:rPr lang="en-US" sz="3000" dirty="0" err="1" smtClean="0"/>
              <a:t>Tycho</a:t>
            </a:r>
            <a:r>
              <a:rPr lang="en-US" sz="3000" dirty="0" smtClean="0"/>
              <a:t> (85 km diameter)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2492189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HOMEWORKS 1 &amp; 2 RECAP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EXCAVATION, SEDOV</a:t>
            </a:r>
            <a:r>
              <a:rPr lang="en-US" sz="2800" dirty="0">
                <a:solidFill>
                  <a:srgbClr val="7F7F7F"/>
                </a:solidFill>
              </a:rPr>
              <a:t>-TAYLOR SIMILARITY SOLUTION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COMPLEX CRATERS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619" y="185271"/>
            <a:ext cx="304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Impact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cratering II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69"/>
            <a:ext cx="91440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50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Impact melt solidifies after the central peak forms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952500"/>
            <a:ext cx="7023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265"/>
            <a:ext cx="7941733" cy="4567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0" y="6275294"/>
            <a:ext cx="32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 &amp; Milliken JGR-Planets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33"/>
            <a:ext cx="1632069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33" y="457200"/>
            <a:ext cx="2349500" cy="660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823200" y="931333"/>
            <a:ext cx="541867" cy="508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8667" y="1437901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crater</a:t>
            </a:r>
          </a:p>
          <a:p>
            <a:r>
              <a:rPr lang="en-US" dirty="0" smtClean="0"/>
              <a:t>diameter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07466" y="931333"/>
            <a:ext cx="1066800" cy="5065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3590" y="931333"/>
            <a:ext cx="136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stratigraphic</a:t>
            </a:r>
          </a:p>
          <a:p>
            <a:r>
              <a:rPr lang="en-US" dirty="0" smtClean="0"/>
              <a:t>uplift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31733" y="4741333"/>
            <a:ext cx="1460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1733" y="4741333"/>
            <a:ext cx="284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water availability,</a:t>
            </a:r>
          </a:p>
          <a:p>
            <a:r>
              <a:rPr lang="en-US" dirty="0" err="1" smtClean="0"/>
              <a:t>tempeature</a:t>
            </a:r>
            <a:r>
              <a:rPr lang="en-US" dirty="0" smtClean="0"/>
              <a:t>, or both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2069" y="0"/>
            <a:ext cx="5686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Central peaks probe Early Mars heat flow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5437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83" b="683"/>
          <a:stretch>
            <a:fillRect/>
          </a:stretch>
        </p:blipFill>
        <p:spPr>
          <a:xfrm>
            <a:off x="359856" y="98733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33294" y="163289"/>
            <a:ext cx="81561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Long-term relaxation (</a:t>
            </a:r>
            <a:r>
              <a:rPr lang="en-US" sz="2500" dirty="0" err="1" smtClean="0"/>
              <a:t>Kyr</a:t>
            </a:r>
            <a:r>
              <a:rPr lang="en-US" sz="2500" dirty="0" smtClean="0"/>
              <a:t> – Gyr) softens craters on icy worlds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7461961" y="5513294"/>
            <a:ext cx="11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Enceladus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343"/>
            <a:ext cx="1371600" cy="800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8640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points: impact cratering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799"/>
            <a:ext cx="8801100" cy="4254501"/>
          </a:xfrm>
        </p:spPr>
        <p:txBody>
          <a:bodyPr>
            <a:normAutofit/>
          </a:bodyPr>
          <a:lstStyle/>
          <a:p>
            <a:r>
              <a:rPr lang="en-US" dirty="0" smtClean="0"/>
              <a:t>Explain spallation.</a:t>
            </a:r>
            <a:endParaRPr lang="en-US" dirty="0" smtClean="0"/>
          </a:p>
          <a:p>
            <a:r>
              <a:rPr lang="en-US" dirty="0" smtClean="0"/>
              <a:t>Use dimensional analysis to obtain the </a:t>
            </a:r>
            <a:r>
              <a:rPr lang="en-US" dirty="0" err="1" smtClean="0"/>
              <a:t>Sedov</a:t>
            </a:r>
            <a:r>
              <a:rPr lang="en-US" dirty="0" smtClean="0"/>
              <a:t>-Taylor solution.</a:t>
            </a:r>
            <a:endParaRPr lang="en-US" dirty="0" smtClean="0"/>
          </a:p>
          <a:p>
            <a:r>
              <a:rPr lang="en-US" dirty="0" smtClean="0"/>
              <a:t>Explain long-term crater relaxation.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21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93" y="1397000"/>
            <a:ext cx="6645835" cy="531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01700"/>
            <a:ext cx="8877300" cy="49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" y="0"/>
            <a:ext cx="50791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Homework 1, question 4 recap</a:t>
            </a:r>
            <a:endParaRPr lang="en-US" sz="3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3294" y="4123765"/>
            <a:ext cx="821765" cy="9412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4118" y="3780118"/>
            <a:ext cx="334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stress, high effective viscosity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7248" y="5770283"/>
            <a:ext cx="353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stress, lower effective viscosity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26118" y="5065059"/>
            <a:ext cx="508000" cy="7052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81059" y="4676588"/>
            <a:ext cx="522941" cy="6275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04000" y="44919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Gyr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98801" y="5585617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Myr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6604000" y="5456518"/>
            <a:ext cx="494801" cy="3137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0"/>
            <a:ext cx="50791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Homework 2, question 3 recap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8" y="845671"/>
            <a:ext cx="7291294" cy="3736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32" y="4582593"/>
            <a:ext cx="3594100" cy="1193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97316" y="6081059"/>
            <a:ext cx="526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the assumption of </a:t>
            </a:r>
            <a:r>
              <a:rPr lang="en-US" dirty="0" err="1" smtClean="0"/>
              <a:t>isostasy</a:t>
            </a:r>
            <a:r>
              <a:rPr lang="en-US" dirty="0" smtClean="0"/>
              <a:t> valid for Olympus Mons?</a:t>
            </a:r>
          </a:p>
          <a:p>
            <a:r>
              <a:rPr lang="en-US" dirty="0"/>
              <a:t>h</a:t>
            </a:r>
            <a:r>
              <a:rPr lang="en-US" dirty="0" smtClean="0"/>
              <a:t>ow does this affect the constrain on </a:t>
            </a:r>
            <a:r>
              <a:rPr lang="en-US" dirty="0" err="1" smtClean="0"/>
              <a:t>f_s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2492189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HOMEWORKS 1 &amp; 2 RECAP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EXCAVATION</a:t>
            </a:r>
          </a:p>
          <a:p>
            <a:pPr marL="0" indent="0">
              <a:buNone/>
            </a:pPr>
            <a:endParaRPr lang="en-US" sz="28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SEDOV</a:t>
            </a:r>
            <a:r>
              <a:rPr lang="en-US" sz="2800" dirty="0">
                <a:solidFill>
                  <a:srgbClr val="7F7F7F"/>
                </a:solidFill>
              </a:rPr>
              <a:t>-TAYLOR SIMILARITY SOLUTION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BASINS</a:t>
            </a:r>
            <a:endParaRPr lang="en-US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619" y="185271"/>
            <a:ext cx="304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Impact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cratering II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69"/>
            <a:ext cx="91440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7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points: impact cratering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799"/>
            <a:ext cx="8801100" cy="4254501"/>
          </a:xfrm>
        </p:spPr>
        <p:txBody>
          <a:bodyPr>
            <a:normAutofit/>
          </a:bodyPr>
          <a:lstStyle/>
          <a:p>
            <a:r>
              <a:rPr lang="en-US" dirty="0" smtClean="0"/>
              <a:t>Explain spallation.</a:t>
            </a:r>
            <a:endParaRPr lang="en-US" dirty="0" smtClean="0"/>
          </a:p>
          <a:p>
            <a:r>
              <a:rPr lang="en-US" dirty="0" smtClean="0"/>
              <a:t>Use dimensional analysis to obtain the </a:t>
            </a:r>
            <a:r>
              <a:rPr lang="en-US" dirty="0" err="1" smtClean="0"/>
              <a:t>Sedov</a:t>
            </a:r>
            <a:r>
              <a:rPr lang="en-US" dirty="0" smtClean="0"/>
              <a:t>-Taylor solution.</a:t>
            </a:r>
            <a:endParaRPr lang="en-US" dirty="0" smtClean="0"/>
          </a:p>
          <a:p>
            <a:r>
              <a:rPr lang="en-US" dirty="0" smtClean="0"/>
              <a:t>Explain long-term crater relaxation.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211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Decay of pressure and kinetic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67" y="1732429"/>
            <a:ext cx="4028797" cy="316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2370" y="4900706"/>
            <a:ext cx="346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PIA = Planar Impact Approximation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579"/>
            <a:ext cx="4957749" cy="4872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66510"/>
            <a:ext cx="287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O’Keefe &amp; Ahrens, JGR, 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3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37130"/>
            <a:ext cx="736600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24" y="135003"/>
            <a:ext cx="85818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Ejecta flow: Maxwell-Z model (box  6.1 in the required reading)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235" y="968189"/>
            <a:ext cx="313419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Ingredients:</a:t>
            </a:r>
          </a:p>
          <a:p>
            <a:r>
              <a:rPr lang="en-US" dirty="0" smtClean="0"/>
              <a:t>(1)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r</a:t>
            </a:r>
            <a:r>
              <a:rPr lang="en-US" dirty="0" smtClean="0"/>
              <a:t> = α(t)/ </a:t>
            </a:r>
            <a:r>
              <a:rPr lang="en-US" dirty="0" err="1" smtClean="0"/>
              <a:t>r</a:t>
            </a:r>
            <a:r>
              <a:rPr lang="en-US" baseline="30000" dirty="0" err="1" smtClean="0"/>
              <a:t>Z</a:t>
            </a:r>
            <a:endParaRPr lang="en-US" baseline="30000" dirty="0" smtClean="0"/>
          </a:p>
          <a:p>
            <a:r>
              <a:rPr lang="en-US" dirty="0" smtClean="0"/>
              <a:t>(2) incompressibility</a:t>
            </a:r>
          </a:p>
          <a:p>
            <a:r>
              <a:rPr lang="en-US" dirty="0" smtClean="0"/>
              <a:t>(3) </a:t>
            </a:r>
            <a:r>
              <a:rPr lang="en-US" dirty="0" err="1" smtClean="0"/>
              <a:t>streamtubes</a:t>
            </a:r>
            <a:r>
              <a:rPr lang="en-US" dirty="0" smtClean="0"/>
              <a:t> do not interact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1485" y="935320"/>
            <a:ext cx="343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 provides a good match to data</a:t>
            </a:r>
          </a:p>
          <a:p>
            <a:r>
              <a:rPr lang="en-US" dirty="0" smtClean="0"/>
              <a:t>For Z=3, ejection angle is 45°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21485" y="1706853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residual velocity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~1/5 of the shock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velocity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9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14851</TotalTime>
  <Words>478</Words>
  <Application>Microsoft Macintosh PowerPoint</Application>
  <PresentationFormat>On-screen Show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GEOS 38600/ GEOS 28600</vt:lpstr>
      <vt:lpstr>PowerPoint Presentation</vt:lpstr>
      <vt:lpstr>PowerPoint Presentation</vt:lpstr>
      <vt:lpstr>PowerPoint Presentation</vt:lpstr>
      <vt:lpstr>PowerPoint Presentation</vt:lpstr>
      <vt:lpstr>Key points: impact cratering II</vt:lpstr>
      <vt:lpstr>PowerPoint Presentation</vt:lpstr>
      <vt:lpstr>Decay of pressure and kinetic energy</vt:lpstr>
      <vt:lpstr>PowerPoint Presentation</vt:lpstr>
      <vt:lpstr> </vt:lpstr>
      <vt:lpstr>Spallation: the launch mechanism for Mars meteorites</vt:lpstr>
      <vt:lpstr>PowerPoint Presentation</vt:lpstr>
      <vt:lpstr>PowerPoint Presentation</vt:lpstr>
      <vt:lpstr>Dimensional analysis (Sedov-Taylor similarity solution) gives the correct power-law for crater expansion</vt:lpstr>
      <vt:lpstr>PowerPoint Presentation</vt:lpstr>
      <vt:lpstr>PowerPoint Presentation</vt:lpstr>
      <vt:lpstr>Complex craters: uplift of deep strata in central peak</vt:lpstr>
      <vt:lpstr>Example: Chicxulub</vt:lpstr>
      <vt:lpstr>Central peak of Tycho (85 km diameter)</vt:lpstr>
      <vt:lpstr>Impact melt solidifies after the central peak forms</vt:lpstr>
      <vt:lpstr>PowerPoint Presentation</vt:lpstr>
      <vt:lpstr>PowerPoint Presentation</vt:lpstr>
      <vt:lpstr>Key points: impact cratering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1630</cp:revision>
  <dcterms:created xsi:type="dcterms:W3CDTF">2016-01-07T03:39:51Z</dcterms:created>
  <dcterms:modified xsi:type="dcterms:W3CDTF">2017-02-06T20:08:42Z</dcterms:modified>
</cp:coreProperties>
</file>