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9" r:id="rId2"/>
    <p:sldId id="625" r:id="rId3"/>
    <p:sldId id="736" r:id="rId4"/>
    <p:sldId id="738" r:id="rId5"/>
    <p:sldId id="757" r:id="rId6"/>
    <p:sldId id="737" r:id="rId7"/>
    <p:sldId id="758" r:id="rId8"/>
    <p:sldId id="722" r:id="rId9"/>
    <p:sldId id="723" r:id="rId10"/>
    <p:sldId id="747" r:id="rId11"/>
    <p:sldId id="749" r:id="rId12"/>
    <p:sldId id="750" r:id="rId13"/>
    <p:sldId id="751" r:id="rId14"/>
    <p:sldId id="725" r:id="rId15"/>
    <p:sldId id="726" r:id="rId16"/>
    <p:sldId id="755" r:id="rId17"/>
    <p:sldId id="748" r:id="rId18"/>
    <p:sldId id="727" r:id="rId19"/>
    <p:sldId id="728" r:id="rId20"/>
    <p:sldId id="729" r:id="rId21"/>
    <p:sldId id="730" r:id="rId22"/>
    <p:sldId id="740" r:id="rId23"/>
    <p:sldId id="731" r:id="rId24"/>
    <p:sldId id="732" r:id="rId25"/>
    <p:sldId id="756" r:id="rId26"/>
    <p:sldId id="759" r:id="rId27"/>
    <p:sldId id="752" r:id="rId28"/>
    <p:sldId id="753" r:id="rId29"/>
    <p:sldId id="742" r:id="rId30"/>
    <p:sldId id="733" r:id="rId31"/>
    <p:sldId id="734" r:id="rId32"/>
    <p:sldId id="735" r:id="rId33"/>
    <p:sldId id="761" r:id="rId34"/>
    <p:sldId id="760" r:id="rId35"/>
    <p:sldId id="745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03CA3A6-C8C7-7E45-9174-BFD62E2A6911}">
          <p14:sldIdLst>
            <p14:sldId id="259"/>
            <p14:sldId id="625"/>
            <p14:sldId id="736"/>
            <p14:sldId id="738"/>
            <p14:sldId id="757"/>
            <p14:sldId id="737"/>
            <p14:sldId id="758"/>
            <p14:sldId id="722"/>
            <p14:sldId id="723"/>
            <p14:sldId id="747"/>
            <p14:sldId id="749"/>
            <p14:sldId id="750"/>
            <p14:sldId id="751"/>
            <p14:sldId id="725"/>
            <p14:sldId id="726"/>
            <p14:sldId id="755"/>
            <p14:sldId id="748"/>
            <p14:sldId id="727"/>
            <p14:sldId id="728"/>
            <p14:sldId id="729"/>
            <p14:sldId id="730"/>
            <p14:sldId id="740"/>
            <p14:sldId id="731"/>
            <p14:sldId id="732"/>
            <p14:sldId id="756"/>
            <p14:sldId id="759"/>
            <p14:sldId id="752"/>
            <p14:sldId id="753"/>
            <p14:sldId id="742"/>
            <p14:sldId id="733"/>
            <p14:sldId id="734"/>
            <p14:sldId id="735"/>
            <p14:sldId id="761"/>
            <p14:sldId id="760"/>
          </p14:sldIdLst>
        </p14:section>
        <p14:section name="Untitled Section" id="{5ECF2DDC-FD93-EB4A-9890-FEE626839460}">
          <p14:sldIdLst>
            <p14:sldId id="745"/>
          </p14:sldIdLst>
        </p14:section>
        <p14:section name="Untitled Section" id="{E8B7FD1E-3EA9-2D43-9675-FED184595307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555" autoAdjust="0"/>
  </p:normalViewPr>
  <p:slideViewPr>
    <p:cSldViewPr snapToGrid="0" snapToObjects="1">
      <p:cViewPr>
        <p:scale>
          <a:sx n="85" d="100"/>
          <a:sy n="85" d="100"/>
        </p:scale>
        <p:origin x="-1624" y="-7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1/22/17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1/22/17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8071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</a:t>
            </a:r>
            <a:r>
              <a:rPr lang="en-US" sz="3400" dirty="0"/>
              <a:t>3</a:t>
            </a:r>
            <a:r>
              <a:rPr lang="en-US" sz="3400" dirty="0" smtClean="0"/>
              <a:t>8600/ GEOS 28600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950735"/>
            <a:ext cx="9144000" cy="2852419"/>
          </a:xfrm>
        </p:spPr>
        <p:txBody>
          <a:bodyPr>
            <a:normAutofit/>
          </a:bodyPr>
          <a:lstStyle/>
          <a:p>
            <a:r>
              <a:rPr lang="en-US" dirty="0" smtClean="0"/>
              <a:t>Lecture </a:t>
            </a:r>
            <a:r>
              <a:rPr lang="en-US" dirty="0" smtClean="0"/>
              <a:t>5</a:t>
            </a:r>
            <a:endParaRPr lang="en-US" dirty="0" smtClean="0"/>
          </a:p>
          <a:p>
            <a:r>
              <a:rPr lang="en-US" dirty="0" smtClean="0"/>
              <a:t>Monday </a:t>
            </a:r>
            <a:r>
              <a:rPr lang="en-US" dirty="0" smtClean="0"/>
              <a:t>23</a:t>
            </a:r>
            <a:r>
              <a:rPr lang="en-US" dirty="0" smtClean="0"/>
              <a:t> </a:t>
            </a:r>
            <a:r>
              <a:rPr lang="en-US" dirty="0" smtClean="0"/>
              <a:t>January 2017</a:t>
            </a:r>
          </a:p>
          <a:p>
            <a:endParaRPr lang="en-US" dirty="0"/>
          </a:p>
          <a:p>
            <a:r>
              <a:rPr lang="en-US" dirty="0" smtClean="0"/>
              <a:t>Volcanism, part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343420"/>
            <a:ext cx="5440806" cy="47974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4000" y="996862"/>
            <a:ext cx="225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Diamond Head, Oahu: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4806" y="4109811"/>
            <a:ext cx="3248212" cy="27631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4806" y="1"/>
            <a:ext cx="3449194" cy="41094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4000" y="1"/>
            <a:ext cx="54345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Phreatomagmatic</a:t>
            </a:r>
            <a:r>
              <a:rPr lang="en-US" b="1" dirty="0" smtClean="0"/>
              <a:t> eruptions occur when ascending</a:t>
            </a:r>
          </a:p>
          <a:p>
            <a:r>
              <a:rPr lang="en-US" b="1" dirty="0" smtClean="0"/>
              <a:t>batches of magma rapidly </a:t>
            </a:r>
            <a:r>
              <a:rPr lang="en-US" b="1" dirty="0" err="1" smtClean="0"/>
              <a:t>vaporise</a:t>
            </a:r>
            <a:r>
              <a:rPr lang="en-US" b="1" dirty="0" smtClean="0"/>
              <a:t> shallow-subsurface</a:t>
            </a:r>
          </a:p>
          <a:p>
            <a:r>
              <a:rPr lang="en-US" b="1" dirty="0" smtClean="0"/>
              <a:t>groundwater or ice. 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946651" y="3925145"/>
            <a:ext cx="1865076" cy="36933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Home Plate, Mars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633882" y="5567687"/>
            <a:ext cx="635849" cy="369332"/>
          </a:xfrm>
          <a:prstGeom prst="rect">
            <a:avLst/>
          </a:prstGeom>
          <a:solidFill>
            <a:srgbClr val="BFBFB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 cm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245412" y="996862"/>
            <a:ext cx="1509059" cy="0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633882" y="996862"/>
            <a:ext cx="65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80 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05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0"/>
            <a:ext cx="7719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26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err="1" smtClean="0"/>
              <a:t>Thermohydraulic</a:t>
            </a:r>
            <a:r>
              <a:rPr lang="en-US" sz="3000" dirty="0" smtClean="0"/>
              <a:t> explosions are triggered when insulating vapor films separating magma and water break down.  </a:t>
            </a:r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12" y="1143000"/>
            <a:ext cx="6328335" cy="5300224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6458165"/>
            <a:ext cx="3150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magma jet entering 275K water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02609" y="6460533"/>
            <a:ext cx="3150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magma jet entering 370K water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284941" y="4362824"/>
            <a:ext cx="776941" cy="28388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1312" y="4185041"/>
            <a:ext cx="19030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efficient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cooling due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to thin vapor films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449294" y="2181412"/>
            <a:ext cx="762000" cy="29882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4354" y="1856567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cm-wide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magma jet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39647" y="2749176"/>
            <a:ext cx="280136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Optimum (most explosive)</a:t>
            </a:r>
          </a:p>
          <a:p>
            <a:r>
              <a:rPr lang="en-US" dirty="0" smtClean="0"/>
              <a:t>magma-water mingling </a:t>
            </a:r>
          </a:p>
          <a:p>
            <a:r>
              <a:rPr lang="en-US" dirty="0" smtClean="0"/>
              <a:t>scale is (0.01 – 0.1) m</a:t>
            </a:r>
          </a:p>
          <a:p>
            <a:endParaRPr lang="en-US" dirty="0"/>
          </a:p>
          <a:p>
            <a:r>
              <a:rPr lang="en-US" dirty="0" smtClean="0"/>
              <a:t>(</a:t>
            </a:r>
            <a:r>
              <a:rPr lang="en-US" dirty="0" err="1" smtClean="0"/>
              <a:t>Zimanowski</a:t>
            </a:r>
            <a:r>
              <a:rPr lang="en-US" dirty="0" smtClean="0"/>
              <a:t> et al., </a:t>
            </a:r>
          </a:p>
          <a:p>
            <a:r>
              <a:rPr lang="en-US" dirty="0" smtClean="0"/>
              <a:t>in </a:t>
            </a:r>
            <a:r>
              <a:rPr lang="en-US" dirty="0" err="1" smtClean="0"/>
              <a:t>Encylopedia</a:t>
            </a:r>
            <a:r>
              <a:rPr lang="en-US" dirty="0" smtClean="0"/>
              <a:t> of Volcanoes 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edition, 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916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2459"/>
            <a:ext cx="9144000" cy="5791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4352" y="123727"/>
            <a:ext cx="550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Bubble expansion can produce highly </a:t>
            </a:r>
            <a:r>
              <a:rPr lang="en-US" b="1" dirty="0" err="1" smtClean="0"/>
              <a:t>veiscular</a:t>
            </a:r>
            <a:r>
              <a:rPr lang="en-US" b="1" dirty="0" smtClean="0"/>
              <a:t> textures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36874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r>
              <a:rPr lang="en-US" dirty="0" smtClean="0"/>
              <a:t>Rheology indicator: lava coils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396" y="962212"/>
            <a:ext cx="6350000" cy="4711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3429" y="6495143"/>
            <a:ext cx="3408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Ryan &amp; Christensen, Science, 2012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34235" y="6021294"/>
            <a:ext cx="2796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Approximately 50 m across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597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9200"/>
            <a:ext cx="9144000" cy="44135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1053" y="6002048"/>
            <a:ext cx="5792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Hydrogen can be in the form of water, or hydrated minerals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003143" y="1219200"/>
            <a:ext cx="1306286" cy="2463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43002" y="849868"/>
            <a:ext cx="112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S. Elysium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7171"/>
            <a:ext cx="92348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Neutron spectroscopy shows minimal hydrogen in topmost meter of S. Elysium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235198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0979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341"/>
            <a:ext cx="9144000" cy="60216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343" y="1113474"/>
            <a:ext cx="4477657" cy="26503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96334"/>
            <a:ext cx="8236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Turbulent lava flow (Jaeger et al. Icarus 2010) permits thermal and mechanical erosion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518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422" y="0"/>
            <a:ext cx="9032578" cy="1143000"/>
          </a:xfrm>
        </p:spPr>
        <p:txBody>
          <a:bodyPr>
            <a:noAutofit/>
          </a:bodyPr>
          <a:lstStyle/>
          <a:p>
            <a:pPr algn="l"/>
            <a:r>
              <a:rPr lang="en-US" sz="2100" b="1" dirty="0" smtClean="0"/>
              <a:t>For laminar lava flows (all flows witnessed by humans), a stable chilled boundary layer armors the substrate from thermal and mechanical erosion. For turbulent lava flows (Early Earth, Io, Mars, ?Moon), mixing prevents the armoring stable boundary layer from developing.</a:t>
            </a:r>
            <a:endParaRPr lang="en-US" sz="21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577" y="2186641"/>
            <a:ext cx="3759200" cy="4533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30706" y="6351209"/>
            <a:ext cx="1340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Tritton</a:t>
            </a:r>
            <a:r>
              <a:rPr lang="en-US" dirty="0" smtClean="0"/>
              <a:t> 1988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18" y="1927269"/>
            <a:ext cx="3497539" cy="34334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1188" y="1249084"/>
            <a:ext cx="4013200" cy="711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1422" y="1329765"/>
            <a:ext cx="1999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Reynolds number =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50000" y="1329765"/>
            <a:ext cx="2633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(&gt;2000 for turbulent flow)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888941" y="2525059"/>
            <a:ext cx="373530" cy="4034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048875" y="2186641"/>
            <a:ext cx="897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laminar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874060" y="3789687"/>
            <a:ext cx="1072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turbulent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9" idx="1"/>
          </p:cNvCxnSpPr>
          <p:nvPr/>
        </p:nvCxnSpPr>
        <p:spPr>
          <a:xfrm flipH="1" flipV="1">
            <a:off x="6454588" y="5289176"/>
            <a:ext cx="361636" cy="769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816224" y="5181456"/>
            <a:ext cx="1072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turbulent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14" idx="1"/>
          </p:cNvCxnSpPr>
          <p:nvPr/>
        </p:nvCxnSpPr>
        <p:spPr>
          <a:xfrm flipH="1" flipV="1">
            <a:off x="7279341" y="3514166"/>
            <a:ext cx="594719" cy="4601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7874060" y="4804794"/>
            <a:ext cx="373530" cy="4034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201275" y="4628312"/>
            <a:ext cx="897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laminar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5444602" y="3605021"/>
            <a:ext cx="352574" cy="149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5436138" y="2887845"/>
            <a:ext cx="0" cy="732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436138" y="3605021"/>
            <a:ext cx="34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v</a:t>
            </a:r>
            <a:endParaRPr lang="en-US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5133362" y="3010363"/>
            <a:ext cx="341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x</a:t>
            </a:r>
            <a:endParaRPr lang="en-US" i="1" dirty="0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686554" y="5947653"/>
            <a:ext cx="643211" cy="149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678090" y="5230477"/>
            <a:ext cx="0" cy="732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78090" y="5947653"/>
            <a:ext cx="344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y</a:t>
            </a:r>
            <a:endParaRPr lang="en-US" i="1" dirty="0"/>
          </a:p>
        </p:txBody>
      </p:sp>
      <p:sp>
        <p:nvSpPr>
          <p:cNvPr id="35" name="TextBox 34"/>
          <p:cNvSpPr txBox="1"/>
          <p:nvPr/>
        </p:nvSpPr>
        <p:spPr>
          <a:xfrm>
            <a:off x="375314" y="5352995"/>
            <a:ext cx="341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x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86492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900"/>
            <a:ext cx="6350000" cy="41068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0"/>
            <a:ext cx="3368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Calderas: diagnostic for volcanism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92515" y="4619005"/>
            <a:ext cx="1099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Carr 1980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112" y="3025618"/>
            <a:ext cx="4409888" cy="27259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63460" y="5751605"/>
            <a:ext cx="35805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Karlstrom</a:t>
            </a:r>
            <a:r>
              <a:rPr lang="en-US" dirty="0" smtClean="0"/>
              <a:t> et al. Nature </a:t>
            </a:r>
            <a:r>
              <a:rPr lang="en-US" dirty="0" err="1" smtClean="0"/>
              <a:t>Geosci</a:t>
            </a:r>
            <a:r>
              <a:rPr lang="en-US" dirty="0" smtClean="0"/>
              <a:t>. 2012</a:t>
            </a:r>
          </a:p>
          <a:p>
            <a:r>
              <a:rPr lang="en-US" dirty="0" smtClean="0"/>
              <a:t>(von </a:t>
            </a:r>
            <a:r>
              <a:rPr lang="en-US" dirty="0" err="1" smtClean="0"/>
              <a:t>Mises</a:t>
            </a:r>
            <a:r>
              <a:rPr lang="en-US" dirty="0" smtClean="0"/>
              <a:t> stress ~ elastic energy</a:t>
            </a:r>
          </a:p>
          <a:p>
            <a:r>
              <a:rPr lang="en-US" dirty="0" smtClean="0"/>
              <a:t>of distortion)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5431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9144000" cy="52906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44570" y="6347450"/>
            <a:ext cx="1099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Carr 1980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0"/>
            <a:ext cx="3776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Cinder cones: diagnostic for volcanism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381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08100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WRAP-UP: </a:t>
            </a:r>
            <a:r>
              <a:rPr lang="en-US" dirty="0" smtClean="0">
                <a:solidFill>
                  <a:srgbClr val="000000"/>
                </a:solidFill>
              </a:rPr>
              <a:t>LAB 1</a:t>
            </a: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DIAGNOSING VOLCANISM</a:t>
            </a: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PYROCLASTIC FLOWS</a:t>
            </a: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VOLCANIC HOT SPRING DEPOSITS</a:t>
            </a: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7148" y="304800"/>
            <a:ext cx="29036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Volcanism, part 2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356434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5476"/>
            <a:ext cx="9144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Smooth-topped </a:t>
            </a:r>
            <a:r>
              <a:rPr lang="en-US" dirty="0" err="1"/>
              <a:t>p</a:t>
            </a:r>
            <a:r>
              <a:rPr lang="en-US" dirty="0" err="1" smtClean="0"/>
              <a:t>ahoehoe</a:t>
            </a:r>
            <a:r>
              <a:rPr lang="en-US" dirty="0" smtClean="0"/>
              <a:t> flows extend rapidly by lobe breakout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5934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The lava flow in the foreground of this picture is moving from L to R. Rate-of-advance was ~20 m in 1 hour's observation. Jun 2009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1428"/>
            <a:ext cx="8860118" cy="47074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19665" y="5848891"/>
            <a:ext cx="772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 Kite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706" y="509642"/>
            <a:ext cx="2689412" cy="19803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16706" y="527138"/>
            <a:ext cx="2017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glassy, ropy texture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25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714" y="667228"/>
            <a:ext cx="7194286" cy="59730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75" y="36286"/>
            <a:ext cx="858931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smtClean="0"/>
              <a:t>Rough topped </a:t>
            </a:r>
            <a:r>
              <a:rPr lang="en-US" sz="2700" dirty="0" err="1" smtClean="0"/>
              <a:t>A’a</a:t>
            </a:r>
            <a:r>
              <a:rPr lang="en-US" sz="2700" dirty="0" smtClean="0"/>
              <a:t> flows extend steadily and (usually) slowly </a:t>
            </a:r>
            <a:endParaRPr lang="en-US" sz="27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75" y="667228"/>
            <a:ext cx="3049814" cy="240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692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08100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WRAP-UP: </a:t>
            </a:r>
            <a:r>
              <a:rPr lang="en-US" dirty="0" smtClean="0">
                <a:solidFill>
                  <a:srgbClr val="7F7F7F"/>
                </a:solidFill>
              </a:rPr>
              <a:t>LAB 1</a:t>
            </a:r>
            <a:endParaRPr lang="en-US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DIAGNOSING VOLCANISM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PYROCLASTIC FLOWS</a:t>
            </a: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VOLCANIC HOT SPRING DEPOSITS</a:t>
            </a:r>
            <a:endParaRPr lang="en-US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7148" y="304800"/>
            <a:ext cx="29036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Volcanism, part 2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11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24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Long </a:t>
            </a:r>
            <a:r>
              <a:rPr lang="en-US" dirty="0" err="1" smtClean="0"/>
              <a:t>runout</a:t>
            </a:r>
            <a:r>
              <a:rPr lang="en-US" dirty="0" smtClean="0"/>
              <a:t> distances of pyroclastic flows are permitted by gas entrainment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647" y="2268819"/>
            <a:ext cx="8101870" cy="33405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5455" y="6188364"/>
            <a:ext cx="290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Dufek</a:t>
            </a:r>
            <a:r>
              <a:rPr lang="en-US" dirty="0" smtClean="0"/>
              <a:t>, Annual Reviews,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807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0051"/>
            <a:ext cx="8083176" cy="547126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 Vent exit velocity controls pyroclastic flows versus regional ash dispersal.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6724"/>
            <a:ext cx="9144000" cy="54032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9882" y="3884706"/>
            <a:ext cx="3510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entrainment and heating of cold air</a:t>
            </a:r>
          </a:p>
          <a:p>
            <a:r>
              <a:rPr lang="en-US" dirty="0" smtClean="0"/>
              <a:t>leads to </a:t>
            </a:r>
            <a:r>
              <a:rPr lang="en-US" dirty="0" err="1" smtClean="0"/>
              <a:t>bouyant</a:t>
            </a:r>
            <a:r>
              <a:rPr lang="en-US" dirty="0" smtClean="0"/>
              <a:t> plume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763059" y="4781176"/>
            <a:ext cx="448235" cy="5976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56235" y="4458010"/>
            <a:ext cx="2930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will become a pyroclastic </a:t>
            </a:r>
          </a:p>
          <a:p>
            <a:r>
              <a:rPr lang="en-US" dirty="0" smtClean="0"/>
              <a:t>flow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65543" y="1465678"/>
            <a:ext cx="4561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levelling</a:t>
            </a:r>
            <a:r>
              <a:rPr lang="en-US" dirty="0" smtClean="0"/>
              <a:t>-off corresponds to “</a:t>
            </a:r>
            <a:r>
              <a:rPr lang="en-US" dirty="0" err="1" smtClean="0"/>
              <a:t>umberella</a:t>
            </a:r>
            <a:r>
              <a:rPr lang="en-US" dirty="0" smtClean="0"/>
              <a:t> phase”</a:t>
            </a:r>
          </a:p>
          <a:p>
            <a:r>
              <a:rPr lang="en-US" dirty="0" smtClean="0"/>
              <a:t>of eruption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>
                <a:sym typeface="Wingdings"/>
              </a:rPr>
              <a:t> </a:t>
            </a:r>
            <a:r>
              <a:rPr lang="en-US" dirty="0" smtClean="0"/>
              <a:t>stratospheric dispersal of ash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992471" y="6424706"/>
            <a:ext cx="1505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Woods (2013)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599765" y="6202943"/>
            <a:ext cx="117918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Vertical</a:t>
            </a:r>
            <a:endParaRPr lang="en-US" sz="2500" dirty="0"/>
          </a:p>
        </p:txBody>
      </p:sp>
      <p:sp>
        <p:nvSpPr>
          <p:cNvPr id="13" name="TextBox 12"/>
          <p:cNvSpPr txBox="1"/>
          <p:nvPr/>
        </p:nvSpPr>
        <p:spPr>
          <a:xfrm>
            <a:off x="2032320" y="1050517"/>
            <a:ext cx="7111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How will changing atmospheric pressure (e.g., Mars) affect ash dispersal?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499767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9883"/>
            <a:ext cx="835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Pyroclastic flows can be distinguished from ash falls by how they modify the landscape.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44166"/>
            <a:ext cx="4855882" cy="31138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5882" y="6211669"/>
            <a:ext cx="4115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Degassing of Katmai 1912 pyroclastic flow </a:t>
            </a:r>
          </a:p>
          <a:p>
            <a:r>
              <a:rPr lang="en-US" dirty="0" smtClean="0"/>
              <a:t>(Valley of Ten Thousand Smokes)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018" y="399215"/>
            <a:ext cx="6562444" cy="3373506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2409018" y="2375647"/>
            <a:ext cx="997570" cy="149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400554" y="1658471"/>
            <a:ext cx="0" cy="7799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077882" y="2375647"/>
            <a:ext cx="341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x</a:t>
            </a:r>
            <a:endParaRPr lang="en-US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2097778" y="1780989"/>
            <a:ext cx="332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z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84588" y="3772721"/>
            <a:ext cx="384417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Pyroclastic flows can overtop obstacles</a:t>
            </a:r>
          </a:p>
          <a:p>
            <a:r>
              <a:rPr lang="en-US" dirty="0" smtClean="0"/>
              <a:t>but generally head downslope.</a:t>
            </a:r>
          </a:p>
          <a:p>
            <a:endParaRPr lang="en-US" dirty="0" smtClean="0"/>
          </a:p>
          <a:p>
            <a:r>
              <a:rPr lang="en-US" dirty="0" smtClean="0"/>
              <a:t>Ash falls blanket the landscape.</a:t>
            </a:r>
          </a:p>
          <a:p>
            <a:endParaRPr lang="en-US" dirty="0" smtClean="0"/>
          </a:p>
          <a:p>
            <a:r>
              <a:rPr lang="en-US" dirty="0" smtClean="0"/>
              <a:t>Degassing of pyroclastic materials</a:t>
            </a:r>
          </a:p>
          <a:p>
            <a:r>
              <a:rPr lang="en-US" dirty="0" smtClean="0"/>
              <a:t>after flow stop can leave diagnostic</a:t>
            </a:r>
          </a:p>
          <a:p>
            <a:r>
              <a:rPr lang="en-US" dirty="0" smtClean="0"/>
              <a:t>“pitted terrain.”</a:t>
            </a:r>
          </a:p>
        </p:txBody>
      </p:sp>
    </p:spTree>
    <p:extLst>
      <p:ext uri="{BB962C8B-B14F-4D97-AF65-F5344CB8AC3E}">
        <p14:creationId xmlns:p14="http://schemas.microsoft.com/office/powerpoint/2010/main" val="6756408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25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Ash dispersal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2537"/>
            <a:ext cx="3481328" cy="23271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328" y="2450352"/>
            <a:ext cx="5662672" cy="4407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15130" y="1587961"/>
            <a:ext cx="24288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/>
              <a:t>Mastin</a:t>
            </a:r>
            <a:r>
              <a:rPr lang="en-US" dirty="0" smtClean="0"/>
              <a:t> et al. G^3  2014</a:t>
            </a:r>
          </a:p>
          <a:p>
            <a:pPr algn="r"/>
            <a:r>
              <a:rPr lang="en-US" dirty="0" smtClean="0"/>
              <a:t>Colors: predictions; </a:t>
            </a:r>
          </a:p>
          <a:p>
            <a:pPr algn="r"/>
            <a:r>
              <a:rPr lang="en-US" dirty="0" smtClean="0"/>
              <a:t>solid lines: past ash falls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092824" y="5393765"/>
            <a:ext cx="2779058" cy="358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84942" y="5137247"/>
            <a:ext cx="20697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North-Central Texas</a:t>
            </a:r>
          </a:p>
          <a:p>
            <a:r>
              <a:rPr lang="en-US" dirty="0" smtClean="0"/>
              <a:t>3m of ash</a:t>
            </a:r>
          </a:p>
          <a:p>
            <a:r>
              <a:rPr lang="en-US" dirty="0" smtClean="0"/>
              <a:t>from LCB</a:t>
            </a:r>
          </a:p>
          <a:p>
            <a:r>
              <a:rPr lang="en-US" dirty="0" smtClean="0"/>
              <a:t>eruption 640 </a:t>
            </a:r>
            <a:r>
              <a:rPr lang="en-US" dirty="0" err="1" smtClean="0"/>
              <a:t>Kya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1749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6310"/>
            <a:ext cx="8229600" cy="63677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Ash </a:t>
            </a:r>
            <a:r>
              <a:rPr lang="en-US" i="1" dirty="0" smtClean="0"/>
              <a:t>may </a:t>
            </a:r>
            <a:r>
              <a:rPr lang="en-US" dirty="0" smtClean="0"/>
              <a:t>be an important part of Mars’ sedimentary record. </a:t>
            </a:r>
            <a:br>
              <a:rPr lang="en-US" dirty="0" smtClean="0"/>
            </a:br>
            <a:r>
              <a:rPr lang="en-US" dirty="0" smtClean="0"/>
              <a:t>Ash dispersal calculations for Mars: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99969"/>
            <a:ext cx="9144000" cy="21488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61166"/>
            <a:ext cx="9144000" cy="3794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0781" y="2291834"/>
            <a:ext cx="7167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 output – assumes large total erupted volume –  </a:t>
            </a:r>
            <a:r>
              <a:rPr lang="en-US" dirty="0" err="1" smtClean="0"/>
              <a:t>Kerber</a:t>
            </a:r>
            <a:r>
              <a:rPr lang="en-US" dirty="0" smtClean="0"/>
              <a:t> et al. 2013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34061" y="609041"/>
            <a:ext cx="2952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e.g. </a:t>
            </a:r>
            <a:r>
              <a:rPr lang="en-US" dirty="0" err="1" smtClean="0"/>
              <a:t>Crumpler</a:t>
            </a:r>
            <a:r>
              <a:rPr lang="en-US" dirty="0" smtClean="0"/>
              <a:t> et al. JGR 2011;</a:t>
            </a:r>
          </a:p>
          <a:p>
            <a:r>
              <a:rPr lang="en-US" dirty="0" err="1" smtClean="0"/>
              <a:t>Bandfield</a:t>
            </a:r>
            <a:r>
              <a:rPr lang="en-US" dirty="0" smtClean="0"/>
              <a:t> et al. JGR 2013.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358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08100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WRAP-UP: </a:t>
            </a:r>
            <a:r>
              <a:rPr lang="en-US" dirty="0" smtClean="0">
                <a:solidFill>
                  <a:srgbClr val="7F7F7F"/>
                </a:solidFill>
              </a:rPr>
              <a:t>LAB 1</a:t>
            </a:r>
            <a:endParaRPr lang="en-US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DIAGNOSING VOLCANISM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PYROCLASTIC FLOWS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/>
              <a:t>VOLCANIC HOT SPRING DEPOSITS</a:t>
            </a: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7148" y="304800"/>
            <a:ext cx="29036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Volcanism, part 2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322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08100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WRAP-UP: </a:t>
            </a:r>
            <a:r>
              <a:rPr lang="en-US" dirty="0" smtClean="0">
                <a:solidFill>
                  <a:srgbClr val="000000"/>
                </a:solidFill>
              </a:rPr>
              <a:t>LAB 1 (&amp; REQUIRED READING)</a:t>
            </a: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DIAGNOSING VOLCANISM</a:t>
            </a:r>
            <a:endParaRPr lang="en-US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PYROCLASTIC FLOWS</a:t>
            </a:r>
            <a:endParaRPr lang="en-US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VOLCANIC HOT SPRING DEPOSITS</a:t>
            </a:r>
            <a:endParaRPr lang="en-US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7148" y="304800"/>
            <a:ext cx="29036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Volcanism, part 2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868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696270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16105" y="4364397"/>
            <a:ext cx="1327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University </a:t>
            </a:r>
          </a:p>
          <a:p>
            <a:r>
              <a:rPr lang="en-US" dirty="0" smtClean="0"/>
              <a:t>of Wyoming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66287" y="5856070"/>
            <a:ext cx="1377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also</a:t>
            </a:r>
          </a:p>
          <a:p>
            <a:r>
              <a:rPr lang="en-US" dirty="0" smtClean="0"/>
              <a:t>form in silica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8478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076823" y="2478305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500" dirty="0" smtClean="0"/>
              <a:t>https://</a:t>
            </a:r>
            <a:r>
              <a:rPr lang="en-US" sz="2500" dirty="0" err="1" smtClean="0"/>
              <a:t>www.youtube.com</a:t>
            </a:r>
            <a:r>
              <a:rPr lang="en-US" sz="2500" dirty="0" smtClean="0"/>
              <a:t>/</a:t>
            </a:r>
            <a:r>
              <a:rPr lang="en-US" sz="2500" dirty="0" err="1" smtClean="0"/>
              <a:t>watch?v</a:t>
            </a:r>
            <a:r>
              <a:rPr lang="en-US" sz="2500" dirty="0" smtClean="0"/>
              <a:t>=3cys_mQ5sro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6098316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43" y="495300"/>
            <a:ext cx="6057900" cy="48387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4590143" y="4227286"/>
            <a:ext cx="1542143" cy="13062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513286" y="4989286"/>
            <a:ext cx="12786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covered in </a:t>
            </a:r>
          </a:p>
          <a:p>
            <a:r>
              <a:rPr lang="en-US" dirty="0" smtClean="0"/>
              <a:t>subsequent</a:t>
            </a:r>
          </a:p>
          <a:p>
            <a:r>
              <a:rPr lang="en-US" dirty="0" smtClean="0"/>
              <a:t>weeks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0100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896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57460" y="6350000"/>
            <a:ext cx="2586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Hammer et al., EPSL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5901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Hot spring deposits on Mars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3962249" cy="70074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Definite (Gusev Crater):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795247" y="1600200"/>
            <a:ext cx="2244165" cy="700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Candidate: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0941"/>
            <a:ext cx="5468470" cy="24448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712010"/>
            <a:ext cx="4419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1cm scale bars</a:t>
            </a:r>
          </a:p>
          <a:p>
            <a:r>
              <a:rPr lang="en-US" dirty="0" smtClean="0"/>
              <a:t>Ruff &amp; Farmer, Nature Communications 2016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73291" y="2116275"/>
            <a:ext cx="3670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Found by Jonathan Sneed (UChicago)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2485607"/>
            <a:ext cx="3476812" cy="274632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5562600" y="5358341"/>
            <a:ext cx="226657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05176" y="5647765"/>
            <a:ext cx="64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km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6336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points: </a:t>
            </a:r>
            <a:r>
              <a:rPr lang="en-US" dirty="0" smtClean="0"/>
              <a:t>volcanism, part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066799"/>
            <a:ext cx="8801100" cy="4254501"/>
          </a:xfrm>
        </p:spPr>
        <p:txBody>
          <a:bodyPr>
            <a:normAutofit/>
          </a:bodyPr>
          <a:lstStyle/>
          <a:p>
            <a:r>
              <a:rPr lang="en-US" dirty="0" smtClean="0"/>
              <a:t>Know three ways of distinguishing cooled lava flows from frozen water deposits from orbit.</a:t>
            </a:r>
          </a:p>
          <a:p>
            <a:r>
              <a:rPr lang="en-US" dirty="0" smtClean="0"/>
              <a:t>Explain long pyroclastic flow </a:t>
            </a:r>
            <a:r>
              <a:rPr lang="en-US" dirty="0" err="1" smtClean="0"/>
              <a:t>runout</a:t>
            </a:r>
            <a:r>
              <a:rPr lang="en-US" dirty="0" smtClean="0"/>
              <a:t> distances.</a:t>
            </a:r>
          </a:p>
          <a:p>
            <a:r>
              <a:rPr lang="en-US" dirty="0" smtClean="0"/>
              <a:t>Explain volcanic hot spring terraces.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53677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034734"/>
            <a:ext cx="3517098" cy="27276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941" y="0"/>
            <a:ext cx="86928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Lab 1 - </a:t>
            </a:r>
            <a:r>
              <a:rPr lang="en-US" dirty="0" smtClean="0"/>
              <a:t>Gravity versus topography on the Moon: </a:t>
            </a:r>
            <a:r>
              <a:rPr lang="en-US" dirty="0" err="1" smtClean="0"/>
              <a:t>farside</a:t>
            </a:r>
            <a:r>
              <a:rPr lang="en-US" dirty="0" smtClean="0"/>
              <a:t> </a:t>
            </a:r>
            <a:r>
              <a:rPr lang="en-US" dirty="0" err="1" smtClean="0"/>
              <a:t>isostasy</a:t>
            </a:r>
            <a:r>
              <a:rPr lang="en-US" dirty="0" smtClean="0"/>
              <a:t>, nearside </a:t>
            </a:r>
            <a:r>
              <a:rPr lang="en-US" dirty="0" err="1" smtClean="0"/>
              <a:t>mascons</a:t>
            </a:r>
            <a:endParaRPr lang="en-US" dirty="0" smtClean="0"/>
          </a:p>
          <a:p>
            <a:r>
              <a:rPr lang="en-US" b="1" dirty="0" smtClean="0"/>
              <a:t>The thermal evolution of the Moon is recorded in the change in GTR from ancient </a:t>
            </a:r>
            <a:r>
              <a:rPr lang="en-US" b="1" dirty="0" err="1" smtClean="0"/>
              <a:t>farside</a:t>
            </a:r>
            <a:r>
              <a:rPr lang="en-US" b="1" dirty="0" smtClean="0"/>
              <a:t> </a:t>
            </a:r>
          </a:p>
          <a:p>
            <a:r>
              <a:rPr lang="en-US" b="1" dirty="0" smtClean="0"/>
              <a:t>to younger nearside lava basins.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0235" y="1058701"/>
            <a:ext cx="3516277" cy="27037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176" y="3466353"/>
            <a:ext cx="3869765" cy="3185646"/>
          </a:xfrm>
          <a:prstGeom prst="rect">
            <a:avLst/>
          </a:prstGeom>
        </p:spPr>
      </p:pic>
      <p:sp>
        <p:nvSpPr>
          <p:cNvPr id="9" name="Left Brace 8"/>
          <p:cNvSpPr/>
          <p:nvPr/>
        </p:nvSpPr>
        <p:spPr>
          <a:xfrm rot="16200000">
            <a:off x="3910853" y="4979145"/>
            <a:ext cx="478117" cy="1740647"/>
          </a:xfrm>
          <a:prstGeom prst="lef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48000" y="6177491"/>
            <a:ext cx="2184162" cy="646331"/>
          </a:xfrm>
          <a:prstGeom prst="rect">
            <a:avLst/>
          </a:prstGeom>
          <a:solidFill>
            <a:srgbClr val="BFBFB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FARSIDE: NEGLIGIBLE</a:t>
            </a:r>
          </a:p>
          <a:p>
            <a:pPr algn="ctr"/>
            <a:r>
              <a:rPr lang="en-US" dirty="0" smtClean="0"/>
              <a:t>MEAN GTR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92358" y="1215237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TOPOGRAPHY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338935" y="1215237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GRAVITY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518041" y="3641684"/>
            <a:ext cx="3141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GRAVITY/TOPOGRAPHY RATIO</a:t>
            </a:r>
          </a:p>
          <a:p>
            <a:r>
              <a:rPr lang="en-US" b="1" dirty="0" smtClean="0"/>
              <a:t>(GTR)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382811" y="4329250"/>
            <a:ext cx="258275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Gravity due to rigidly-</a:t>
            </a:r>
          </a:p>
          <a:p>
            <a:r>
              <a:rPr lang="en-US" dirty="0" smtClean="0"/>
              <a:t>supported lava load can</a:t>
            </a:r>
          </a:p>
          <a:p>
            <a:r>
              <a:rPr lang="en-US" dirty="0" smtClean="0"/>
              <a:t>explain </a:t>
            </a:r>
            <a:r>
              <a:rPr lang="en-US" u="sng" dirty="0" smtClean="0"/>
              <a:t>some</a:t>
            </a:r>
            <a:r>
              <a:rPr lang="en-US" dirty="0" smtClean="0"/>
              <a:t> but </a:t>
            </a:r>
            <a:r>
              <a:rPr lang="en-US" u="sng" dirty="0" smtClean="0"/>
              <a:t>not all</a:t>
            </a:r>
            <a:endParaRPr lang="en-US" dirty="0" smtClean="0"/>
          </a:p>
          <a:p>
            <a:r>
              <a:rPr lang="en-US" dirty="0" err="1" smtClean="0"/>
              <a:t>mascons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True explanation of </a:t>
            </a:r>
          </a:p>
          <a:p>
            <a:r>
              <a:rPr lang="en-US" dirty="0" err="1" smtClean="0">
                <a:sym typeface="Wingdings"/>
              </a:rPr>
              <a:t>mascons</a:t>
            </a:r>
            <a:r>
              <a:rPr lang="en-US" dirty="0" smtClean="0">
                <a:sym typeface="Wingdings"/>
              </a:rPr>
              <a:t> cannot be solely</a:t>
            </a:r>
          </a:p>
          <a:p>
            <a:r>
              <a:rPr lang="en-US" dirty="0" smtClean="0">
                <a:sym typeface="Wingdings"/>
              </a:rPr>
              <a:t>lava load.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64353" y="5160246"/>
            <a:ext cx="19236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from</a:t>
            </a:r>
          </a:p>
          <a:p>
            <a:r>
              <a:rPr lang="en-US" dirty="0" smtClean="0"/>
              <a:t>the Clementine</a:t>
            </a:r>
          </a:p>
          <a:p>
            <a:r>
              <a:rPr lang="en-US" dirty="0" smtClean="0"/>
              <a:t>mission (Lunar</a:t>
            </a:r>
          </a:p>
          <a:p>
            <a:r>
              <a:rPr lang="en-US" dirty="0" smtClean="0"/>
              <a:t>orbiter). GTR map,</a:t>
            </a:r>
          </a:p>
          <a:p>
            <a:r>
              <a:rPr lang="en-US" dirty="0" smtClean="0"/>
              <a:t>black contour = 0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790820" y="4329250"/>
            <a:ext cx="853768" cy="30251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5417" y="4025957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mascons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849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083805" cy="10309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0" y="0"/>
            <a:ext cx="4470400" cy="58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309" y="1204177"/>
            <a:ext cx="5156200" cy="5461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1081986" y="4625624"/>
            <a:ext cx="2420471" cy="2988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234386" y="2429271"/>
            <a:ext cx="0" cy="237863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73309" y="729047"/>
            <a:ext cx="2610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Einstein-Roscoe rheology: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081986" y="2429271"/>
            <a:ext cx="2091765" cy="14642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986" y="2059939"/>
            <a:ext cx="194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Bingham rheology: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7789963" y="1608940"/>
            <a:ext cx="134470" cy="4594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531232" y="2068381"/>
            <a:ext cx="119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about 0.04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597267" y="4670447"/>
            <a:ext cx="1152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strain rate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533241" y="2622877"/>
            <a:ext cx="72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stress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5597" y="2689410"/>
            <a:ext cx="4438403" cy="412376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71129" y="5419787"/>
            <a:ext cx="31486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2. Lava rheology depends on T.</a:t>
            </a:r>
          </a:p>
          <a:p>
            <a:r>
              <a:rPr lang="en-US" b="1" dirty="0"/>
              <a:t>q</a:t>
            </a:r>
            <a:r>
              <a:rPr lang="en-US" b="1" dirty="0" smtClean="0"/>
              <a:t>: What controls cooling rate?</a:t>
            </a:r>
          </a:p>
          <a:p>
            <a:r>
              <a:rPr lang="en-US" b="1" dirty="0"/>
              <a:t>a</a:t>
            </a:r>
            <a:r>
              <a:rPr lang="en-US" b="1" dirty="0" smtClean="0"/>
              <a:t>: Radiation + Convection</a:t>
            </a:r>
            <a:endParaRPr lang="en-US" b="1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3573309" y="6260353"/>
            <a:ext cx="1506691" cy="1494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11666" y="584200"/>
            <a:ext cx="3490792" cy="147573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12898" y="826947"/>
            <a:ext cx="3537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Lava rheology is complicated</a:t>
            </a:r>
          </a:p>
          <a:p>
            <a:r>
              <a:rPr lang="en-US" dirty="0" smtClean="0"/>
              <a:t>and nonlinear!</a:t>
            </a:r>
            <a:r>
              <a:rPr lang="en-US" dirty="0"/>
              <a:t> </a:t>
            </a:r>
            <a:r>
              <a:rPr lang="en-US" dirty="0" smtClean="0"/>
              <a:t>Simplifications are useful. Two possibilities: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031483" y="1608940"/>
            <a:ext cx="718751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971176" y="1867863"/>
            <a:ext cx="0" cy="44801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4653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08100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WRAP-UP: </a:t>
            </a:r>
            <a:r>
              <a:rPr lang="en-US" dirty="0" smtClean="0">
                <a:solidFill>
                  <a:srgbClr val="7F7F7F"/>
                </a:solidFill>
              </a:rPr>
              <a:t>LAB 1</a:t>
            </a:r>
            <a:endParaRPr lang="en-US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/>
              <a:t>DIAGNOSING VOLCANISM</a:t>
            </a:r>
            <a:endParaRPr lang="en-US" dirty="0" smtClean="0"/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PYROCLASTIC FLOWS</a:t>
            </a:r>
            <a:endParaRPr lang="en-US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VOLCANIC HOT SPRING DEPOSITS</a:t>
            </a:r>
            <a:endParaRPr lang="en-US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7148" y="304800"/>
            <a:ext cx="29036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Volcanism, part 2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382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points: </a:t>
            </a:r>
            <a:r>
              <a:rPr lang="en-US" dirty="0" smtClean="0"/>
              <a:t>volcanism, part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066799"/>
            <a:ext cx="8801100" cy="4254501"/>
          </a:xfrm>
        </p:spPr>
        <p:txBody>
          <a:bodyPr>
            <a:normAutofit/>
          </a:bodyPr>
          <a:lstStyle/>
          <a:p>
            <a:r>
              <a:rPr lang="en-US" dirty="0" smtClean="0"/>
              <a:t>Know three ways of distinguishing cooled lava flows from frozen water deposits from orbit.</a:t>
            </a:r>
          </a:p>
          <a:p>
            <a:r>
              <a:rPr lang="en-US" dirty="0" smtClean="0"/>
              <a:t>Explain long pyroclastic flow </a:t>
            </a:r>
            <a:r>
              <a:rPr lang="en-US" dirty="0" err="1" smtClean="0"/>
              <a:t>runout</a:t>
            </a:r>
            <a:r>
              <a:rPr lang="en-US" dirty="0" smtClean="0"/>
              <a:t> distances.</a:t>
            </a:r>
          </a:p>
          <a:p>
            <a:r>
              <a:rPr lang="en-US" dirty="0" smtClean="0"/>
              <a:t>Explain volcanic hot spring terraces.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42306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42470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S. Elysium, Mars: lava lake or frozen water ocean? 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094152"/>
            <a:ext cx="9144000" cy="646331"/>
          </a:xfrm>
          <a:prstGeom prst="rect">
            <a:avLst/>
          </a:prstGeom>
          <a:solidFill>
            <a:srgbClr val="BFBFB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Note: the lava origin of S. Elysium was never seriously in doubt. Nevertheless, the long-running controversy that resulted usefully highlights some pitfalls to be avoided in geomorphology work.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08530"/>
            <a:ext cx="4045857" cy="26762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900" y="780142"/>
            <a:ext cx="4719728" cy="38366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01228" y="4650975"/>
            <a:ext cx="2623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Murray et al. Nature 2005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616824"/>
            <a:ext cx="54168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Significance: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Youngest plains on Mars (and among the smoothest)</a:t>
            </a:r>
          </a:p>
          <a:p>
            <a:r>
              <a:rPr lang="en-US" dirty="0" smtClean="0"/>
              <a:t>Why not use spectroscopy to get composition?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S. </a:t>
            </a:r>
            <a:r>
              <a:rPr lang="en-US" dirty="0"/>
              <a:t>Elysium is covered by a thin layer of dust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271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893" y="1018988"/>
            <a:ext cx="5733106" cy="5418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894" y="4416505"/>
            <a:ext cx="5232400" cy="1587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506" y="834322"/>
            <a:ext cx="2583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Jaeger et al. Science 2007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506" y="2573743"/>
            <a:ext cx="3390900" cy="444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506" y="1604246"/>
            <a:ext cx="2963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Lava velocity for Newtonian</a:t>
            </a:r>
          </a:p>
          <a:p>
            <a:r>
              <a:rPr lang="en-US" dirty="0" smtClean="0"/>
              <a:t>rheology – (i) square channel,</a:t>
            </a:r>
          </a:p>
          <a:p>
            <a:r>
              <a:rPr lang="en-US" dirty="0" smtClean="0"/>
              <a:t>(ii) very wide channel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26894" y="0"/>
            <a:ext cx="88200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 smtClean="0"/>
              <a:t>Hydrovolcanic</a:t>
            </a:r>
            <a:r>
              <a:rPr lang="en-US" sz="2200" b="1" dirty="0" smtClean="0"/>
              <a:t> cones are diagnostic for lava-water (or lava-ice) interaction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675997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12449</TotalTime>
  <Words>1057</Words>
  <Application>Microsoft Macintosh PowerPoint</Application>
  <PresentationFormat>On-screen Show (4:3)</PresentationFormat>
  <Paragraphs>208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GEOS 38600/ GEOS 28600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points: volcanism, part 2</vt:lpstr>
      <vt:lpstr>S. Elysium, Mars: lava lake or frozen water ocean? </vt:lpstr>
      <vt:lpstr>PowerPoint Presentation</vt:lpstr>
      <vt:lpstr>PowerPoint Presentation</vt:lpstr>
      <vt:lpstr>PowerPoint Presentation</vt:lpstr>
      <vt:lpstr>Thermohydraulic explosions are triggered when insulating vapor films separating magma and water break down.  </vt:lpstr>
      <vt:lpstr>PowerPoint Presentation</vt:lpstr>
      <vt:lpstr>Rheology indicator: lava coils</vt:lpstr>
      <vt:lpstr>PowerPoint Presentation</vt:lpstr>
      <vt:lpstr>PowerPoint Presentation</vt:lpstr>
      <vt:lpstr>For laminar lava flows (all flows witnessed by humans), a stable chilled boundary layer armors the substrate from thermal and mechanical erosion. For turbulent lava flows (Early Earth, Io, Mars, ?Moon), mixing prevents the armoring stable boundary layer from developing.</vt:lpstr>
      <vt:lpstr>PowerPoint Presentation</vt:lpstr>
      <vt:lpstr>PowerPoint Presentation</vt:lpstr>
      <vt:lpstr>Smooth-topped pahoehoe flows extend rapidly by lobe breakout</vt:lpstr>
      <vt:lpstr>PowerPoint Presentation</vt:lpstr>
      <vt:lpstr>PowerPoint Presentation</vt:lpstr>
      <vt:lpstr>PowerPoint Presentation</vt:lpstr>
      <vt:lpstr>Long runout distances of pyroclastic flows are permitted by gas entrainment</vt:lpstr>
      <vt:lpstr> Vent exit velocity controls pyroclastic flows versus regional ash dispersal.</vt:lpstr>
      <vt:lpstr>PowerPoint Presentation</vt:lpstr>
      <vt:lpstr>Ash dispersal</vt:lpstr>
      <vt:lpstr>Ash may be an important part of Mars’ sedimentary record.  Ash dispersal calculations for Mars: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Hot spring deposits on Mars</vt:lpstr>
      <vt:lpstr>Key points: volcanism, part 2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1449</cp:revision>
  <dcterms:created xsi:type="dcterms:W3CDTF">2016-01-07T03:39:51Z</dcterms:created>
  <dcterms:modified xsi:type="dcterms:W3CDTF">2017-01-23T20:47:16Z</dcterms:modified>
</cp:coreProperties>
</file>