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8"/>
  </p:notesMasterIdLst>
  <p:sldIdLst>
    <p:sldId id="647" r:id="rId2"/>
    <p:sldId id="648" r:id="rId3"/>
    <p:sldId id="650" r:id="rId4"/>
    <p:sldId id="651" r:id="rId5"/>
    <p:sldId id="649" r:id="rId6"/>
    <p:sldId id="652" r:id="rId7"/>
    <p:sldId id="653" r:id="rId8"/>
    <p:sldId id="625" r:id="rId9"/>
    <p:sldId id="627" r:id="rId10"/>
    <p:sldId id="626" r:id="rId11"/>
    <p:sldId id="603" r:id="rId12"/>
    <p:sldId id="635" r:id="rId13"/>
    <p:sldId id="604" r:id="rId14"/>
    <p:sldId id="605" r:id="rId15"/>
    <p:sldId id="606" r:id="rId16"/>
    <p:sldId id="607" r:id="rId17"/>
    <p:sldId id="613" r:id="rId18"/>
    <p:sldId id="618" r:id="rId19"/>
    <p:sldId id="630" r:id="rId20"/>
    <p:sldId id="614" r:id="rId21"/>
    <p:sldId id="615" r:id="rId22"/>
    <p:sldId id="616" r:id="rId23"/>
    <p:sldId id="612" r:id="rId24"/>
    <p:sldId id="609" r:id="rId25"/>
    <p:sldId id="641" r:id="rId26"/>
    <p:sldId id="631" r:id="rId27"/>
    <p:sldId id="595" r:id="rId28"/>
    <p:sldId id="598" r:id="rId29"/>
    <p:sldId id="599" r:id="rId30"/>
    <p:sldId id="644" r:id="rId31"/>
    <p:sldId id="645" r:id="rId32"/>
    <p:sldId id="637" r:id="rId33"/>
    <p:sldId id="638" r:id="rId34"/>
    <p:sldId id="640" r:id="rId35"/>
    <p:sldId id="642" r:id="rId36"/>
    <p:sldId id="643" r:id="rId3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03CA3A6-C8C7-7E45-9174-BFD62E2A6911}">
          <p14:sldIdLst>
            <p14:sldId id="647"/>
            <p14:sldId id="648"/>
            <p14:sldId id="650"/>
            <p14:sldId id="651"/>
            <p14:sldId id="649"/>
            <p14:sldId id="652"/>
            <p14:sldId id="653"/>
            <p14:sldId id="625"/>
            <p14:sldId id="627"/>
            <p14:sldId id="626"/>
            <p14:sldId id="603"/>
            <p14:sldId id="635"/>
            <p14:sldId id="604"/>
            <p14:sldId id="605"/>
            <p14:sldId id="606"/>
            <p14:sldId id="607"/>
            <p14:sldId id="613"/>
            <p14:sldId id="618"/>
            <p14:sldId id="630"/>
            <p14:sldId id="614"/>
            <p14:sldId id="615"/>
            <p14:sldId id="616"/>
            <p14:sldId id="612"/>
            <p14:sldId id="609"/>
            <p14:sldId id="641"/>
            <p14:sldId id="631"/>
            <p14:sldId id="595"/>
            <p14:sldId id="598"/>
            <p14:sldId id="599"/>
            <p14:sldId id="644"/>
            <p14:sldId id="645"/>
            <p14:sldId id="637"/>
            <p14:sldId id="638"/>
            <p14:sldId id="640"/>
            <p14:sldId id="642"/>
            <p14:sldId id="643"/>
          </p14:sldIdLst>
        </p14:section>
        <p14:section name="Untitled Section" id="{E8B7FD1E-3EA9-2D43-9675-FED184595307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2555" autoAdjust="0"/>
  </p:normalViewPr>
  <p:slideViewPr>
    <p:cSldViewPr snapToGrid="0" snapToObjects="1">
      <p:cViewPr>
        <p:scale>
          <a:sx n="100" d="100"/>
          <a:sy n="100" d="100"/>
        </p:scale>
        <p:origin x="-632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10/3/18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685800" y="152400"/>
            <a:ext cx="7772400" cy="6477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400" smtClean="0"/>
              <a:t>GEOS 28600</a:t>
            </a:r>
            <a:endParaRPr lang="en-US" sz="3400" dirty="0"/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0" y="2446035"/>
            <a:ext cx="9144000" cy="2852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dirty="0" smtClean="0"/>
              <a:t>Lecture 2</a:t>
            </a:r>
          </a:p>
          <a:p>
            <a:pPr marL="0" indent="0" algn="ctr">
              <a:buNone/>
            </a:pPr>
            <a:r>
              <a:rPr lang="en-US" dirty="0" smtClean="0"/>
              <a:t>Wednesday 3 October 2018</a:t>
            </a:r>
          </a:p>
          <a:p>
            <a:pPr marL="0" indent="0" algn="ctr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193076" y="800101"/>
            <a:ext cx="881439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500" b="1" i="1" dirty="0" smtClean="0"/>
              <a:t>The science of landscapes:</a:t>
            </a:r>
          </a:p>
          <a:p>
            <a:pPr algn="ctr"/>
            <a:r>
              <a:rPr lang="en-US" sz="4500" b="1" dirty="0" smtClean="0"/>
              <a:t>Earth &amp; Planetary Surface Processes</a:t>
            </a:r>
            <a:endParaRPr lang="en-US" sz="4500" b="1" dirty="0"/>
          </a:p>
        </p:txBody>
      </p:sp>
    </p:spTree>
    <p:extLst>
      <p:ext uri="{BB962C8B-B14F-4D97-AF65-F5344CB8AC3E}">
        <p14:creationId xmlns:p14="http://schemas.microsoft.com/office/powerpoint/2010/main" val="38454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MENTION AN UNSOLVED PROBLEM RAISED BY CHAPTER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 IN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MELOSH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9408325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6300" y="844259"/>
            <a:ext cx="7264400" cy="45943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77310" y="5438655"/>
            <a:ext cx="67633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 smtClean="0"/>
              <a:t>Unsolved theory problem (Rosenberg, Aharonson &amp; Sari, JGR 2015)</a:t>
            </a:r>
          </a:p>
          <a:p>
            <a:pPr marL="285750" indent="-285750">
              <a:buFontTx/>
              <a:buChar char="-"/>
            </a:pPr>
            <a:r>
              <a:rPr lang="en-US" dirty="0" err="1" smtClean="0"/>
              <a:t>Matern</a:t>
            </a:r>
            <a:r>
              <a:rPr lang="en-US" dirty="0" smtClean="0"/>
              <a:t> functions? (Simons et al. AGU 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288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093331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400" y="0"/>
            <a:ext cx="75631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957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01650"/>
            <a:ext cx="9144000" cy="14287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00" y="2023698"/>
            <a:ext cx="7683500" cy="15429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721100"/>
            <a:ext cx="9144000" cy="14325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9200" y="5123181"/>
            <a:ext cx="4432300" cy="142230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6500" y="5100369"/>
            <a:ext cx="1206500" cy="44553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-19050"/>
            <a:ext cx="3979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Following </a:t>
            </a:r>
            <a:r>
              <a:rPr lang="en-US" dirty="0" err="1" smtClean="0"/>
              <a:t>Turcotte</a:t>
            </a:r>
            <a:r>
              <a:rPr lang="en-US" dirty="0" smtClean="0"/>
              <a:t> &amp; Schubert (2</a:t>
            </a:r>
            <a:r>
              <a:rPr lang="en-US" baseline="30000" dirty="0" smtClean="0"/>
              <a:t>nd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):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13105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Example: map underwater volcanoes from space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3612645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77" y="876300"/>
            <a:ext cx="5015590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4787900"/>
            <a:ext cx="235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&amp; </a:t>
            </a:r>
            <a:r>
              <a:rPr lang="en-US" dirty="0" err="1" smtClean="0"/>
              <a:t>Sandwell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03234"/>
            <a:ext cx="331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</a:t>
            </a:r>
            <a:r>
              <a:rPr lang="en-US" i="1" dirty="0" smtClean="0"/>
              <a:t>Oceanography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5333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6226175"/>
            <a:ext cx="4800600" cy="500062"/>
          </a:xfrm>
        </p:spPr>
        <p:txBody>
          <a:bodyPr>
            <a:no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www.marine-geo.org</a:t>
            </a:r>
            <a:r>
              <a:rPr lang="en-US" sz="1800" dirty="0"/>
              <a:t>/portals/</a:t>
            </a:r>
            <a:r>
              <a:rPr lang="en-US" sz="1800" dirty="0" err="1"/>
              <a:t>gmrt</a:t>
            </a:r>
            <a:r>
              <a:rPr lang="en-US" sz="1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1" y="584252"/>
            <a:ext cx="7226299" cy="564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Earth seafloor “bathymetry” is actually inferred from constraints on gravity!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622800"/>
            <a:ext cx="5461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42799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sonar 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336449">
            <a:off x="2174736" y="3328602"/>
            <a:ext cx="33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gaps between tracks: bathymetry</a:t>
            </a:r>
          </a:p>
          <a:p>
            <a:r>
              <a:rPr lang="en-US" i="1" dirty="0" smtClean="0"/>
              <a:t>inferred from altimetry</a:t>
            </a:r>
            <a:r>
              <a:rPr lang="en-US" i="1" dirty="0" smtClean="0">
                <a:sym typeface="Wingdings"/>
              </a:rPr>
              <a:t> gravity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02500" y="4649232"/>
            <a:ext cx="1308100" cy="1345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31200" y="3635637"/>
            <a:ext cx="7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gaps</a:t>
            </a:r>
          </a:p>
          <a:p>
            <a:r>
              <a:rPr lang="en-US" dirty="0" smtClean="0"/>
              <a:t>are</a:t>
            </a:r>
          </a:p>
          <a:p>
            <a:r>
              <a:rPr lang="en-US" dirty="0" smtClean="0"/>
              <a:t>large!</a:t>
            </a:r>
          </a:p>
        </p:txBody>
      </p:sp>
    </p:spTree>
    <p:extLst>
      <p:ext uri="{BB962C8B-B14F-4D97-AF65-F5344CB8AC3E}">
        <p14:creationId xmlns:p14="http://schemas.microsoft.com/office/powerpoint/2010/main" val="28406362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4969"/>
            <a:ext cx="9144000" cy="703262"/>
          </a:xfrm>
        </p:spPr>
        <p:txBody>
          <a:bodyPr>
            <a:noAutofit/>
          </a:bodyPr>
          <a:lstStyle/>
          <a:p>
            <a:pPr algn="r"/>
            <a:r>
              <a:rPr lang="en-US" sz="3000" dirty="0" smtClean="0"/>
              <a:t>Different worlds show similar behavior in gravity-topography ratio (“admittance”)</a:t>
            </a:r>
            <a:br>
              <a:rPr lang="en-US" sz="3000" dirty="0" smtClean="0"/>
            </a:br>
            <a:r>
              <a:rPr lang="en-US" sz="3000" dirty="0" smtClean="0"/>
              <a:t>as a function of wavelength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300" y="952500"/>
            <a:ext cx="4130169" cy="35941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28600" y="4177268"/>
            <a:ext cx="7261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Mars</a:t>
            </a:r>
            <a:endParaRPr lang="en-US" i="1" dirty="0"/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4127500" y="2273300"/>
            <a:ext cx="266700" cy="304800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244469" y="1903968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2π</a:t>
            </a:r>
            <a:r>
              <a:rPr lang="en-US" dirty="0" err="1" smtClean="0"/>
              <a:t>GρΔz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07386" y="5816600"/>
            <a:ext cx="703661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i="1" dirty="0" smtClean="0"/>
              <a:t>Admittance is sometimes calculated using “</a:t>
            </a:r>
            <a:r>
              <a:rPr lang="en-US" i="1" dirty="0" err="1" smtClean="0"/>
              <a:t>Bouguer</a:t>
            </a:r>
            <a:r>
              <a:rPr lang="en-US" i="1" dirty="0" smtClean="0"/>
              <a:t> gravity”, gravity that</a:t>
            </a:r>
          </a:p>
          <a:p>
            <a:pPr algn="r"/>
            <a:r>
              <a:rPr lang="en-US" i="1" dirty="0" smtClean="0"/>
              <a:t>has been </a:t>
            </a:r>
            <a:r>
              <a:rPr lang="en-US" i="1" u="sng" dirty="0" smtClean="0"/>
              <a:t>corrected</a:t>
            </a:r>
            <a:r>
              <a:rPr lang="en-US" i="1" dirty="0" smtClean="0"/>
              <a:t> for mass of topography</a:t>
            </a:r>
          </a:p>
          <a:p>
            <a:pPr algn="r"/>
            <a:r>
              <a:rPr lang="en-US" i="1" dirty="0" smtClean="0"/>
              <a:t>In this course we only use “free-air gravity” (uncorrected for topography).</a:t>
            </a:r>
            <a:endParaRPr lang="en-US" i="1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5460" y="2615168"/>
            <a:ext cx="4988540" cy="312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892692" y="2250638"/>
            <a:ext cx="7941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Moon</a:t>
            </a:r>
            <a:endParaRPr lang="en-US" i="1" dirty="0"/>
          </a:p>
        </p:txBody>
      </p:sp>
      <p:sp>
        <p:nvSpPr>
          <p:cNvPr id="13" name="Rectangle 12"/>
          <p:cNvSpPr/>
          <p:nvPr/>
        </p:nvSpPr>
        <p:spPr>
          <a:xfrm>
            <a:off x="6604000" y="3048000"/>
            <a:ext cx="1879600" cy="1866900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813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731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is responsible for this support?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27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APPLICATIONS: DENSITY/POROSITY; INFERENCE OF BURIED OCEANS; STRENGTH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THERMAL HISTORY 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231494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5900"/>
            <a:ext cx="9144000" cy="6412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912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3800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92" y="274638"/>
            <a:ext cx="4318000" cy="7286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Definition of the lithosphere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29792" y="0"/>
            <a:ext cx="4714208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7100" y="5981700"/>
            <a:ext cx="323678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Watts, in Treatise on Geophysics</a:t>
            </a:r>
          </a:p>
          <a:p>
            <a:r>
              <a:rPr lang="en-US" dirty="0" smtClean="0"/>
              <a:t>(1</a:t>
            </a:r>
            <a:r>
              <a:rPr lang="en-US" baseline="30000" dirty="0" smtClean="0"/>
              <a:t>st</a:t>
            </a:r>
            <a:r>
              <a:rPr lang="en-US" dirty="0" smtClean="0"/>
              <a:t> </a:t>
            </a:r>
            <a:r>
              <a:rPr lang="en-US" dirty="0" err="1" smtClean="0"/>
              <a:t>edn</a:t>
            </a:r>
            <a:r>
              <a:rPr lang="en-US" dirty="0" smtClean="0"/>
              <a:t>.), 2007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11792" y="1612900"/>
            <a:ext cx="415029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elastic lithosphere </a:t>
            </a:r>
          </a:p>
          <a:p>
            <a:r>
              <a:rPr lang="en-US" b="1" dirty="0" smtClean="0"/>
              <a:t>– supports loads over geologic time</a:t>
            </a:r>
          </a:p>
          <a:p>
            <a:endParaRPr lang="en-US" dirty="0" smtClean="0"/>
          </a:p>
          <a:p>
            <a:r>
              <a:rPr lang="en-US" dirty="0" smtClean="0"/>
              <a:t>separate from:</a:t>
            </a:r>
          </a:p>
          <a:p>
            <a:endParaRPr lang="en-US" dirty="0" smtClean="0"/>
          </a:p>
          <a:p>
            <a:r>
              <a:rPr lang="en-US" dirty="0"/>
              <a:t>seismic lithosphere – permits earthquakes</a:t>
            </a:r>
          </a:p>
          <a:p>
            <a:endParaRPr lang="en-US" dirty="0" smtClean="0"/>
          </a:p>
          <a:p>
            <a:r>
              <a:rPr lang="en-US" dirty="0" smtClean="0"/>
              <a:t>thermal boundary layer</a:t>
            </a:r>
          </a:p>
          <a:p>
            <a:pPr marL="285750" indent="-285750">
              <a:buFontTx/>
              <a:buChar char="-"/>
            </a:pPr>
            <a:r>
              <a:rPr lang="en-US" dirty="0" smtClean="0"/>
              <a:t>layer that is conductively affected</a:t>
            </a:r>
          </a:p>
          <a:p>
            <a:r>
              <a:rPr lang="en-US" dirty="0" smtClean="0"/>
              <a:t>by the cold boundary condition of </a:t>
            </a:r>
          </a:p>
          <a:p>
            <a:r>
              <a:rPr lang="en-US" dirty="0" smtClean="0"/>
              <a:t>the planet’s surface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9074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4584700" cy="550862"/>
          </a:xfrm>
        </p:spPr>
        <p:txBody>
          <a:bodyPr>
            <a:noAutofit/>
          </a:bodyPr>
          <a:lstStyle/>
          <a:p>
            <a:pPr algn="l"/>
            <a:r>
              <a:rPr lang="en-US" sz="3000" dirty="0" smtClean="0"/>
              <a:t>Lithosphere: strength versus depth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54400" y="630461"/>
            <a:ext cx="5689599" cy="505285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37767" y="4947166"/>
            <a:ext cx="1421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Byerlee’s</a:t>
            </a:r>
            <a:r>
              <a:rPr lang="en-US" dirty="0" smtClean="0"/>
              <a:t> law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338298"/>
            <a:ext cx="3213100" cy="3284502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 flipV="1">
            <a:off x="2832100" y="3200400"/>
            <a:ext cx="1943100" cy="17467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endCxn id="8" idx="2"/>
          </p:cNvCxnSpPr>
          <p:nvPr/>
        </p:nvCxnSpPr>
        <p:spPr>
          <a:xfrm flipH="1" flipV="1">
            <a:off x="1606550" y="4622800"/>
            <a:ext cx="400050" cy="32436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7939298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g=3.7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19" name="TextBox 18"/>
          <p:cNvSpPr txBox="1"/>
          <p:nvPr/>
        </p:nvSpPr>
        <p:spPr>
          <a:xfrm>
            <a:off x="7939297" y="630461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g=9.8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0" name="TextBox 19"/>
          <p:cNvSpPr txBox="1"/>
          <p:nvPr/>
        </p:nvSpPr>
        <p:spPr>
          <a:xfrm>
            <a:off x="5132597" y="640834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g=8.9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  <p:sp>
        <p:nvSpPr>
          <p:cNvPr id="21" name="TextBox 20"/>
          <p:cNvSpPr txBox="1"/>
          <p:nvPr/>
        </p:nvSpPr>
        <p:spPr>
          <a:xfrm>
            <a:off x="5132597" y="2627868"/>
            <a:ext cx="1204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g=1.6 m s</a:t>
            </a:r>
            <a:r>
              <a:rPr lang="en-US" baseline="30000" dirty="0" smtClean="0"/>
              <a:t>-2</a:t>
            </a:r>
            <a:endParaRPr lang="en-US" baseline="30000" dirty="0"/>
          </a:p>
        </p:txBody>
      </p:sp>
    </p:spTree>
    <p:extLst>
      <p:ext uri="{BB962C8B-B14F-4D97-AF65-F5344CB8AC3E}">
        <p14:creationId xmlns:p14="http://schemas.microsoft.com/office/powerpoint/2010/main" val="2222016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555" y="1854200"/>
            <a:ext cx="8581845" cy="44591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1" y="4470400"/>
            <a:ext cx="2209800" cy="952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5901" y="4470400"/>
            <a:ext cx="2374900" cy="8763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3251" y="655638"/>
            <a:ext cx="2044700" cy="927100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>
            <a:off x="2501900" y="496888"/>
            <a:ext cx="508001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H="1">
            <a:off x="3517900" y="457200"/>
            <a:ext cx="304800" cy="3175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504501" y="-4465"/>
            <a:ext cx="19973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stiffness (Pa, N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</a:p>
          <a:p>
            <a:r>
              <a:rPr lang="en-US" i="1" dirty="0" smtClean="0"/>
              <a:t>Young’s modulus</a:t>
            </a:r>
            <a:endParaRPr lang="en-US" i="1" dirty="0"/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511300" y="1284288"/>
            <a:ext cx="361951" cy="29845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8900" y="1582738"/>
            <a:ext cx="22151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flexural rigidity (N m)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88900" y="3868738"/>
            <a:ext cx="1652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wavelength (m)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5" idx="1"/>
          </p:cNvCxnSpPr>
          <p:nvPr/>
        </p:nvCxnSpPr>
        <p:spPr>
          <a:xfrm>
            <a:off x="323850" y="4238070"/>
            <a:ext cx="361951" cy="70858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 rot="19171785">
            <a:off x="3936182" y="2717801"/>
            <a:ext cx="17256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compensation, 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102201" y="6128728"/>
            <a:ext cx="3352200" cy="369332"/>
          </a:xfrm>
          <a:prstGeom prst="rect">
            <a:avLst/>
          </a:prstGeom>
          <a:noFill/>
          <a:ln>
            <a:solidFill>
              <a:srgbClr val="7F7F7F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/>
              <a:t>m = [ (kg m s</a:t>
            </a:r>
            <a:r>
              <a:rPr lang="en-US" baseline="30000" dirty="0" smtClean="0"/>
              <a:t>-2</a:t>
            </a:r>
            <a:r>
              <a:rPr lang="en-US" dirty="0" smtClean="0"/>
              <a:t>)/(kg m</a:t>
            </a:r>
            <a:r>
              <a:rPr lang="en-US" baseline="30000" dirty="0" smtClean="0"/>
              <a:t>-3 </a:t>
            </a:r>
            <a:r>
              <a:rPr lang="en-US" dirty="0" smtClean="0"/>
              <a:t>× m s</a:t>
            </a:r>
            <a:r>
              <a:rPr lang="en-US" baseline="30000" dirty="0" smtClean="0"/>
              <a:t>-2</a:t>
            </a:r>
            <a:r>
              <a:rPr lang="en-US" dirty="0" smtClean="0"/>
              <a:t>) ]</a:t>
            </a:r>
            <a:r>
              <a:rPr lang="en-US" baseline="30000" dirty="0" smtClean="0"/>
              <a:t>1/4</a:t>
            </a:r>
            <a:endParaRPr lang="en-US" baseline="30000" dirty="0"/>
          </a:p>
        </p:txBody>
      </p:sp>
      <p:cxnSp>
        <p:nvCxnSpPr>
          <p:cNvPr id="25" name="Curved Connector 24"/>
          <p:cNvCxnSpPr/>
          <p:nvPr/>
        </p:nvCxnSpPr>
        <p:spPr>
          <a:xfrm rot="5400000">
            <a:off x="325039" y="5253617"/>
            <a:ext cx="1016978" cy="745945"/>
          </a:xfrm>
          <a:prstGeom prst="curvedConnector3">
            <a:avLst>
              <a:gd name="adj1" fmla="val 27522"/>
            </a:avLst>
          </a:prstGeom>
          <a:ln>
            <a:solidFill>
              <a:srgbClr val="7F7F7F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 flipH="1" flipV="1">
            <a:off x="3927512" y="1438276"/>
            <a:ext cx="542889" cy="246062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1698" y="0"/>
            <a:ext cx="3804309" cy="1854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822700" y="158790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thickness (m)</a:t>
            </a:r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5372100" y="1284288"/>
            <a:ext cx="4127500" cy="667782"/>
          </a:xfrm>
          <a:prstGeom prst="rect">
            <a:avLst/>
          </a:prstGeom>
          <a:solidFill>
            <a:srgbClr val="FFFFFF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470401" y="1365806"/>
            <a:ext cx="42128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Poisson’s ratio (0.25 – 0.33, dimensionless)</a:t>
            </a:r>
            <a:endParaRPr lang="en-US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 flipV="1">
            <a:off x="5575256" y="2857500"/>
            <a:ext cx="1157535" cy="215900"/>
          </a:xfrm>
          <a:prstGeom prst="straightConnector1">
            <a:avLst/>
          </a:prstGeom>
          <a:ln>
            <a:solidFill>
              <a:srgbClr val="7F7F7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6732791" y="2704068"/>
            <a:ext cx="24792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Compensation curves</a:t>
            </a:r>
          </a:p>
          <a:p>
            <a:r>
              <a:rPr lang="en-US" dirty="0" smtClean="0"/>
              <a:t>can be used to constrain</a:t>
            </a:r>
          </a:p>
          <a:p>
            <a:r>
              <a:rPr lang="en-US" i="1" dirty="0"/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9135060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03918" y="2654300"/>
            <a:ext cx="5440082" cy="42037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68800" y="757238"/>
            <a:ext cx="4775200" cy="1143000"/>
          </a:xfrm>
        </p:spPr>
        <p:txBody>
          <a:bodyPr>
            <a:noAutofit/>
          </a:bodyPr>
          <a:lstStyle/>
          <a:p>
            <a:r>
              <a:rPr lang="en-US" sz="2500" dirty="0" smtClean="0"/>
              <a:t>A different technique is needed for loads with wavelength comparable to the radius of the planet</a:t>
            </a:r>
            <a:br>
              <a:rPr lang="en-US" sz="2500" dirty="0" smtClean="0"/>
            </a:br>
            <a:r>
              <a:rPr lang="en-US" sz="2500" dirty="0" smtClean="0"/>
              <a:t>(consider </a:t>
            </a:r>
            <a:r>
              <a:rPr lang="en-US" sz="2500" b="1" dirty="0" smtClean="0"/>
              <a:t>membrane stresses</a:t>
            </a:r>
            <a:r>
              <a:rPr lang="en-US" sz="2500" dirty="0" smtClean="0"/>
              <a:t>)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4231679" cy="33400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748333" y="6173232"/>
            <a:ext cx="26204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McKenzie et al. EPSL 2002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" y="3224599"/>
            <a:ext cx="31994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Banerdt</a:t>
            </a:r>
            <a:r>
              <a:rPr lang="en-US" dirty="0" smtClean="0"/>
              <a:t> et al., </a:t>
            </a:r>
            <a:r>
              <a:rPr lang="en-US" dirty="0" err="1" smtClean="0"/>
              <a:t>ch.</a:t>
            </a:r>
            <a:r>
              <a:rPr lang="en-US" dirty="0" smtClean="0"/>
              <a:t> in </a:t>
            </a:r>
          </a:p>
          <a:p>
            <a:r>
              <a:rPr lang="en-US" dirty="0" err="1" smtClean="0"/>
              <a:t>Kieffer</a:t>
            </a:r>
            <a:r>
              <a:rPr lang="en-US" dirty="0" smtClean="0"/>
              <a:t> et al. (</a:t>
            </a:r>
            <a:r>
              <a:rPr lang="en-US" dirty="0" err="1" smtClean="0"/>
              <a:t>eds</a:t>
            </a:r>
            <a:r>
              <a:rPr lang="en-US" dirty="0" smtClean="0"/>
              <a:t>). “Mars”, 1992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4505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39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Membrane support example: </a:t>
            </a:r>
            <a:br>
              <a:rPr lang="en-US" dirty="0" smtClean="0"/>
            </a:br>
            <a:r>
              <a:rPr lang="en-US" dirty="0" err="1" smtClean="0"/>
              <a:t>Tharsis</a:t>
            </a:r>
            <a:r>
              <a:rPr lang="en-US" dirty="0" smtClean="0"/>
              <a:t> (volcanic province) load on Mars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79500"/>
            <a:ext cx="9144000" cy="496229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91300" y="6025634"/>
            <a:ext cx="26445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Phillips et al. Science 2001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1435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REVIEW REQUIRED READING (CHAPTER 2 IN MELOSH)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______________________________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_______________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	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7F7F7F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APPLICATIONS: DENSITY/POROSITY; INFERENCE OF BURIED OCEANS; STRENGTH </a:t>
            </a:r>
            <a:r>
              <a:rPr lang="en-US" dirty="0" smtClean="0">
                <a:sym typeface="Wingdings"/>
              </a:rPr>
              <a:t> HEAT FLOW  </a:t>
            </a:r>
            <a:r>
              <a:rPr lang="en-US" dirty="0" smtClean="0"/>
              <a:t>THERMAL HISTORY 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386048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7800" y="142101"/>
            <a:ext cx="8897050" cy="553998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3000" dirty="0" smtClean="0"/>
              <a:t>Hydrology of </a:t>
            </a:r>
            <a:r>
              <a:rPr lang="en-US" sz="3000" dirty="0" err="1" smtClean="0"/>
              <a:t>megabreccia</a:t>
            </a:r>
            <a:r>
              <a:rPr lang="en-US" sz="3000" dirty="0" smtClean="0"/>
              <a:t>: permeability = ? porosity = ?</a:t>
            </a:r>
            <a:endParaRPr lang="en-US" sz="3000" dirty="0"/>
          </a:p>
        </p:txBody>
      </p:sp>
      <p:sp>
        <p:nvSpPr>
          <p:cNvPr id="6" name="TextBox 5"/>
          <p:cNvSpPr txBox="1"/>
          <p:nvPr/>
        </p:nvSpPr>
        <p:spPr>
          <a:xfrm>
            <a:off x="177800" y="6343134"/>
            <a:ext cx="1826141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Toro crater, Mars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57900" y="5334000"/>
            <a:ext cx="2882520" cy="1200329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megabreccia</a:t>
            </a:r>
            <a:r>
              <a:rPr lang="en-US" dirty="0" smtClean="0"/>
              <a:t> / </a:t>
            </a:r>
            <a:r>
              <a:rPr lang="en-US" dirty="0" err="1" smtClean="0"/>
              <a:t>megaregolith</a:t>
            </a:r>
            <a:r>
              <a:rPr lang="en-US" dirty="0" smtClean="0"/>
              <a:t>:</a:t>
            </a:r>
          </a:p>
          <a:p>
            <a:r>
              <a:rPr lang="en-US" dirty="0" smtClean="0"/>
              <a:t>pervasively fractured upper</a:t>
            </a:r>
          </a:p>
          <a:p>
            <a:r>
              <a:rPr lang="en-US" dirty="0" smtClean="0"/>
              <a:t>crust dating from time of </a:t>
            </a:r>
          </a:p>
          <a:p>
            <a:r>
              <a:rPr lang="en-US" dirty="0" smtClean="0"/>
              <a:t>Late Heavy Bombardment.</a:t>
            </a:r>
          </a:p>
        </p:txBody>
      </p:sp>
    </p:spTree>
    <p:extLst>
      <p:ext uri="{BB962C8B-B14F-4D97-AF65-F5344CB8AC3E}">
        <p14:creationId xmlns:p14="http://schemas.microsoft.com/office/powerpoint/2010/main" val="19253599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747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Lunar gravity was poorly mapped before 2010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7000" y="3566037"/>
            <a:ext cx="3937000" cy="518342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43100"/>
            <a:ext cx="4904730" cy="4267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14300" y="812800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Problem: how to measure the acceleration of</a:t>
            </a:r>
          </a:p>
          <a:p>
            <a:r>
              <a:rPr lang="en-US" dirty="0" smtClean="0"/>
              <a:t>a spacecraft on the far side of the Moon?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048708" y="678934"/>
            <a:ext cx="4095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Solutions: relay satellite, or two satellites.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0" y="1246170"/>
            <a:ext cx="3479800" cy="231986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080000" y="3130034"/>
            <a:ext cx="2292252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Japan: SELENE mission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207000" y="3752334"/>
            <a:ext cx="2146629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NASA: GRAIL mission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17083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2300"/>
            <a:ext cx="9144000" cy="5784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179426" y="0"/>
            <a:ext cx="296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Wieczorek</a:t>
            </a:r>
            <a:r>
              <a:rPr lang="en-US" dirty="0" smtClean="0"/>
              <a:t> et al. Science 2013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7000" y="89972"/>
            <a:ext cx="52246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500" dirty="0" smtClean="0"/>
              <a:t>Porosity from gravity-topography ratio</a:t>
            </a:r>
          </a:p>
          <a:p>
            <a:r>
              <a:rPr lang="en-US" sz="1500" i="1" dirty="0" smtClean="0"/>
              <a:t>(low flybys possible due to lack of atmosphere on Moon)</a:t>
            </a:r>
            <a:endParaRPr lang="en-US" sz="1500" i="1" dirty="0"/>
          </a:p>
        </p:txBody>
      </p:sp>
      <p:sp>
        <p:nvSpPr>
          <p:cNvPr id="8" name="TextBox 7"/>
          <p:cNvSpPr txBox="1"/>
          <p:nvPr/>
        </p:nvSpPr>
        <p:spPr>
          <a:xfrm rot="20827475">
            <a:off x="1557235" y="2079696"/>
            <a:ext cx="1469009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young lavas </a:t>
            </a:r>
          </a:p>
          <a:p>
            <a:r>
              <a:rPr lang="en-US" dirty="0" smtClean="0"/>
              <a:t>(complicated:</a:t>
            </a:r>
          </a:p>
          <a:p>
            <a:r>
              <a:rPr lang="en-US" dirty="0" smtClean="0"/>
              <a:t>masked out)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010572">
            <a:off x="5597302" y="2095131"/>
            <a:ext cx="2964686" cy="92333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ancient highlands</a:t>
            </a:r>
          </a:p>
          <a:p>
            <a:r>
              <a:rPr lang="en-US" dirty="0" smtClean="0"/>
              <a:t>(compositionally uniform</a:t>
            </a:r>
          </a:p>
          <a:p>
            <a:r>
              <a:rPr lang="en-US" dirty="0" smtClean="0"/>
              <a:t>magma-ocean flotation crust)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38326" y="6087768"/>
            <a:ext cx="746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Moon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75940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6100"/>
          </a:xfrm>
        </p:spPr>
        <p:txBody>
          <a:bodyPr>
            <a:normAutofit fontScale="90000"/>
          </a:bodyPr>
          <a:lstStyle/>
          <a:p>
            <a:r>
              <a:rPr lang="en-US" sz="3000" dirty="0" smtClean="0"/>
              <a:t>Mapping </a:t>
            </a:r>
            <a:r>
              <a:rPr lang="en-US" sz="3000" dirty="0" smtClean="0"/>
              <a:t>underwater volcanoes from space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000"/>
            <a:ext cx="3612645" cy="40259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3077" y="876300"/>
            <a:ext cx="5015590" cy="3911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8000" y="4787900"/>
            <a:ext cx="23536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Smith &amp; </a:t>
            </a:r>
            <a:r>
              <a:rPr lang="en-US" dirty="0" err="1" smtClean="0"/>
              <a:t>Sandwell</a:t>
            </a:r>
            <a:r>
              <a:rPr lang="en-US" dirty="0" smtClean="0"/>
              <a:t> 1997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603234"/>
            <a:ext cx="3314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Wessel et al. </a:t>
            </a:r>
            <a:r>
              <a:rPr lang="en-US" i="1" dirty="0" smtClean="0"/>
              <a:t>Oceanography </a:t>
            </a:r>
            <a:r>
              <a:rPr lang="en-US" dirty="0" smtClean="0"/>
              <a:t>2010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0720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588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Thermal history of Mars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154" y="1290598"/>
            <a:ext cx="7323013" cy="45593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549288" y="3263900"/>
            <a:ext cx="236032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Major reduction</a:t>
            </a:r>
          </a:p>
          <a:p>
            <a:r>
              <a:rPr lang="en-US" dirty="0" smtClean="0">
                <a:sym typeface="Wingdings"/>
              </a:rPr>
              <a:t>in Mars’ geothermal</a:t>
            </a:r>
          </a:p>
          <a:p>
            <a:r>
              <a:rPr lang="en-US" dirty="0" smtClean="0">
                <a:sym typeface="Wingdings"/>
              </a:rPr>
              <a:t>heat flow at around</a:t>
            </a:r>
          </a:p>
          <a:p>
            <a:r>
              <a:rPr lang="en-US" dirty="0" smtClean="0">
                <a:sym typeface="Wingdings"/>
              </a:rPr>
              <a:t>the time that the </a:t>
            </a:r>
          </a:p>
          <a:p>
            <a:r>
              <a:rPr lang="en-US" dirty="0" smtClean="0">
                <a:sym typeface="Wingdings"/>
              </a:rPr>
              <a:t>surface was drying out.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57600" y="6148864"/>
            <a:ext cx="41439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Ruiz et al., Nature Scientific Reports, 2014</a:t>
            </a:r>
            <a:endParaRPr lang="en-US" i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971" y="835897"/>
            <a:ext cx="1549400" cy="85899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717034"/>
            <a:ext cx="54425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Base of elastic lithosphere corresponds to T ~ 550-600 C</a:t>
            </a:r>
          </a:p>
          <a:p>
            <a:r>
              <a:rPr lang="en-US" dirty="0" smtClean="0"/>
              <a:t>(McNutt, JGR, 1984)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7558371" y="469900"/>
            <a:ext cx="544229" cy="5080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102600" y="203200"/>
            <a:ext cx="10650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depth(m)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783671" y="469900"/>
            <a:ext cx="477188" cy="406400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7532973" y="1602265"/>
            <a:ext cx="290227" cy="92626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7823200" y="1510225"/>
            <a:ext cx="13330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thermal</a:t>
            </a:r>
          </a:p>
          <a:p>
            <a:r>
              <a:rPr lang="en-US" dirty="0" smtClean="0"/>
              <a:t>conductivity</a:t>
            </a:r>
          </a:p>
          <a:p>
            <a:r>
              <a:rPr lang="en-US" dirty="0" smtClean="0"/>
              <a:t>(W m</a:t>
            </a:r>
            <a:r>
              <a:rPr lang="en-US" baseline="30000" dirty="0" smtClean="0"/>
              <a:t>-1</a:t>
            </a:r>
            <a:r>
              <a:rPr lang="en-US" dirty="0" smtClean="0"/>
              <a:t> K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37889" y="100568"/>
            <a:ext cx="18915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heat flow (W m</a:t>
            </a:r>
            <a:r>
              <a:rPr lang="en-US" baseline="30000" dirty="0" smtClean="0"/>
              <a:t>-2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V="1">
            <a:off x="6698312" y="1462836"/>
            <a:ext cx="85359" cy="464109"/>
          </a:xfrm>
          <a:prstGeom prst="straightConnector1">
            <a:avLst/>
          </a:prstGeom>
          <a:ln>
            <a:solidFill>
              <a:schemeClr val="bg1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315077" y="1926945"/>
            <a:ext cx="12947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surface T(K)</a:t>
            </a:r>
          </a:p>
        </p:txBody>
      </p:sp>
    </p:spTree>
    <p:extLst>
      <p:ext uri="{BB962C8B-B14F-4D97-AF65-F5344CB8AC3E}">
        <p14:creationId xmlns:p14="http://schemas.microsoft.com/office/powerpoint/2010/main" val="39891927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850900"/>
          </a:xfrm>
        </p:spPr>
        <p:txBody>
          <a:bodyPr/>
          <a:lstStyle/>
          <a:p>
            <a:r>
              <a:rPr lang="en-US" dirty="0" smtClean="0"/>
              <a:t>Inferring oceans on Europa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5851324" y="850900"/>
            <a:ext cx="32926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err="1" smtClean="0"/>
              <a:t>Hurford</a:t>
            </a:r>
            <a:r>
              <a:rPr lang="en-US" dirty="0" smtClean="0"/>
              <a:t> et al. Icarus 2005</a:t>
            </a:r>
          </a:p>
          <a:p>
            <a:pPr algn="r"/>
            <a:r>
              <a:rPr lang="en-US" dirty="0" smtClean="0"/>
              <a:t>Billings &amp; </a:t>
            </a:r>
            <a:r>
              <a:rPr lang="en-US" dirty="0" err="1" smtClean="0"/>
              <a:t>Kattenhorn</a:t>
            </a:r>
            <a:r>
              <a:rPr lang="en-US" dirty="0" smtClean="0"/>
              <a:t> Icarus 2005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751" y="673100"/>
            <a:ext cx="2044700" cy="927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751" y="1600200"/>
            <a:ext cx="3805191" cy="3454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600200"/>
            <a:ext cx="6616700" cy="446150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561242" y="2514600"/>
            <a:ext cx="2582758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Elastic thickness is</a:t>
            </a:r>
          </a:p>
          <a:p>
            <a:r>
              <a:rPr lang="en-US" dirty="0" smtClean="0">
                <a:sym typeface="Wingdings"/>
              </a:rPr>
              <a:t>small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Ice is soft and warm at</a:t>
            </a:r>
          </a:p>
          <a:p>
            <a:r>
              <a:rPr lang="en-US" dirty="0" smtClean="0">
                <a:sym typeface="Wingdings"/>
              </a:rPr>
              <a:t>shallow depths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(From Europa’s overall</a:t>
            </a:r>
          </a:p>
          <a:p>
            <a:r>
              <a:rPr lang="en-US" dirty="0" smtClean="0">
                <a:sym typeface="Wingdings"/>
              </a:rPr>
              <a:t>density) water substance</a:t>
            </a:r>
          </a:p>
          <a:p>
            <a:r>
              <a:rPr lang="en-US" dirty="0" smtClean="0">
                <a:sym typeface="Wingdings"/>
              </a:rPr>
              <a:t>persists to great depth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Most of the water is</a:t>
            </a:r>
          </a:p>
          <a:p>
            <a:r>
              <a:rPr lang="en-US" dirty="0" smtClean="0">
                <a:sym typeface="Wingdings"/>
              </a:rPr>
              <a:t>very warm and likely</a:t>
            </a:r>
          </a:p>
          <a:p>
            <a:r>
              <a:rPr lang="en-US" dirty="0" smtClean="0">
                <a:sym typeface="Wingdings"/>
              </a:rPr>
              <a:t>liquid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5241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points: topography versus gravity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1066799"/>
            <a:ext cx="8801100" cy="4254501"/>
          </a:xfrm>
        </p:spPr>
        <p:txBody>
          <a:bodyPr>
            <a:normAutofit/>
          </a:bodyPr>
          <a:lstStyle/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  <a:endParaRPr lang="en-US" dirty="0"/>
          </a:p>
          <a:p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1600200" y="5181600"/>
            <a:ext cx="601731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Next lecture: </a:t>
            </a:r>
            <a:r>
              <a:rPr lang="en-US" sz="2800" dirty="0" smtClean="0"/>
              <a:t>topography and tectonics.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155630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6938"/>
            <a:ext cx="8229600" cy="1143000"/>
          </a:xfrm>
        </p:spPr>
        <p:txBody>
          <a:bodyPr/>
          <a:lstStyle/>
          <a:p>
            <a:r>
              <a:rPr lang="en-US" dirty="0" smtClean="0"/>
              <a:t>Additional slides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72599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44700" y="706650"/>
            <a:ext cx="4965700" cy="1805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0400" y="3224520"/>
            <a:ext cx="7454900" cy="36334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3200" y="254084"/>
            <a:ext cx="1220369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700" dirty="0" smtClean="0"/>
              <a:t>Flexure</a:t>
            </a:r>
            <a:endParaRPr lang="en-US" sz="27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 flipV="1">
            <a:off x="4762500" y="2247900"/>
            <a:ext cx="12700" cy="6477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990688" y="2957820"/>
            <a:ext cx="1543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Poisson’s ratio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204718" y="2613640"/>
            <a:ext cx="1611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gravity (m/s^2)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640336" y="50884"/>
            <a:ext cx="20791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elastic thickness (m)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5930900" y="420216"/>
            <a:ext cx="177800" cy="5830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1905000" y="1905000"/>
            <a:ext cx="444500" cy="4445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170046" y="2311489"/>
            <a:ext cx="1179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flexural</a:t>
            </a:r>
          </a:p>
          <a:p>
            <a:r>
              <a:rPr lang="en-US" dirty="0" smtClean="0"/>
              <a:t>parameter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695163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1260567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500" y="444500"/>
            <a:ext cx="8242300" cy="596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555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6226175"/>
            <a:ext cx="4800600" cy="500062"/>
          </a:xfrm>
        </p:spPr>
        <p:txBody>
          <a:bodyPr>
            <a:noAutofit/>
          </a:bodyPr>
          <a:lstStyle/>
          <a:p>
            <a:r>
              <a:rPr lang="en-US" sz="1800" dirty="0"/>
              <a:t>http://</a:t>
            </a:r>
            <a:r>
              <a:rPr lang="en-US" sz="1800" dirty="0" err="1"/>
              <a:t>www.marine-geo.org</a:t>
            </a:r>
            <a:r>
              <a:rPr lang="en-US" sz="1800" dirty="0"/>
              <a:t>/portals/</a:t>
            </a:r>
            <a:r>
              <a:rPr lang="en-US" sz="1800" dirty="0" err="1"/>
              <a:t>gmrt</a:t>
            </a:r>
            <a:r>
              <a:rPr lang="en-US" sz="1800" dirty="0"/>
              <a:t>/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901" y="584252"/>
            <a:ext cx="7226299" cy="56419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Most Earth seafloor “bathymetry” is actually inferred from constraints on gravity!</a:t>
            </a:r>
            <a:endParaRPr lang="en-US" sz="2000" dirty="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257800" y="4622800"/>
            <a:ext cx="546100" cy="5715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457700" y="4279900"/>
            <a:ext cx="1857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sonar bathymetry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20336449">
            <a:off x="2174736" y="3328602"/>
            <a:ext cx="33707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gaps between tracks: bathymetry</a:t>
            </a:r>
          </a:p>
          <a:p>
            <a:r>
              <a:rPr lang="en-US" i="1" dirty="0" smtClean="0"/>
              <a:t>inferred from altimetry</a:t>
            </a:r>
            <a:r>
              <a:rPr lang="en-US" i="1" dirty="0" smtClean="0">
                <a:sym typeface="Wingdings"/>
              </a:rPr>
              <a:t> gravity</a:t>
            </a:r>
            <a:endParaRPr lang="en-US" i="1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7302500" y="4649232"/>
            <a:ext cx="1308100" cy="134516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8331200" y="3635637"/>
            <a:ext cx="72737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gaps</a:t>
            </a:r>
          </a:p>
          <a:p>
            <a:r>
              <a:rPr lang="en-US" dirty="0" smtClean="0"/>
              <a:t>are</a:t>
            </a:r>
          </a:p>
          <a:p>
            <a:r>
              <a:rPr lang="en-US" dirty="0" smtClean="0"/>
              <a:t>large!</a:t>
            </a:r>
          </a:p>
        </p:txBody>
      </p:sp>
    </p:spTree>
    <p:extLst>
      <p:ext uri="{BB962C8B-B14F-4D97-AF65-F5344CB8AC3E}">
        <p14:creationId xmlns:p14="http://schemas.microsoft.com/office/powerpoint/2010/main" val="31554134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362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274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5080000" cy="614362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Airy </a:t>
            </a:r>
            <a:r>
              <a:rPr lang="en-US" dirty="0" err="1" smtClean="0"/>
              <a:t>isostasy</a:t>
            </a:r>
            <a:r>
              <a:rPr lang="en-US" dirty="0" smtClean="0"/>
              <a:t> (floating)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8971" y="1676400"/>
            <a:ext cx="4685029" cy="3149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84150" y="4833778"/>
            <a:ext cx="87694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 smtClean="0"/>
              <a:t>Free-air gravity anomaly is negligibly small </a:t>
            </a:r>
            <a:r>
              <a:rPr lang="en-US" sz="1600" b="1" dirty="0" smtClean="0"/>
              <a:t>for loads small compared to planet radius</a:t>
            </a:r>
            <a:endParaRPr lang="en-US" sz="16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60400"/>
            <a:ext cx="9144000" cy="97232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4150" y="1828800"/>
            <a:ext cx="2711450" cy="1368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1749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Switch </a:t>
            </a:r>
            <a:r>
              <a:rPr lang="en-US" smtClean="0"/>
              <a:t>to chalkboard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02875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2100" y="1308100"/>
            <a:ext cx="8851900" cy="4470400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WRAP-UP TRUE POLAR WANDER FROM LECTURE 1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REVIEW REQUIRED READING (CHAPTER 2 IN MELOSH)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______________________________</a:t>
            </a:r>
            <a:r>
              <a:rPr lang="en-US" dirty="0">
                <a:solidFill>
                  <a:srgbClr val="000000"/>
                </a:solidFill>
              </a:rPr>
              <a:t>_______________</a:t>
            </a:r>
            <a:r>
              <a:rPr lang="en-US" dirty="0" smtClean="0">
                <a:solidFill>
                  <a:srgbClr val="000000"/>
                </a:solidFill>
              </a:rPr>
              <a:t>________________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EXPECTATIONS AND OBSERVATIONS: BOUGUER GRAVITY EQUATION, GRAVITY-TOPOGRAPHY CORRELATION, ADMITTANCE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MECHANISMS: AIRY ISOSTASY, FLEXURE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(MEMBRANE STRESSES)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APPLICATIONS: DENSITY/POROSITY; INFERENCE OF BURIED OCEANS; STRENGTH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 HEAT FLOW  </a:t>
            </a:r>
            <a:r>
              <a:rPr lang="en-US" dirty="0" smtClean="0">
                <a:solidFill>
                  <a:srgbClr val="000000"/>
                </a:solidFill>
              </a:rPr>
              <a:t>THERMAL HISTORY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95500" y="304800"/>
            <a:ext cx="501114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dirty="0" smtClean="0"/>
              <a:t>How is topography supported?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3564345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Key points from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673101"/>
            <a:ext cx="8801100" cy="46482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r>
              <a:rPr lang="en-US" dirty="0" smtClean="0"/>
              <a:t>principle of true polar wander; </a:t>
            </a:r>
          </a:p>
          <a:p>
            <a:pPr marL="0" indent="0">
              <a:buNone/>
            </a:pPr>
            <a:r>
              <a:rPr lang="en-US" dirty="0" smtClean="0"/>
              <a:t>   evidence for true polar wander.</a:t>
            </a:r>
          </a:p>
          <a:p>
            <a:pPr marL="0" indent="0">
              <a:buNone/>
            </a:pPr>
            <a:r>
              <a:rPr lang="en-US" dirty="0" smtClean="0"/>
              <a:t>_______________________________________</a:t>
            </a:r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Relationship between topography &amp; gravity at length scales much larger than, comparable to, and much smaller than, the lithospheric thickness.</a:t>
            </a:r>
          </a:p>
          <a:p>
            <a:r>
              <a:rPr lang="en-US" dirty="0" smtClean="0"/>
              <a:t>Explanation of Airy </a:t>
            </a:r>
            <a:r>
              <a:rPr lang="en-US" dirty="0" err="1" smtClean="0"/>
              <a:t>isostasy</a:t>
            </a:r>
            <a:endParaRPr lang="en-US" dirty="0" smtClean="0"/>
          </a:p>
          <a:p>
            <a:r>
              <a:rPr lang="en-US" dirty="0" smtClean="0"/>
              <a:t>Quantities inferred from topography</a:t>
            </a:r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gravity comparison.</a:t>
            </a:r>
          </a:p>
          <a:p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9755701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10005</TotalTime>
  <Words>1034</Words>
  <Application>Microsoft Macintosh PowerPoint</Application>
  <PresentationFormat>On-screen Show (4:3)</PresentationFormat>
  <Paragraphs>216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PowerPoint Presentation</vt:lpstr>
      <vt:lpstr>PowerPoint Presentation</vt:lpstr>
      <vt:lpstr>Mapping underwater volcanoes from space</vt:lpstr>
      <vt:lpstr>http://www.marine-geo.org/portals/gmrt/</vt:lpstr>
      <vt:lpstr>PowerPoint Presentation</vt:lpstr>
      <vt:lpstr>Airy isostasy (floating)</vt:lpstr>
      <vt:lpstr>Switch to chalkboard</vt:lpstr>
      <vt:lpstr>PowerPoint Presentation</vt:lpstr>
      <vt:lpstr>Key points from today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Example: map underwater volcanoes from space</vt:lpstr>
      <vt:lpstr>http://www.marine-geo.org/portals/gmrt/</vt:lpstr>
      <vt:lpstr>Different worlds show similar behavior in gravity-topography ratio (“admittance”) as a function of wavelength</vt:lpstr>
      <vt:lpstr>What is responsible for this support?</vt:lpstr>
      <vt:lpstr>PowerPoint Presentation</vt:lpstr>
      <vt:lpstr>Airy isostasy (floating)</vt:lpstr>
      <vt:lpstr>Definition of the lithosphere</vt:lpstr>
      <vt:lpstr>Lithosphere: strength versus depth</vt:lpstr>
      <vt:lpstr>PowerPoint Presentation</vt:lpstr>
      <vt:lpstr>A different technique is needed for loads with wavelength comparable to the radius of the planet (consider membrane stresses)</vt:lpstr>
      <vt:lpstr>Membrane support example:  Tharsis (volcanic province) load on Mars</vt:lpstr>
      <vt:lpstr>PowerPoint Presentation</vt:lpstr>
      <vt:lpstr>PowerPoint Presentation</vt:lpstr>
      <vt:lpstr>Lunar gravity was poorly mapped before 2010</vt:lpstr>
      <vt:lpstr>PowerPoint Presentation</vt:lpstr>
      <vt:lpstr>Thermal history of Mars </vt:lpstr>
      <vt:lpstr>Inferring oceans on Europa</vt:lpstr>
      <vt:lpstr>Key points: topography versus gravity</vt:lpstr>
      <vt:lpstr>Additional slides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1168</cp:revision>
  <dcterms:created xsi:type="dcterms:W3CDTF">2016-01-07T03:39:51Z</dcterms:created>
  <dcterms:modified xsi:type="dcterms:W3CDTF">2018-10-03T19:34:52Z</dcterms:modified>
</cp:coreProperties>
</file>