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9" r:id="rId2"/>
    <p:sldId id="1214" r:id="rId3"/>
    <p:sldId id="1016" r:id="rId4"/>
    <p:sldId id="1194" r:id="rId5"/>
    <p:sldId id="1216" r:id="rId6"/>
    <p:sldId id="1165" r:id="rId7"/>
    <p:sldId id="1166" r:id="rId8"/>
    <p:sldId id="1167" r:id="rId9"/>
    <p:sldId id="1168" r:id="rId10"/>
    <p:sldId id="1173" r:id="rId11"/>
    <p:sldId id="1205" r:id="rId12"/>
    <p:sldId id="1204" r:id="rId13"/>
    <p:sldId id="1172" r:id="rId14"/>
    <p:sldId id="1198" r:id="rId15"/>
    <p:sldId id="1199" r:id="rId16"/>
    <p:sldId id="1208" r:id="rId17"/>
    <p:sldId id="1209" r:id="rId18"/>
    <p:sldId id="1210" r:id="rId19"/>
    <p:sldId id="1192" r:id="rId20"/>
    <p:sldId id="1197" r:id="rId21"/>
    <p:sldId id="1196" r:id="rId22"/>
    <p:sldId id="1200" r:id="rId23"/>
    <p:sldId id="1212" r:id="rId24"/>
    <p:sldId id="1202" r:id="rId25"/>
    <p:sldId id="1211" r:id="rId26"/>
    <p:sldId id="1193" r:id="rId27"/>
    <p:sldId id="1181" r:id="rId28"/>
    <p:sldId id="1182" r:id="rId29"/>
    <p:sldId id="1183" r:id="rId30"/>
    <p:sldId id="1184" r:id="rId31"/>
    <p:sldId id="1185" r:id="rId32"/>
    <p:sldId id="1218" r:id="rId33"/>
    <p:sldId id="1207" r:id="rId34"/>
    <p:sldId id="1206" r:id="rId35"/>
    <p:sldId id="1169" r:id="rId36"/>
    <p:sldId id="1188" r:id="rId37"/>
    <p:sldId id="116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3CA3A6-C8C7-7E45-9174-BFD62E2A6911}">
          <p14:sldIdLst>
            <p14:sldId id="259"/>
            <p14:sldId id="1214"/>
            <p14:sldId id="1016"/>
            <p14:sldId id="1194"/>
            <p14:sldId id="1216"/>
            <p14:sldId id="1165"/>
            <p14:sldId id="1166"/>
            <p14:sldId id="1167"/>
            <p14:sldId id="1168"/>
            <p14:sldId id="1173"/>
            <p14:sldId id="1205"/>
            <p14:sldId id="1204"/>
            <p14:sldId id="1172"/>
            <p14:sldId id="1198"/>
            <p14:sldId id="1199"/>
            <p14:sldId id="1208"/>
            <p14:sldId id="1209"/>
            <p14:sldId id="1210"/>
            <p14:sldId id="1192"/>
            <p14:sldId id="1197"/>
            <p14:sldId id="1196"/>
            <p14:sldId id="1200"/>
            <p14:sldId id="1212"/>
            <p14:sldId id="1202"/>
            <p14:sldId id="1211"/>
            <p14:sldId id="1193"/>
            <p14:sldId id="1181"/>
            <p14:sldId id="1182"/>
            <p14:sldId id="1183"/>
            <p14:sldId id="1184"/>
            <p14:sldId id="1185"/>
            <p14:sldId id="1218"/>
            <p14:sldId id="1207"/>
            <p14:sldId id="1206"/>
            <p14:sldId id="1169"/>
            <p14:sldId id="1188"/>
            <p14:sldId id="1163"/>
          </p14:sldIdLst>
        </p14:section>
        <p14:section name="Untitled Section" id="{96529F51-4C9E-484F-92BB-BFE19DF56DE3}">
          <p14:sldIdLst/>
        </p14:section>
        <p14:section name="Untitled Section" id="{AD297D48-81D8-4D41-8F69-D2F4B5EF540D}">
          <p14:sldIdLst/>
        </p14:section>
        <p14:section name="Untitled Section" id="{5ECF2DDC-FD93-EB4A-9890-FEE626839460}">
          <p14:sldIdLst/>
        </p14:section>
        <p14:section name="Untitled Section" id="{E8B7FD1E-3EA9-2D43-9675-FED18459530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25" autoAdjust="0"/>
    <p:restoredTop sz="99848" autoAdjust="0"/>
  </p:normalViewPr>
  <p:slideViewPr>
    <p:cSldViewPr snapToGrid="0" snapToObjects="1">
      <p:cViewPr>
        <p:scale>
          <a:sx n="100" d="100"/>
          <a:sy n="100" d="100"/>
        </p:scale>
        <p:origin x="-672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3/8/17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</a:t>
            </a:r>
            <a:r>
              <a:rPr lang="en-US" sz="3400" dirty="0"/>
              <a:t>3</a:t>
            </a:r>
            <a:r>
              <a:rPr lang="en-US" sz="3400" dirty="0" smtClean="0"/>
              <a:t>8600/ 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07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17</a:t>
            </a:r>
          </a:p>
          <a:p>
            <a:r>
              <a:rPr lang="en-US" dirty="0" smtClean="0"/>
              <a:t>Wednesday 8 March 2017</a:t>
            </a:r>
          </a:p>
          <a:p>
            <a:endParaRPr lang="en-US" dirty="0"/>
          </a:p>
          <a:p>
            <a:r>
              <a:rPr lang="en-US" dirty="0" smtClean="0"/>
              <a:t>Surface processes as a record of climate: Titan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9100"/>
            <a:ext cx="9144000" cy="4395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8938" y="4445000"/>
            <a:ext cx="4769238" cy="431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140" y="3639820"/>
            <a:ext cx="598680" cy="321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440" y="3475768"/>
            <a:ext cx="2521840" cy="33822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94560" y="4075668"/>
            <a:ext cx="20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Jaumann</a:t>
            </a:r>
            <a:r>
              <a:rPr lang="en-US" dirty="0" smtClean="0"/>
              <a:t> et al.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600" y="-369332"/>
            <a:ext cx="3668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Huygens landed on Titan in Jan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04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Titan has a buried global ocean, almost certainly liquid water</a:t>
            </a:r>
            <a:br>
              <a:rPr lang="en-US" sz="2500" dirty="0" smtClean="0"/>
            </a:br>
            <a:r>
              <a:rPr lang="en-US" sz="2500" dirty="0" smtClean="0"/>
              <a:t>The surface is mostly solid hydrocarbons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173" y="1384300"/>
            <a:ext cx="5808133" cy="435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8960" y="1645920"/>
            <a:ext cx="3572087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Diurnal tide measured in</a:t>
            </a:r>
          </a:p>
          <a:p>
            <a:r>
              <a:rPr lang="en-US" dirty="0" smtClean="0"/>
              <a:t>the degree-2 gravity of Titan</a:t>
            </a:r>
          </a:p>
          <a:p>
            <a:endParaRPr lang="en-US" dirty="0"/>
          </a:p>
          <a:p>
            <a:r>
              <a:rPr lang="en-US" dirty="0" smtClean="0"/>
              <a:t>Amplitude of gravity tide</a:t>
            </a:r>
          </a:p>
          <a:p>
            <a:r>
              <a:rPr lang="en-US" dirty="0" smtClean="0"/>
              <a:t>corresponds to a diurnal surface</a:t>
            </a:r>
          </a:p>
          <a:p>
            <a:r>
              <a:rPr lang="en-US" dirty="0" smtClean="0"/>
              <a:t>shape</a:t>
            </a:r>
            <a:r>
              <a:rPr lang="en-US" dirty="0"/>
              <a:t> </a:t>
            </a:r>
            <a:r>
              <a:rPr lang="en-US" dirty="0" smtClean="0"/>
              <a:t>bulge of ~10 m amplitude</a:t>
            </a:r>
          </a:p>
          <a:p>
            <a:endParaRPr lang="en-US" dirty="0"/>
          </a:p>
          <a:p>
            <a:r>
              <a:rPr lang="en-US" dirty="0" smtClean="0"/>
              <a:t>A solid moon would show a bulge</a:t>
            </a:r>
          </a:p>
          <a:p>
            <a:r>
              <a:rPr lang="en-US" dirty="0" smtClean="0"/>
              <a:t>of ~1 m amplitude </a:t>
            </a:r>
            <a:r>
              <a:rPr lang="en-US" dirty="0" smtClean="0">
                <a:sym typeface="Wingdings"/>
              </a:rPr>
              <a:t> Titan’s </a:t>
            </a:r>
          </a:p>
          <a:p>
            <a:r>
              <a:rPr lang="en-US" dirty="0" smtClean="0">
                <a:sym typeface="Wingdings"/>
              </a:rPr>
              <a:t>outer water ice shell is mechanically</a:t>
            </a:r>
          </a:p>
          <a:p>
            <a:r>
              <a:rPr lang="en-US" dirty="0" smtClean="0">
                <a:sym typeface="Wingdings"/>
              </a:rPr>
              <a:t>fully decoupled from the interior on </a:t>
            </a:r>
          </a:p>
          <a:p>
            <a:r>
              <a:rPr lang="en-US" dirty="0" smtClean="0">
                <a:sym typeface="Wingdings"/>
              </a:rPr>
              <a:t>16-day timescales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Speculative models of atmosphere-</a:t>
            </a:r>
          </a:p>
          <a:p>
            <a:r>
              <a:rPr lang="en-US" dirty="0" smtClean="0">
                <a:sym typeface="Wingdings"/>
              </a:rPr>
              <a:t>interior coupling: CH4 released</a:t>
            </a:r>
          </a:p>
          <a:p>
            <a:r>
              <a:rPr lang="en-US" dirty="0" smtClean="0">
                <a:sym typeface="Wingdings"/>
              </a:rPr>
              <a:t>to atmosphere from </a:t>
            </a:r>
            <a:r>
              <a:rPr lang="en-US" dirty="0" err="1" smtClean="0">
                <a:sym typeface="Wingdings"/>
              </a:rPr>
              <a:t>cryovolcanoes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740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NASA/JPL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789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255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Low latitudes: sand dunes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6583680" cy="4217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920" y="2789056"/>
            <a:ext cx="5476240" cy="39405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87400" y="6083300"/>
            <a:ext cx="2829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200m, spacing ~2 km</a:t>
            </a:r>
          </a:p>
          <a:p>
            <a:r>
              <a:rPr lang="en-US" dirty="0" smtClean="0"/>
              <a:t>Dunes parallel to net wind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12393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NASA/JPL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325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Sources of elevation </a:t>
            </a:r>
            <a:r>
              <a:rPr lang="en-US" sz="2500" dirty="0" smtClean="0"/>
              <a:t>data for Titan: </a:t>
            </a:r>
            <a:br>
              <a:rPr lang="en-US" sz="2500" dirty="0" smtClean="0"/>
            </a:br>
            <a:r>
              <a:rPr lang="en-US" sz="2500" dirty="0" smtClean="0"/>
              <a:t>radar altimetry, radar </a:t>
            </a:r>
            <a:r>
              <a:rPr lang="en-US" sz="2500" dirty="0" err="1" smtClean="0"/>
              <a:t>stereogrammetry</a:t>
            </a:r>
            <a:r>
              <a:rPr lang="en-US" sz="2500" dirty="0" smtClean="0"/>
              <a:t>, and “</a:t>
            </a:r>
            <a:r>
              <a:rPr lang="en-US" sz="2500" dirty="0" err="1" smtClean="0"/>
              <a:t>SARTopo</a:t>
            </a:r>
            <a:r>
              <a:rPr lang="en-US" sz="2500" dirty="0" smtClean="0"/>
              <a:t>”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65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14" y="3419928"/>
            <a:ext cx="2877290" cy="2205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10000" y="1232972"/>
            <a:ext cx="184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Anti-Saturn point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335267" y="1140342"/>
            <a:ext cx="180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Sub-Saturn point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38238"/>
            <a:ext cx="180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Sub-Saturn point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17289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978940"/>
            <a:ext cx="7962900" cy="5743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739141" y="5153661"/>
            <a:ext cx="20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Jaumann</a:t>
            </a:r>
            <a:r>
              <a:rPr lang="en-US" dirty="0" smtClean="0"/>
              <a:t> et al. 2009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6970" y="266700"/>
            <a:ext cx="818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Serendipitous stereo photogrammetry from Huygens as it spun under parachute (1/2)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619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682236"/>
            <a:ext cx="8432800" cy="5981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779077" y="5191761"/>
            <a:ext cx="20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Jaumann</a:t>
            </a:r>
            <a:r>
              <a:rPr lang="en-US" dirty="0" smtClean="0"/>
              <a:t> et al.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6970" y="266700"/>
            <a:ext cx="818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Serendipitous stereo photogrammetry from Huygens as it spun under parachute (2/2)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266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502271"/>
          </a:xfrm>
        </p:spPr>
        <p:txBody>
          <a:bodyPr>
            <a:noAutofit/>
          </a:bodyPr>
          <a:lstStyle/>
          <a:p>
            <a:r>
              <a:rPr lang="en-US" sz="1800" dirty="0" smtClean="0"/>
              <a:t>Titan geography: Low latitude soot dunes, polar methane lakes and seas. </a:t>
            </a:r>
            <a:br>
              <a:rPr lang="en-US" sz="1800" dirty="0" smtClean="0"/>
            </a:br>
            <a:r>
              <a:rPr lang="en-US" sz="1800" dirty="0" smtClean="0"/>
              <a:t>Few impact craters </a:t>
            </a:r>
            <a:r>
              <a:rPr lang="en-US" sz="1800" dirty="0" smtClean="0">
                <a:sym typeface="Wingdings"/>
              </a:rPr>
              <a:t> 0.1-1 Gyr surface age (similar to Earth)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76909"/>
            <a:ext cx="8295129" cy="6081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661913" y="5194300"/>
            <a:ext cx="224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Aharonson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76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latitudes: lakes and seas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24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8736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Liquid coverage is ~1</a:t>
            </a:r>
            <a:r>
              <a:rPr lang="en-US" sz="1600" dirty="0" smtClean="0"/>
              <a:t>% of planet surface area </a:t>
            </a:r>
            <a:r>
              <a:rPr lang="en-US" sz="1600" dirty="0"/>
              <a:t>(not including ephemeral lakes</a:t>
            </a:r>
            <a:r>
              <a:rPr lang="en-US" sz="1600" dirty="0" smtClean="0"/>
              <a:t>); &gt;10% in North Polar region.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36319" y="6171168"/>
            <a:ext cx="3705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Lakes are mostly in the N hemisphere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7739145" y="5448300"/>
            <a:ext cx="224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Aharonson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03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/>
              <a:t>Evidence for lakes and seas </a:t>
            </a:r>
            <a:r>
              <a:rPr lang="en-US" sz="2200" dirty="0" smtClean="0"/>
              <a:t>includes spectrum consistent with liquid methane, extreme smoothness  (minimal radar return, specular reflection), radar reflections from both seabed+(sea surface),  translucency in visible light, shoreline morphology, uniform topographic elevation, &amp; location in topographic lows.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418512"/>
            <a:ext cx="6019800" cy="4439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8076"/>
            <a:ext cx="3848100" cy="2100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37129"/>
            <a:ext cx="303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Specular reflection (NASA/JPL)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6488668"/>
            <a:ext cx="224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Aharonson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28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Surface processes as a record of climate: Titan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562100"/>
            <a:ext cx="8483600" cy="4165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>
                <a:solidFill>
                  <a:srgbClr val="7F7F7F"/>
                </a:solidFill>
              </a:rPr>
              <a:t>EXPLORATION OF TITAN</a:t>
            </a:r>
            <a:endParaRPr lang="en-US" sz="30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CLIMATE DRIVERS</a:t>
            </a:r>
          </a:p>
          <a:p>
            <a:pPr marL="0" indent="0">
              <a:buNone/>
            </a:pPr>
            <a:endParaRPr lang="en-US" sz="30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rgbClr val="7F7F7F"/>
                </a:solidFill>
              </a:rPr>
              <a:t>SURFACE PROCESS RESPONSE</a:t>
            </a: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67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0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0"/>
            <a:ext cx="8229600" cy="5245100"/>
          </a:xfrm>
        </p:spPr>
        <p:txBody>
          <a:bodyPr>
            <a:normAutofit/>
          </a:bodyPr>
          <a:lstStyle/>
          <a:p>
            <a:r>
              <a:rPr lang="en-US" dirty="0" smtClean="0"/>
              <a:t>Lines of evidence for a “hydrological” cycle on Titan</a:t>
            </a:r>
          </a:p>
          <a:p>
            <a:r>
              <a:rPr lang="en-US" dirty="0" smtClean="0"/>
              <a:t>Differences between climates of Titan and Earth and how these are reflected in surface geomorphology</a:t>
            </a:r>
            <a:endParaRPr lang="en-US" dirty="0" smtClean="0"/>
          </a:p>
          <a:p>
            <a:r>
              <a:rPr lang="en-US" dirty="0" smtClean="0"/>
              <a:t>List </a:t>
            </a:r>
            <a:r>
              <a:rPr lang="en-US" dirty="0" smtClean="0"/>
              <a:t>and explain similarities and differences between the hydrological cycle of Earth and the </a:t>
            </a:r>
            <a:r>
              <a:rPr lang="en-US" dirty="0" err="1" smtClean="0"/>
              <a:t>methanological</a:t>
            </a:r>
            <a:r>
              <a:rPr lang="en-US" dirty="0" smtClean="0"/>
              <a:t> cycle of Titan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01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81000"/>
            <a:ext cx="7386320" cy="490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958"/>
            <a:ext cx="8229600" cy="4975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Seasons on Titan (= Seasons on Saturn)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018184">
            <a:off x="2661926" y="2606453"/>
            <a:ext cx="157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eccentric </a:t>
            </a:r>
            <a:r>
              <a:rPr lang="en-US" i="1" dirty="0" smtClean="0"/>
              <a:t>orbit</a:t>
            </a:r>
          </a:p>
          <a:p>
            <a:pPr algn="ctr"/>
            <a:r>
              <a:rPr lang="en-US" i="1" dirty="0" smtClean="0"/>
              <a:t>of Saturn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-18846301" y="5446851"/>
            <a:ext cx="21851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MODEL:</a:t>
            </a:r>
          </a:p>
          <a:p>
            <a:r>
              <a:rPr lang="en-US" dirty="0" smtClean="0"/>
              <a:t>consistent</a:t>
            </a:r>
          </a:p>
          <a:p>
            <a:r>
              <a:rPr lang="en-US" dirty="0" smtClean="0"/>
              <a:t>with very limited data</a:t>
            </a:r>
          </a:p>
          <a:p>
            <a:r>
              <a:rPr lang="en-US" dirty="0" smtClean="0"/>
              <a:t>(presence/absence of waves)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253" y="4650521"/>
            <a:ext cx="5821247" cy="220747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111500" y="6527800"/>
            <a:ext cx="132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Hayes,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70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844"/>
            <a:ext cx="8229600" cy="147501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Because Titan is small and spins slowly, its atmospheric circulation has weak horizontal temperature gradients (</a:t>
            </a:r>
            <a:r>
              <a:rPr lang="en-US" dirty="0" err="1" smtClean="0"/>
              <a:t>Coriolis</a:t>
            </a:r>
            <a:r>
              <a:rPr lang="en-US" dirty="0" smtClean="0"/>
              <a:t> force is less important than on Earth).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715" y="5709557"/>
            <a:ext cx="172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Mitchell &amp; Lora,</a:t>
            </a:r>
          </a:p>
          <a:p>
            <a:r>
              <a:rPr lang="en-US" dirty="0" smtClean="0"/>
              <a:t>Annual Reviews,</a:t>
            </a:r>
          </a:p>
          <a:p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071" y="1913218"/>
            <a:ext cx="4844144" cy="3167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948" y="2639786"/>
            <a:ext cx="16439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</a:t>
            </a:r>
          </a:p>
          <a:p>
            <a:r>
              <a:rPr lang="en-US" dirty="0" smtClean="0"/>
              <a:t>mean:</a:t>
            </a:r>
          </a:p>
          <a:p>
            <a:r>
              <a:rPr lang="en-US" dirty="0" smtClean="0"/>
              <a:t>S = Sunlight</a:t>
            </a:r>
          </a:p>
          <a:p>
            <a:r>
              <a:rPr lang="en-US" dirty="0" smtClean="0"/>
              <a:t>OLR = Outgoing</a:t>
            </a:r>
          </a:p>
          <a:p>
            <a:r>
              <a:rPr lang="en-US" dirty="0" err="1" smtClean="0"/>
              <a:t>Longwave</a:t>
            </a:r>
            <a:r>
              <a:rPr lang="en-US" dirty="0" smtClean="0"/>
              <a:t> </a:t>
            </a:r>
          </a:p>
          <a:p>
            <a:r>
              <a:rPr lang="en-US" dirty="0" smtClean="0"/>
              <a:t>Radiation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12643" y="2930071"/>
            <a:ext cx="200810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 humidity</a:t>
            </a:r>
          </a:p>
          <a:p>
            <a:r>
              <a:rPr lang="en-US" dirty="0" smtClean="0"/>
              <a:t>100% between </a:t>
            </a:r>
          </a:p>
          <a:p>
            <a:r>
              <a:rPr lang="en-US" dirty="0" smtClean="0"/>
              <a:t>40 km and 8 km</a:t>
            </a:r>
          </a:p>
          <a:p>
            <a:r>
              <a:rPr lang="en-US" dirty="0" smtClean="0"/>
              <a:t>altitude; below</a:t>
            </a:r>
          </a:p>
          <a:p>
            <a:r>
              <a:rPr lang="en-US" dirty="0" smtClean="0"/>
              <a:t>saturation closer to</a:t>
            </a:r>
          </a:p>
          <a:p>
            <a:r>
              <a:rPr lang="en-US" dirty="0" smtClean="0"/>
              <a:t>the ground.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525" y="5180818"/>
            <a:ext cx="5811957" cy="15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1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5931"/>
            <a:ext cx="9144000" cy="4451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" y="0"/>
            <a:ext cx="8487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Titan’s thick atmosphere (high column heat capacity) and weak insolation allow winds to</a:t>
            </a:r>
          </a:p>
          <a:p>
            <a:r>
              <a:rPr lang="en-US" dirty="0" smtClean="0"/>
              <a:t>cause a weak equator-pole gradient in surface temperature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812800"/>
            <a:ext cx="3187700" cy="1854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3900" y="1213534"/>
            <a:ext cx="2693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Jennings et al., </a:t>
            </a:r>
          </a:p>
          <a:p>
            <a:r>
              <a:rPr lang="en-US" dirty="0" smtClean="0"/>
              <a:t>Astrophysical Journal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79127" y="2655878"/>
            <a:ext cx="379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Mitchell &amp; Lora, Annual Reviews,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7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0" y="2438400"/>
            <a:ext cx="4245346" cy="398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738" y="2438400"/>
            <a:ext cx="4131062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0" y="1129268"/>
            <a:ext cx="243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Streamfunction</a:t>
            </a:r>
            <a:r>
              <a:rPr lang="en-US" dirty="0" smtClean="0"/>
              <a:t> (kg/sec)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600" dirty="0"/>
              <a:t>S</a:t>
            </a:r>
            <a:r>
              <a:rPr lang="en-US" sz="2600" dirty="0" smtClean="0"/>
              <a:t>trong seasonal cycle in winds (“single Hadley cell”)</a:t>
            </a:r>
            <a:endParaRPr lang="en-US" sz="2600" dirty="0"/>
          </a:p>
        </p:txBody>
      </p:sp>
      <p:sp>
        <p:nvSpPr>
          <p:cNvPr id="9" name="TextBox 8"/>
          <p:cNvSpPr txBox="1"/>
          <p:nvPr/>
        </p:nvSpPr>
        <p:spPr>
          <a:xfrm>
            <a:off x="6841738" y="6426200"/>
            <a:ext cx="2193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Hourdin</a:t>
            </a:r>
            <a:r>
              <a:rPr lang="en-US" dirty="0" smtClean="0"/>
              <a:t>, Icarus, 1995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399" y="876300"/>
            <a:ext cx="2695995" cy="8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92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600" dirty="0"/>
              <a:t>S</a:t>
            </a:r>
            <a:r>
              <a:rPr lang="en-US" sz="2600" dirty="0" smtClean="0"/>
              <a:t>trong seasonal cycle in clouds (and precipitation)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429"/>
            <a:ext cx="9144000" cy="5981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3272" y="3989614"/>
            <a:ext cx="129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 swamp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0315" y="1256518"/>
            <a:ext cx="129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 swamp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28976" y="2663372"/>
            <a:ext cx="122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surface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56460" y="6488668"/>
            <a:ext cx="398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Mitchell and Lora, Annual Reviews,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262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1600"/>
            <a:ext cx="8229600" cy="8737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Orbital cycles of Saturn (</a:t>
            </a:r>
            <a:r>
              <a:rPr lang="en-US" sz="2400" dirty="0" smtClean="0">
                <a:sym typeface="Wingdings"/>
              </a:rPr>
              <a:t> orbital cycles in insolation on Titan</a:t>
            </a:r>
            <a:r>
              <a:rPr lang="en-US" sz="2400" dirty="0" smtClean="0">
                <a:sym typeface="Wingdings"/>
              </a:rPr>
              <a:t>)</a:t>
            </a:r>
            <a:br>
              <a:rPr lang="en-US" sz="2400" dirty="0" smtClean="0">
                <a:sym typeface="Wingdings"/>
              </a:rPr>
            </a:br>
            <a:r>
              <a:rPr lang="en-US" sz="2400" dirty="0" smtClean="0">
                <a:sym typeface="Wingdings"/>
              </a:rPr>
              <a:t>may explain why lakes are mostly in the N Hemisphere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16000"/>
            <a:ext cx="8077200" cy="5118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6426202" y="2824179"/>
            <a:ext cx="413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Aharonson et al., Nature Geoscience 2009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7200" y="1910080"/>
            <a:ext cx="1005840" cy="10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09600" y="1016000"/>
            <a:ext cx="0" cy="10566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568960" y="1137920"/>
            <a:ext cx="772160" cy="754907"/>
          </a:xfrm>
          <a:custGeom>
            <a:avLst/>
            <a:gdLst>
              <a:gd name="connsiteX0" fmla="*/ 0 w 772160"/>
              <a:gd name="connsiteY0" fmla="*/ 751840 h 754907"/>
              <a:gd name="connsiteX1" fmla="*/ 487680 w 772160"/>
              <a:gd name="connsiteY1" fmla="*/ 640080 h 754907"/>
              <a:gd name="connsiteX2" fmla="*/ 772160 w 772160"/>
              <a:gd name="connsiteY2" fmla="*/ 0 h 75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160" h="754907">
                <a:moveTo>
                  <a:pt x="0" y="751840"/>
                </a:moveTo>
                <a:cubicBezTo>
                  <a:pt x="179493" y="758613"/>
                  <a:pt x="358987" y="765386"/>
                  <a:pt x="487680" y="640080"/>
                </a:cubicBezTo>
                <a:cubicBezTo>
                  <a:pt x="616373" y="514774"/>
                  <a:pt x="772160" y="0"/>
                  <a:pt x="772160" y="0"/>
                </a:cubicBez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29360" y="20726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8875" y="1083355"/>
            <a:ext cx="65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pCH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622" y="2282984"/>
            <a:ext cx="139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Nonlinear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Clasius</a:t>
            </a:r>
            <a:r>
              <a:rPr lang="en-US" dirty="0" smtClean="0"/>
              <a:t>-</a:t>
            </a:r>
          </a:p>
          <a:p>
            <a:r>
              <a:rPr lang="en-US" dirty="0" err="1" smtClean="0"/>
              <a:t>Clapeyron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increase in</a:t>
            </a:r>
          </a:p>
          <a:p>
            <a:r>
              <a:rPr lang="en-US" dirty="0" smtClean="0"/>
              <a:t>pCH4 with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35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Surface processes as a record of climate: Titan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562100"/>
            <a:ext cx="8483600" cy="4165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EXPLORATION OF TITAN</a:t>
            </a:r>
            <a:endParaRPr lang="en-US" sz="3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>
                <a:solidFill>
                  <a:srgbClr val="7F7F7F"/>
                </a:solidFill>
              </a:rPr>
              <a:t>CLIMATE DRIVERS</a:t>
            </a:r>
          </a:p>
          <a:p>
            <a:pPr marL="0" indent="0">
              <a:buNone/>
            </a:pPr>
            <a:endParaRPr lang="en-US" sz="30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3000" dirty="0" smtClean="0"/>
              <a:t>SURFACE PROCESS RESPONSE</a:t>
            </a: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57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 dirty="0" smtClean="0"/>
              <a:t>Questions about Titan’s valleys: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0938"/>
            <a:ext cx="8229600" cy="487172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arenBoth"/>
            </a:pPr>
            <a:r>
              <a:rPr lang="en-US" dirty="0" smtClean="0"/>
              <a:t>Mechanical or chemical erosion?</a:t>
            </a:r>
          </a:p>
          <a:p>
            <a:pPr marL="514350" indent="-514350">
              <a:buAutoNum type="arabicParenBoth"/>
            </a:pPr>
            <a:r>
              <a:rPr lang="en-US" dirty="0" smtClean="0"/>
              <a:t>Incision of channelized surface flows, or erosion driven by sapping?</a:t>
            </a:r>
          </a:p>
          <a:p>
            <a:pPr marL="514350" indent="-514350">
              <a:buAutoNum type="arabicParenBoth"/>
            </a:pPr>
            <a:r>
              <a:rPr lang="en-US" dirty="0" smtClean="0"/>
              <a:t>Catastrophic flows, or sustained/repeated flows of smaller magnitude?</a:t>
            </a:r>
          </a:p>
          <a:p>
            <a:pPr marL="514350" indent="-514350">
              <a:buAutoNum type="arabicParenBoth"/>
            </a:pPr>
            <a:r>
              <a:rPr lang="en-US" dirty="0" smtClean="0"/>
              <a:t>Is fluvial erosion due to observed valleys superficial relative to total relief (like Mars’ highland valley networks), or the dominant process that controls relief (like on Earth)? </a:t>
            </a:r>
          </a:p>
          <a:p>
            <a:pPr marL="514350" indent="-514350">
              <a:buAutoNum type="arabicParenBoth"/>
            </a:pPr>
            <a:r>
              <a:rPr lang="en-US" dirty="0" smtClean="0"/>
              <a:t>Bedrock channels or self-formed alluvial channels?</a:t>
            </a:r>
          </a:p>
        </p:txBody>
      </p:sp>
    </p:spTree>
    <p:extLst>
      <p:ext uri="{BB962C8B-B14F-4D97-AF65-F5344CB8AC3E}">
        <p14:creationId xmlns:p14="http://schemas.microsoft.com/office/powerpoint/2010/main" val="1731051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9726" y="0"/>
            <a:ext cx="60858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Both"/>
            </a:pPr>
            <a:r>
              <a:rPr lang="en-US" sz="2700" b="1" dirty="0"/>
              <a:t>Mechanical or chemical erosion</a:t>
            </a:r>
            <a:r>
              <a:rPr lang="en-US" sz="2700" b="1" dirty="0" smtClean="0"/>
              <a:t>?</a:t>
            </a:r>
            <a:endParaRPr lang="en-US" sz="27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479"/>
            <a:ext cx="4784044" cy="4773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24710"/>
            <a:ext cx="2838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Burr et al. GSA Bulletin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13300" y="1295400"/>
            <a:ext cx="4024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is insoluble in liquid hydrocarbons</a:t>
            </a:r>
          </a:p>
          <a:p>
            <a:endParaRPr lang="en-US" dirty="0"/>
          </a:p>
          <a:p>
            <a:r>
              <a:rPr lang="en-US" dirty="0" smtClean="0"/>
              <a:t>Titan’s valleys form continuous networks</a:t>
            </a:r>
          </a:p>
          <a:p>
            <a:r>
              <a:rPr lang="en-US" dirty="0" smtClean="0"/>
              <a:t>that span hundreds of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38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2160" y="55880"/>
            <a:ext cx="7927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(2) Incision </a:t>
            </a:r>
            <a:r>
              <a:rPr lang="en-US" b="1" dirty="0"/>
              <a:t>of </a:t>
            </a:r>
            <a:r>
              <a:rPr lang="en-US" b="1" dirty="0" smtClean="0"/>
              <a:t>channelized </a:t>
            </a:r>
            <a:r>
              <a:rPr lang="en-US" b="1" dirty="0"/>
              <a:t>surface flows, or erosion driven by sapping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425212"/>
            <a:ext cx="8077200" cy="5515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43988" y="6299731"/>
            <a:ext cx="283811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Burr et al. GSA Bulletin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92569"/>
            <a:ext cx="419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Junction angles of 72 degrees observed for</a:t>
            </a:r>
          </a:p>
          <a:p>
            <a:r>
              <a:rPr lang="en-US" dirty="0" smtClean="0"/>
              <a:t>groundwater sapping (Abrams et al., 2009)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2160" y="6484397"/>
            <a:ext cx="527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Open question: bedrock channels or alluvial channels?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5151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/>
              <a:t>Surface processes as a record of climate: Titan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562100"/>
            <a:ext cx="8483600" cy="4165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EXPLORATION OF TITAN</a:t>
            </a:r>
            <a:endParaRPr lang="en-US" sz="3000" dirty="0" smtClean="0"/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CLIMATE DRIVERS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SURFACE PROCESS RESPONSE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08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2160" y="5080"/>
            <a:ext cx="7393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(3) Catastrophic </a:t>
            </a:r>
            <a:r>
              <a:rPr lang="en-US" b="1" dirty="0"/>
              <a:t>flows, or sustained/repeated flows of </a:t>
            </a:r>
            <a:r>
              <a:rPr lang="en-US" b="1" dirty="0" smtClean="0"/>
              <a:t>smaller magnitude?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9172"/>
            <a:ext cx="9144000" cy="4118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304"/>
            <a:ext cx="5032210" cy="2119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1400" y="269538"/>
            <a:ext cx="675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width, single-thread morphology, large length-to-width ratio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44132" y="2369840"/>
            <a:ext cx="28945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Burr et al. GSA Bulletin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16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060" y="0"/>
            <a:ext cx="8524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(4) Is </a:t>
            </a:r>
            <a:r>
              <a:rPr lang="en-US" b="1" dirty="0"/>
              <a:t>fluvial erosion due to observed valleys superficial relative to total relief (like Mars’ highland valley networks), or the dominant process that controls relief (like on Earth)?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2980" y="5834380"/>
            <a:ext cx="5519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dirty="0" smtClean="0"/>
              <a:t>Relatively recent climate change;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Image resolution limits detection of river channels;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Competing process resets landscape (</a:t>
            </a:r>
            <a:r>
              <a:rPr lang="en-US" dirty="0" err="1" smtClean="0"/>
              <a:t>cryovolcanism</a:t>
            </a:r>
            <a:r>
              <a:rPr lang="en-US" dirty="0" smtClean="0"/>
              <a:t>)?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610"/>
            <a:ext cx="5184240" cy="5083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5266"/>
            <a:ext cx="285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et al. JGR Planets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6434" y="4474865"/>
            <a:ext cx="3631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Drainage network morphology</a:t>
            </a:r>
          </a:p>
          <a:p>
            <a:r>
              <a:rPr lang="en-US" dirty="0" smtClean="0"/>
              <a:t>suggests modest fluvial exhumation</a:t>
            </a:r>
          </a:p>
          <a:p>
            <a:r>
              <a:rPr lang="en-US" dirty="0" smtClean="0"/>
              <a:t>(more similar to Mars than to Earth).</a:t>
            </a:r>
          </a:p>
          <a:p>
            <a:r>
              <a:rPr lang="en-US" dirty="0" smtClean="0"/>
              <a:t>Why?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745" y="880765"/>
            <a:ext cx="3708400" cy="32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16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4662"/>
          </a:xfrm>
        </p:spPr>
        <p:txBody>
          <a:bodyPr>
            <a:normAutofit/>
          </a:bodyPr>
          <a:lstStyle/>
          <a:p>
            <a:r>
              <a:rPr lang="en-US" sz="2500" dirty="0" smtClean="0"/>
              <a:t>Analysis of </a:t>
            </a:r>
            <a:r>
              <a:rPr lang="en-US" sz="2500" dirty="0"/>
              <a:t>r</a:t>
            </a:r>
            <a:r>
              <a:rPr lang="en-US" sz="2500" dirty="0" smtClean="0"/>
              <a:t>iver </a:t>
            </a:r>
            <a:r>
              <a:rPr lang="en-US" sz="2500" dirty="0" smtClean="0"/>
              <a:t>widths on Titan (following </a:t>
            </a:r>
            <a:r>
              <a:rPr lang="en-US" sz="2500" dirty="0" err="1" smtClean="0"/>
              <a:t>Perron</a:t>
            </a:r>
            <a:r>
              <a:rPr lang="en-US" sz="2500" dirty="0" smtClean="0"/>
              <a:t> et al. 2006)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00"/>
            <a:ext cx="3638625" cy="62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422400"/>
            <a:ext cx="12700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1892300"/>
            <a:ext cx="1739900" cy="127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953434"/>
            <a:ext cx="2184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steady, uniform flow</a:t>
            </a:r>
          </a:p>
          <a:p>
            <a:r>
              <a:rPr lang="en-US" dirty="0" smtClean="0"/>
              <a:t>of Newtonian fluid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150" y="5245100"/>
            <a:ext cx="2997200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388" y="3712240"/>
            <a:ext cx="1739900" cy="419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1836" y="3688209"/>
            <a:ext cx="5575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/>
              <a:t>R</a:t>
            </a:r>
            <a:r>
              <a:rPr lang="en-US" sz="2200" dirty="0" smtClean="0"/>
              <a:t> = </a:t>
            </a:r>
            <a:endParaRPr lang="en-US" sz="2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9500" y="2039034"/>
            <a:ext cx="1739900" cy="732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50" y="4449793"/>
            <a:ext cx="1993900" cy="53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4188" y="5245100"/>
            <a:ext cx="3149600" cy="10287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36" y="4131340"/>
            <a:ext cx="863600" cy="3184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169" y="688609"/>
            <a:ext cx="4947831" cy="376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64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sz="2200" dirty="0" smtClean="0"/>
              <a:t>Seas are up to 200m deep;</a:t>
            </a:r>
            <a:r>
              <a:rPr lang="en-US" sz="2200" dirty="0" smtClean="0">
                <a:sym typeface="Wingdings"/>
              </a:rPr>
              <a:t> mostly CH</a:t>
            </a:r>
            <a:r>
              <a:rPr lang="en-US" sz="2200" baseline="-25000" dirty="0" smtClean="0">
                <a:sym typeface="Wingdings"/>
              </a:rPr>
              <a:t>4</a:t>
            </a:r>
            <a:r>
              <a:rPr lang="en-US" sz="2200" dirty="0" smtClean="0">
                <a:sym typeface="Wingdings"/>
              </a:rPr>
              <a:t> with some C</a:t>
            </a:r>
            <a:r>
              <a:rPr lang="en-US" sz="2200" baseline="-25000" dirty="0" smtClean="0">
                <a:sym typeface="Wingdings"/>
              </a:rPr>
              <a:t>2</a:t>
            </a:r>
            <a:r>
              <a:rPr lang="en-US" sz="2200" dirty="0" smtClean="0">
                <a:sym typeface="Wingdings"/>
              </a:rPr>
              <a:t>H</a:t>
            </a:r>
            <a:r>
              <a:rPr lang="en-US" sz="2200" baseline="-25000" dirty="0" smtClean="0">
                <a:sym typeface="Wingdings"/>
              </a:rPr>
              <a:t>6</a:t>
            </a:r>
            <a:r>
              <a:rPr lang="en-US" sz="2200" dirty="0" smtClean="0">
                <a:sym typeface="Wingdings"/>
              </a:rPr>
              <a:t/>
            </a:r>
            <a:br>
              <a:rPr lang="en-US" sz="2200" dirty="0" smtClean="0">
                <a:sym typeface="Wingdings"/>
              </a:rPr>
            </a:br>
            <a:r>
              <a:rPr lang="en-US" sz="2200" dirty="0" smtClean="0">
                <a:sym typeface="Wingdings"/>
              </a:rPr>
              <a:t>  7x10</a:t>
            </a:r>
            <a:r>
              <a:rPr lang="en-US" sz="2200" baseline="30000" dirty="0" smtClean="0">
                <a:sym typeface="Wingdings"/>
              </a:rPr>
              <a:t>4</a:t>
            </a:r>
            <a:r>
              <a:rPr lang="en-US" sz="2200" dirty="0" smtClean="0">
                <a:sym typeface="Wingdings"/>
              </a:rPr>
              <a:t> km</a:t>
            </a:r>
            <a:r>
              <a:rPr lang="en-US" sz="2200" baseline="30000" dirty="0" smtClean="0">
                <a:sym typeface="Wingdings"/>
              </a:rPr>
              <a:t>3</a:t>
            </a:r>
            <a:r>
              <a:rPr lang="en-US" sz="2200" dirty="0" smtClean="0">
                <a:sym typeface="Wingdings"/>
              </a:rPr>
              <a:t> global total (15x Lake Michigan, 55x oil reserves on Earth)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9144000" cy="429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67" y="3606800"/>
            <a:ext cx="3439255" cy="304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27103" y="6413500"/>
            <a:ext cx="291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Hayes, Annual Reviews, 2016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2527300"/>
            <a:ext cx="1638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 altimetry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66482" y="5562600"/>
            <a:ext cx="397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Wingdings"/>
              </a:rPr>
              <a:t> </a:t>
            </a:r>
            <a:r>
              <a:rPr lang="en-US" i="1" dirty="0" smtClean="0"/>
              <a:t>time after radar pulse transmitted </a:t>
            </a:r>
            <a:r>
              <a:rPr lang="en-US" i="1" dirty="0" smtClean="0">
                <a:sym typeface="Wingdings"/>
              </a:rPr>
              <a:t>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30987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>
            <a:normAutofit/>
          </a:bodyPr>
          <a:lstStyle/>
          <a:p>
            <a:r>
              <a:rPr lang="en-US" sz="2300" dirty="0" smtClean="0"/>
              <a:t>Titan karst: is groundwater flow important in setting lake levels?</a:t>
            </a:r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4825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523" y="6168571"/>
            <a:ext cx="627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Malaska</a:t>
            </a:r>
            <a:r>
              <a:rPr lang="en-US" dirty="0" smtClean="0"/>
              <a:t> et al., 2</a:t>
            </a:r>
            <a:r>
              <a:rPr lang="en-US" baseline="30000" dirty="0" smtClean="0"/>
              <a:t>nd</a:t>
            </a:r>
            <a:r>
              <a:rPr lang="en-US" dirty="0" smtClean="0"/>
              <a:t> International Planetary Caves Workshop,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755070">
            <a:off x="1574800" y="3581477"/>
            <a:ext cx="13223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raised rims?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41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406400"/>
            <a:ext cx="7937500" cy="603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1500" y="6348968"/>
            <a:ext cx="133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Lunine</a:t>
            </a:r>
            <a:r>
              <a:rPr lang="en-US" dirty="0" smtClean="0"/>
              <a:t> 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55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74" y="274638"/>
            <a:ext cx="8310146" cy="6583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84237"/>
            <a:ext cx="4243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term CH</a:t>
            </a:r>
            <a:r>
              <a:rPr lang="en-US" baseline="-25000" dirty="0" smtClean="0"/>
              <a:t>4</a:t>
            </a:r>
            <a:r>
              <a:rPr lang="en-US" dirty="0" smtClean="0"/>
              <a:t> cycle – resupply of CH</a:t>
            </a:r>
            <a:r>
              <a:rPr lang="en-US" baseline="-25000" dirty="0" smtClean="0"/>
              <a:t>4</a:t>
            </a:r>
            <a:r>
              <a:rPr lang="en-US" dirty="0" smtClean="0"/>
              <a:t>?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Lunine</a:t>
            </a:r>
            <a:r>
              <a:rPr lang="en-US" dirty="0" smtClean="0"/>
              <a:t> &amp; </a:t>
            </a:r>
            <a:r>
              <a:rPr lang="en-US" dirty="0" err="1" smtClean="0"/>
              <a:t>Atreya</a:t>
            </a:r>
            <a:r>
              <a:rPr lang="en-US" dirty="0" smtClean="0"/>
              <a:t>, Nature Geoscience 2008)</a:t>
            </a:r>
          </a:p>
          <a:p>
            <a:r>
              <a:rPr lang="en-US" dirty="0" smtClean="0"/>
              <a:t>Is most of the CH</a:t>
            </a:r>
            <a:r>
              <a:rPr lang="en-US" baseline="-25000" dirty="0" smtClean="0"/>
              <a:t>4</a:t>
            </a:r>
            <a:r>
              <a:rPr lang="en-US" dirty="0" smtClean="0"/>
              <a:t> in the atmosphere, </a:t>
            </a:r>
          </a:p>
          <a:p>
            <a:r>
              <a:rPr lang="en-US" dirty="0" smtClean="0"/>
              <a:t>or in the ground?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4905"/>
            <a:ext cx="4261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Major unsolved problems in Titan science:</a:t>
            </a:r>
            <a:endParaRPr lang="en-US" b="1" u="sng" dirty="0"/>
          </a:p>
        </p:txBody>
      </p:sp>
      <p:sp>
        <p:nvSpPr>
          <p:cNvPr id="7" name="Left Brace 6"/>
          <p:cNvSpPr/>
          <p:nvPr/>
        </p:nvSpPr>
        <p:spPr>
          <a:xfrm>
            <a:off x="1325467" y="5388428"/>
            <a:ext cx="360779" cy="87085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352" y="5370286"/>
            <a:ext cx="1270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existence of</a:t>
            </a:r>
          </a:p>
          <a:p>
            <a:r>
              <a:rPr lang="en-US" sz="1200" dirty="0" err="1" smtClean="0"/>
              <a:t>clathrates</a:t>
            </a:r>
            <a:r>
              <a:rPr lang="en-US" sz="1200" dirty="0" smtClean="0"/>
              <a:t> on</a:t>
            </a:r>
          </a:p>
          <a:p>
            <a:r>
              <a:rPr lang="en-US" sz="1200" dirty="0" smtClean="0"/>
              <a:t>Titan is unproven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8760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0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0"/>
            <a:ext cx="8229600" cy="5245100"/>
          </a:xfrm>
        </p:spPr>
        <p:txBody>
          <a:bodyPr>
            <a:normAutofit/>
          </a:bodyPr>
          <a:lstStyle/>
          <a:p>
            <a:r>
              <a:rPr lang="en-US" dirty="0" smtClean="0"/>
              <a:t>Lines of evidence for a “hydrological” cycle on Titan</a:t>
            </a:r>
          </a:p>
          <a:p>
            <a:r>
              <a:rPr lang="en-US" dirty="0" smtClean="0"/>
              <a:t>Differences between climates of Titan and Earth and how these are reflected in surface geomorphology</a:t>
            </a:r>
            <a:endParaRPr lang="en-US" dirty="0" smtClean="0"/>
          </a:p>
          <a:p>
            <a:r>
              <a:rPr lang="en-US" dirty="0" smtClean="0"/>
              <a:t>List </a:t>
            </a:r>
            <a:r>
              <a:rPr lang="en-US" dirty="0" smtClean="0"/>
              <a:t>and explain similarities and differences between the hydrological cycle of Earth and the </a:t>
            </a:r>
            <a:r>
              <a:rPr lang="en-US" dirty="0" err="1" smtClean="0"/>
              <a:t>methanological</a:t>
            </a:r>
            <a:r>
              <a:rPr lang="en-US" dirty="0" smtClean="0"/>
              <a:t> cycle of Titan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61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Surface processes as a record of climate: Titan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562100"/>
            <a:ext cx="8483600" cy="4165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EXPLORATION OF TITAN</a:t>
            </a:r>
            <a:endParaRPr lang="en-US" sz="3000" dirty="0" smtClean="0"/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>
                <a:solidFill>
                  <a:srgbClr val="7F7F7F"/>
                </a:solidFill>
              </a:rPr>
              <a:t>CLIMATE DRIVERS</a:t>
            </a:r>
          </a:p>
          <a:p>
            <a:pPr marL="0" indent="0">
              <a:buNone/>
            </a:pPr>
            <a:endParaRPr lang="en-US" sz="30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rgbClr val="7F7F7F"/>
                </a:solidFill>
              </a:rPr>
              <a:t>SURFACE PROCESS RESPONSE</a:t>
            </a: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29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0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0"/>
            <a:ext cx="8229600" cy="5245100"/>
          </a:xfrm>
        </p:spPr>
        <p:txBody>
          <a:bodyPr>
            <a:normAutofit/>
          </a:bodyPr>
          <a:lstStyle/>
          <a:p>
            <a:r>
              <a:rPr lang="en-US" dirty="0" smtClean="0"/>
              <a:t>Lines of evidence for a “hydrological” cycle on Titan</a:t>
            </a:r>
          </a:p>
          <a:p>
            <a:r>
              <a:rPr lang="en-US" dirty="0" smtClean="0"/>
              <a:t>Differences between climates of Titan and Earth and how these are reflected in surface geomorphology</a:t>
            </a:r>
            <a:endParaRPr lang="en-US" dirty="0" smtClean="0"/>
          </a:p>
          <a:p>
            <a:r>
              <a:rPr lang="en-US" dirty="0" smtClean="0"/>
              <a:t>List </a:t>
            </a:r>
            <a:r>
              <a:rPr lang="en-US" dirty="0" smtClean="0"/>
              <a:t>and explain similarities and differences between the hydrological cycle of Earth and the </a:t>
            </a:r>
            <a:r>
              <a:rPr lang="en-US" dirty="0" err="1" smtClean="0"/>
              <a:t>methanological</a:t>
            </a:r>
            <a:r>
              <a:rPr lang="en-US" dirty="0" smtClean="0"/>
              <a:t> cycle of Titan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01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383787"/>
            <a:ext cx="8597900" cy="6474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189468"/>
            <a:ext cx="8793506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Titan is a moon of Saturn (10x Earth’s separation from the Sun, 29 years orbital period)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-largest solid-surface object in the Solar System (bigger than Mercury, smaller than Mars)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Titan is in a 16-day orbit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around </a:t>
            </a:r>
            <a:r>
              <a:rPr lang="en-US" dirty="0" smtClean="0">
                <a:solidFill>
                  <a:schemeClr val="bg1"/>
                </a:solidFill>
              </a:rPr>
              <a:t>Saturn (e = 0.03) </a:t>
            </a:r>
            <a:r>
              <a:rPr lang="en-US" dirty="0" smtClean="0">
                <a:solidFill>
                  <a:schemeClr val="bg1"/>
                </a:solidFill>
              </a:rPr>
              <a:t>&amp; always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keeps the same face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pointed to Saturn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Low density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½ 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  <a:sym typeface="Wingdings"/>
              </a:rPr>
              <a:t>2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O, 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½ rock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less sunlight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 (10</a:t>
            </a:r>
            <a:r>
              <a:rPr lang="en-US" baseline="30000" dirty="0" smtClean="0">
                <a:solidFill>
                  <a:schemeClr val="bg1"/>
                </a:solidFill>
                <a:sym typeface="Wingdings"/>
              </a:rPr>
              <a:t>2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  <a:sym typeface="Wingdings"/>
              </a:rPr>
              <a:t>1/4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= 3x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less temperature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from L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(1-α)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= εσT4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olidFill>
                  <a:schemeClr val="bg1"/>
                </a:solidFill>
                <a:sym typeface="Wingdings"/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  <a:sym typeface="Wingdings"/>
              </a:rPr>
              <a:t>surf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~ 100K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  <a:sym typeface="Wingdings"/>
              </a:rPr>
              <a:t>2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O will behave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as rock; </a:t>
            </a:r>
            <a:r>
              <a:rPr lang="en-US" b="1" u="sng" dirty="0" smtClean="0">
                <a:solidFill>
                  <a:schemeClr val="bg1"/>
                </a:solidFill>
                <a:sym typeface="Wingdings"/>
              </a:rPr>
              <a:t>CH</a:t>
            </a:r>
            <a:r>
              <a:rPr lang="en-US" b="1" u="sng" baseline="-25000" dirty="0" smtClean="0">
                <a:solidFill>
                  <a:schemeClr val="bg1"/>
                </a:solidFill>
                <a:sym typeface="Wingdings"/>
              </a:rPr>
              <a:t>4</a:t>
            </a:r>
            <a:r>
              <a:rPr lang="en-US" b="1" u="sng" dirty="0" smtClean="0">
                <a:solidFill>
                  <a:schemeClr val="bg1"/>
                </a:solidFill>
                <a:sym typeface="Wingdings"/>
              </a:rPr>
              <a:t> close</a:t>
            </a:r>
          </a:p>
          <a:p>
            <a:r>
              <a:rPr lang="en-US" b="1" u="sng" dirty="0" smtClean="0">
                <a:solidFill>
                  <a:schemeClr val="bg1"/>
                </a:solidFill>
                <a:sym typeface="Wingdings"/>
              </a:rPr>
              <a:t>to its triple point</a:t>
            </a:r>
            <a:endParaRPr lang="en-US" b="1" u="sng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13168"/>
            <a:ext cx="3924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Titan’s spin axis is co-aligned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with Saturn’s spin axis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Saturn’s obliquity is 27°</a:t>
            </a:r>
          </a:p>
          <a:p>
            <a:r>
              <a:rPr lang="en-US" dirty="0" smtClean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b="1" dirty="0" smtClean="0">
                <a:solidFill>
                  <a:srgbClr val="FFFFFF"/>
                </a:solidFill>
                <a:sym typeface="Wingdings"/>
              </a:rPr>
              <a:t>strong seasonal cycle every 29 years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33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71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Titan’s hazy atmosphere was discovered by G. Kuiper (University of Chicago)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917700"/>
            <a:ext cx="4343163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0" y="4114372"/>
            <a:ext cx="5791200" cy="2299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92676" y="6368534"/>
            <a:ext cx="275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Astrophysical Journal, 1944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46363" y="1395679"/>
            <a:ext cx="4642216" cy="2718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1.5 bars surface pressure</a:t>
            </a:r>
          </a:p>
          <a:p>
            <a:r>
              <a:rPr lang="en-US" sz="1600" dirty="0" smtClean="0"/>
              <a:t>(kg/m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equivalent to 11 bars on Earth)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98.4% </a:t>
            </a:r>
            <a:r>
              <a:rPr lang="en-US" sz="1600" b="1" dirty="0" smtClean="0"/>
              <a:t>N</a:t>
            </a:r>
            <a:r>
              <a:rPr lang="en-US" sz="1600" b="1" baseline="-25000" dirty="0" smtClean="0"/>
              <a:t>2 </a:t>
            </a:r>
            <a:r>
              <a:rPr lang="en-US" sz="1600" b="1" dirty="0" smtClean="0"/>
              <a:t>(always a ga</a:t>
            </a:r>
            <a:r>
              <a:rPr lang="en-US" sz="1600" b="1" dirty="0" smtClean="0"/>
              <a:t>s </a:t>
            </a:r>
            <a:r>
              <a:rPr lang="en-US" sz="1600" b="1" dirty="0" smtClean="0"/>
              <a:t>on </a:t>
            </a:r>
            <a:r>
              <a:rPr lang="en-US" sz="1600" b="1" u="sng" dirty="0" smtClean="0"/>
              <a:t>modern</a:t>
            </a:r>
            <a:r>
              <a:rPr lang="en-US" sz="1600" b="1" dirty="0" smtClean="0"/>
              <a:t> Titan)</a:t>
            </a:r>
            <a:endParaRPr lang="en-US" sz="1600" b="1" dirty="0" smtClean="0"/>
          </a:p>
          <a:p>
            <a:r>
              <a:rPr lang="en-US" sz="1600" b="1" dirty="0" smtClean="0"/>
              <a:t>1.4% </a:t>
            </a:r>
            <a:r>
              <a:rPr lang="en-US" sz="1600" b="1" dirty="0" smtClean="0"/>
              <a:t>CH</a:t>
            </a:r>
            <a:r>
              <a:rPr lang="en-US" sz="1600" b="1" baseline="-25000" dirty="0" smtClean="0"/>
              <a:t>4 </a:t>
            </a:r>
            <a:r>
              <a:rPr lang="en-US" sz="1600" b="1" dirty="0" smtClean="0"/>
              <a:t>(liquid and gas on modern Titan)</a:t>
            </a:r>
            <a:endParaRPr lang="en-US" sz="1600" b="1" dirty="0" smtClean="0"/>
          </a:p>
          <a:p>
            <a:endParaRPr lang="en-US" sz="1600" baseline="-25000" dirty="0"/>
          </a:p>
          <a:p>
            <a:r>
              <a:rPr lang="en-US" sz="1600" dirty="0" smtClean="0"/>
              <a:t>UV light from the Sun fragments CH</a:t>
            </a:r>
            <a:r>
              <a:rPr lang="en-US" sz="1600" baseline="-25000" dirty="0" smtClean="0"/>
              <a:t>4</a:t>
            </a:r>
          </a:p>
          <a:p>
            <a:r>
              <a:rPr lang="en-US" sz="1600" dirty="0" smtClean="0"/>
              <a:t>near the top of the atmosphere. The fragments</a:t>
            </a:r>
          </a:p>
          <a:p>
            <a:r>
              <a:rPr lang="en-US" sz="1600" dirty="0" smtClean="0"/>
              <a:t>recombine and further react to form C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H</a:t>
            </a:r>
            <a:r>
              <a:rPr lang="en-US" sz="1600" baseline="-25000" dirty="0" smtClean="0"/>
              <a:t>6</a:t>
            </a:r>
            <a:r>
              <a:rPr lang="en-US" sz="1600" dirty="0" smtClean="0"/>
              <a:t>, C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H</a:t>
            </a:r>
            <a:r>
              <a:rPr lang="en-US" sz="1600" baseline="-25000" dirty="0" smtClean="0"/>
              <a:t>8</a:t>
            </a:r>
            <a:r>
              <a:rPr lang="en-US" sz="1600" dirty="0" smtClean="0"/>
              <a:t>,</a:t>
            </a:r>
          </a:p>
          <a:p>
            <a:r>
              <a:rPr lang="en-US" sz="1600" dirty="0" smtClean="0"/>
              <a:t>HCN, eventually forming solid soot particles that sink.</a:t>
            </a:r>
          </a:p>
          <a:p>
            <a:r>
              <a:rPr lang="en-US" sz="1600" dirty="0" smtClean="0"/>
              <a:t> </a:t>
            </a:r>
            <a:r>
              <a:rPr lang="is-IS" sz="1600" dirty="0" smtClean="0"/>
              <a:t>… H escapes to space.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613471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76700" y="3759200"/>
            <a:ext cx="584200" cy="584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00" y="0"/>
            <a:ext cx="663941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410700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>
                <a:solidFill>
                  <a:srgbClr val="FFFFFF"/>
                </a:solidFill>
              </a:rPr>
              <a:t>In 1980, Voyager </a:t>
            </a:r>
            <a:r>
              <a:rPr lang="en-US" sz="3000" dirty="0" smtClean="0">
                <a:solidFill>
                  <a:srgbClr val="FFFFFF"/>
                </a:solidFill>
              </a:rPr>
              <a:t>1’s trajectory permitted </a:t>
            </a:r>
            <a:r>
              <a:rPr lang="en-US" sz="3000" dirty="0" smtClean="0">
                <a:solidFill>
                  <a:srgbClr val="FFFFFF"/>
                </a:solidFill>
              </a:rPr>
              <a:t>a close encounter with </a:t>
            </a:r>
            <a:r>
              <a:rPr lang="en-US" sz="3000" dirty="0" smtClean="0">
                <a:solidFill>
                  <a:srgbClr val="FFFFFF"/>
                </a:solidFill>
              </a:rPr>
              <a:t>Titan (at the expense of a flyby of Pluto), but Voyager </a:t>
            </a:r>
            <a:r>
              <a:rPr lang="en-US" sz="3000" dirty="0" smtClean="0">
                <a:solidFill>
                  <a:srgbClr val="FFFFFF"/>
                </a:solidFill>
              </a:rPr>
              <a:t>was unable to see through the haze</a:t>
            </a: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7626"/>
            <a:ext cx="5130800" cy="38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58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87455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229600" cy="875308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l"/>
            <a:r>
              <a:rPr lang="en-US" sz="2600" dirty="0" smtClean="0">
                <a:solidFill>
                  <a:srgbClr val="FFFFFF"/>
                </a:solidFill>
              </a:rPr>
              <a:t>The Cassini-Huygens mission (launch 1997, Saturn orbit 2004-2017) was designed to see beneath Titan’s haze</a:t>
            </a:r>
            <a:endParaRPr lang="en-US" sz="2600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273300" y="4546600"/>
            <a:ext cx="381000" cy="6858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6464300" y="2717800"/>
            <a:ext cx="876300" cy="203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73300" y="5232400"/>
            <a:ext cx="246199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“Huygens”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Titan lander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Descent Imager +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Surface Science Package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landed at 10 S 192 W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38189" y="2332335"/>
            <a:ext cx="169790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“Cassini” parent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spacecraft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(orbits Saturn,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multiple close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Saturn flybys)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930900" y="4318000"/>
            <a:ext cx="381000" cy="787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30900" y="5013235"/>
            <a:ext cx="2469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one dish serves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synthetic aperture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radar, altimeter, and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communications </a:t>
            </a:r>
            <a:r>
              <a:rPr lang="en-US" dirty="0" err="1" smtClean="0">
                <a:solidFill>
                  <a:srgbClr val="FFFFFF"/>
                </a:solidFill>
              </a:rPr>
              <a:t>linkhuy</a:t>
            </a:r>
            <a:endParaRPr lang="en-US" dirty="0" smtClean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>
            <a:stCxn id="18" idx="1"/>
          </p:cNvCxnSpPr>
          <p:nvPr/>
        </p:nvCxnSpPr>
        <p:spPr>
          <a:xfrm flipH="1">
            <a:off x="5308600" y="1475473"/>
            <a:ext cx="562610" cy="150127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71210" y="875308"/>
            <a:ext cx="2665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camera/spectrometer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filters set for wavelengths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 which CH</a:t>
            </a:r>
            <a:r>
              <a:rPr lang="en-US" baseline="-25000" dirty="0" smtClean="0">
                <a:solidFill>
                  <a:srgbClr val="FFFFFF"/>
                </a:solidFill>
              </a:rPr>
              <a:t>4</a:t>
            </a:r>
            <a:r>
              <a:rPr lang="en-US" dirty="0" smtClean="0">
                <a:solidFill>
                  <a:srgbClr val="FFFFFF"/>
                </a:solidFill>
              </a:rPr>
              <a:t> absorbs little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23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28377</TotalTime>
  <Words>1485</Words>
  <Application>Microsoft Macintosh PowerPoint</Application>
  <PresentationFormat>On-screen Show (4:3)</PresentationFormat>
  <Paragraphs>237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GEOS 38600/ GEOS 28600</vt:lpstr>
      <vt:lpstr>Key points</vt:lpstr>
      <vt:lpstr>Surface processes as a record of climate: Titan</vt:lpstr>
      <vt:lpstr>Surface processes as a record of climate: Titan</vt:lpstr>
      <vt:lpstr>Key points</vt:lpstr>
      <vt:lpstr>PowerPoint Presentation</vt:lpstr>
      <vt:lpstr>Titan’s hazy atmosphere was discovered by G. Kuiper (University of Chicago)</vt:lpstr>
      <vt:lpstr>In 1980, Voyager 1’s trajectory permitted a close encounter with Titan (at the expense of a flyby of Pluto), but Voyager was unable to see through the haze</vt:lpstr>
      <vt:lpstr>The Cassini-Huygens mission (launch 1997, Saturn orbit 2004-2017) was designed to see beneath Titan’s haze</vt:lpstr>
      <vt:lpstr>PowerPoint Presentation</vt:lpstr>
      <vt:lpstr>Titan has a buried global ocean, almost certainly liquid water The surface is mostly solid hydrocarbons</vt:lpstr>
      <vt:lpstr>Low latitudes: sand dunes</vt:lpstr>
      <vt:lpstr>Sources of elevation data for Titan:  radar altimetry, radar stereogrammetry, and “SARTopo”</vt:lpstr>
      <vt:lpstr>PowerPoint Presentation</vt:lpstr>
      <vt:lpstr>PowerPoint Presentation</vt:lpstr>
      <vt:lpstr>Titan geography: Low latitude soot dunes, polar methane lakes and seas.  Few impact craters  0.1-1 Gyr surface age (similar to Earth) </vt:lpstr>
      <vt:lpstr>High latitudes: lakes and seas</vt:lpstr>
      <vt:lpstr>Evidence for lakes and seas includes spectrum consistent with liquid methane, extreme smoothness  (minimal radar return, specular reflection), radar reflections from both seabed+(sea surface),  translucency in visible light, shoreline morphology, uniform topographic elevation, &amp; location in topographic lows.</vt:lpstr>
      <vt:lpstr>Surface processes as a record of climate: Titan</vt:lpstr>
      <vt:lpstr>Seasons on Titan (= Seasons on Saturn)</vt:lpstr>
      <vt:lpstr>PowerPoint Presentation</vt:lpstr>
      <vt:lpstr>PowerPoint Presentation</vt:lpstr>
      <vt:lpstr>Strong seasonal cycle in winds (“single Hadley cell”)</vt:lpstr>
      <vt:lpstr>Strong seasonal cycle in clouds (and precipitation)</vt:lpstr>
      <vt:lpstr>Orbital cycles of Saturn ( orbital cycles in insolation on Titan) may explain why lakes are mostly in the N Hemisphere</vt:lpstr>
      <vt:lpstr>Surface processes as a record of climate: Titan</vt:lpstr>
      <vt:lpstr>Questions about Titan’s valleys:</vt:lpstr>
      <vt:lpstr>PowerPoint Presentation</vt:lpstr>
      <vt:lpstr>PowerPoint Presentation</vt:lpstr>
      <vt:lpstr>PowerPoint Presentation</vt:lpstr>
      <vt:lpstr>PowerPoint Presentation</vt:lpstr>
      <vt:lpstr>Analysis of river widths on Titan (following Perron et al. 2006)</vt:lpstr>
      <vt:lpstr>Seas are up to 200m deep; mostly CH4 with some C2H6   7x104 km3 global total (15x Lake Michigan, 55x oil reserves on Earth)</vt:lpstr>
      <vt:lpstr>Titan karst: is groundwater flow important in setting lake levels?</vt:lpstr>
      <vt:lpstr>PowerPoint Presentation</vt:lpstr>
      <vt:lpstr>PowerPoint Presentation</vt:lpstr>
      <vt:lpstr>Key points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2962</cp:revision>
  <dcterms:created xsi:type="dcterms:W3CDTF">2016-01-07T03:39:51Z</dcterms:created>
  <dcterms:modified xsi:type="dcterms:W3CDTF">2017-03-08T20:33:57Z</dcterms:modified>
</cp:coreProperties>
</file>