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9" r:id="rId2"/>
    <p:sldId id="1090" r:id="rId3"/>
    <p:sldId id="1016" r:id="rId4"/>
    <p:sldId id="1054" r:id="rId5"/>
    <p:sldId id="1050" r:id="rId6"/>
    <p:sldId id="1071" r:id="rId7"/>
    <p:sldId id="1069" r:id="rId8"/>
    <p:sldId id="1072" r:id="rId9"/>
    <p:sldId id="1070" r:id="rId10"/>
    <p:sldId id="1073" r:id="rId11"/>
    <p:sldId id="1074" r:id="rId12"/>
    <p:sldId id="1051" r:id="rId13"/>
    <p:sldId id="1086" r:id="rId14"/>
    <p:sldId id="1056" r:id="rId15"/>
    <p:sldId id="1088" r:id="rId16"/>
    <p:sldId id="1062" r:id="rId17"/>
    <p:sldId id="1091" r:id="rId18"/>
    <p:sldId id="1057" r:id="rId19"/>
    <p:sldId id="1076" r:id="rId20"/>
    <p:sldId id="1075" r:id="rId21"/>
    <p:sldId id="1058" r:id="rId22"/>
    <p:sldId id="1059" r:id="rId23"/>
    <p:sldId id="1078" r:id="rId24"/>
    <p:sldId id="1077" r:id="rId25"/>
    <p:sldId id="1080" r:id="rId26"/>
    <p:sldId id="1093" r:id="rId27"/>
    <p:sldId id="1082" r:id="rId28"/>
    <p:sldId id="1094" r:id="rId29"/>
    <p:sldId id="1060" r:id="rId30"/>
    <p:sldId id="1081" r:id="rId31"/>
    <p:sldId id="1061" r:id="rId32"/>
    <p:sldId id="1095" r:id="rId33"/>
    <p:sldId id="1063" r:id="rId34"/>
    <p:sldId id="1085" r:id="rId35"/>
    <p:sldId id="1067" r:id="rId36"/>
    <p:sldId id="1083" r:id="rId37"/>
    <p:sldId id="1064" r:id="rId38"/>
    <p:sldId id="1087" r:id="rId39"/>
    <p:sldId id="1068" r:id="rId40"/>
    <p:sldId id="1052" r:id="rId41"/>
    <p:sldId id="1065" r:id="rId42"/>
    <p:sldId id="1066" r:id="rId43"/>
    <p:sldId id="1055" r:id="rId44"/>
    <p:sldId id="1092"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03CA3A6-C8C7-7E45-9174-BFD62E2A6911}">
          <p14:sldIdLst>
            <p14:sldId id="259"/>
            <p14:sldId id="1090"/>
            <p14:sldId id="1016"/>
            <p14:sldId id="1054"/>
            <p14:sldId id="1050"/>
            <p14:sldId id="1071"/>
            <p14:sldId id="1069"/>
            <p14:sldId id="1072"/>
            <p14:sldId id="1070"/>
            <p14:sldId id="1073"/>
            <p14:sldId id="1074"/>
            <p14:sldId id="1051"/>
            <p14:sldId id="1086"/>
            <p14:sldId id="1056"/>
            <p14:sldId id="1088"/>
            <p14:sldId id="1062"/>
            <p14:sldId id="1091"/>
            <p14:sldId id="1057"/>
            <p14:sldId id="1076"/>
            <p14:sldId id="1075"/>
            <p14:sldId id="1058"/>
            <p14:sldId id="1059"/>
            <p14:sldId id="1078"/>
            <p14:sldId id="1077"/>
            <p14:sldId id="1080"/>
            <p14:sldId id="1093"/>
            <p14:sldId id="1082"/>
            <p14:sldId id="1094"/>
            <p14:sldId id="1060"/>
            <p14:sldId id="1081"/>
            <p14:sldId id="1061"/>
            <p14:sldId id="1095"/>
            <p14:sldId id="1063"/>
            <p14:sldId id="1085"/>
            <p14:sldId id="1067"/>
            <p14:sldId id="1083"/>
            <p14:sldId id="1064"/>
            <p14:sldId id="1087"/>
            <p14:sldId id="1068"/>
            <p14:sldId id="1052"/>
            <p14:sldId id="1065"/>
            <p14:sldId id="1066"/>
            <p14:sldId id="1055"/>
            <p14:sldId id="1092"/>
          </p14:sldIdLst>
        </p14:section>
        <p14:section name="Untitled Section" id="{AD297D48-81D8-4D41-8F69-D2F4B5EF540D}">
          <p14:sldIdLst/>
        </p14:section>
        <p14:section name="Untitled Section" id="{5ECF2DDC-FD93-EB4A-9890-FEE626839460}">
          <p14:sldIdLst/>
        </p14:section>
        <p14:section name="Untitled Section" id="{E8B7FD1E-3EA9-2D43-9675-FED184595307}">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42" autoAdjust="0"/>
    <p:restoredTop sz="92520" autoAdjust="0"/>
  </p:normalViewPr>
  <p:slideViewPr>
    <p:cSldViewPr snapToGrid="0" snapToObjects="1">
      <p:cViewPr>
        <p:scale>
          <a:sx n="100" d="100"/>
          <a:sy n="100" d="100"/>
        </p:scale>
        <p:origin x="-256" y="-208"/>
      </p:cViewPr>
      <p:guideLst>
        <p:guide orient="horz" pos="2160"/>
        <p:guide pos="2880"/>
      </p:guideLst>
    </p:cSldViewPr>
  </p:slideViewPr>
  <p:outlineViewPr>
    <p:cViewPr>
      <p:scale>
        <a:sx n="33" d="100"/>
        <a:sy n="33" d="100"/>
      </p:scale>
      <p:origin x="0" y="1184"/>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6C5D7E-955D-8B4E-90DA-A0FBEC7B91C1}" type="datetimeFigureOut">
              <a:rPr lang="en-US" smtClean="0"/>
              <a:t>2/27/17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99272D-19A8-E048-8EEA-12540FA11183}" type="slidenum">
              <a:rPr lang="en-US" smtClean="0"/>
              <a:t>‹#›</a:t>
            </a:fld>
            <a:endParaRPr lang="en-US"/>
          </a:p>
        </p:txBody>
      </p:sp>
    </p:spTree>
    <p:extLst>
      <p:ext uri="{BB962C8B-B14F-4D97-AF65-F5344CB8AC3E}">
        <p14:creationId xmlns:p14="http://schemas.microsoft.com/office/powerpoint/2010/main" val="29361213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D99272D-19A8-E048-8EEA-12540FA11183}" type="slidenum">
              <a:rPr lang="en-US" smtClean="0"/>
              <a:t>27</a:t>
            </a:fld>
            <a:endParaRPr lang="en-US"/>
          </a:p>
        </p:txBody>
      </p:sp>
    </p:spTree>
    <p:extLst>
      <p:ext uri="{BB962C8B-B14F-4D97-AF65-F5344CB8AC3E}">
        <p14:creationId xmlns:p14="http://schemas.microsoft.com/office/powerpoint/2010/main" val="1435702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6002141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176676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9856075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1C5D88-EB29-6841-8092-9D9A531548E1}"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815100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E1C5D88-EB29-6841-8092-9D9A531548E1}" type="datetimeFigureOut">
              <a:rPr lang="en-US" smtClean="0"/>
              <a:t>2/27/17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6174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E1C5D88-EB29-6841-8092-9D9A531548E1}"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48080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E1C5D88-EB29-6841-8092-9D9A531548E1}" type="datetimeFigureOut">
              <a:rPr lang="en-US" smtClean="0"/>
              <a:t>2/27/17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10231326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E1C5D88-EB29-6841-8092-9D9A531548E1}" type="datetimeFigureOut">
              <a:rPr lang="en-US" smtClean="0"/>
              <a:t>2/27/17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25432780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1C5D88-EB29-6841-8092-9D9A531548E1}" type="datetimeFigureOut">
              <a:rPr lang="en-US" smtClean="0"/>
              <a:t>2/27/17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412587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81969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E1C5D88-EB29-6841-8092-9D9A531548E1}" type="datetimeFigureOut">
              <a:rPr lang="en-US" smtClean="0"/>
              <a:t>2/27/17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BEB44B-6C31-084D-B3FA-7D197837C3DA}" type="slidenum">
              <a:rPr lang="en-US" smtClean="0"/>
              <a:t>‹#›</a:t>
            </a:fld>
            <a:endParaRPr lang="en-US"/>
          </a:p>
        </p:txBody>
      </p:sp>
    </p:spTree>
    <p:extLst>
      <p:ext uri="{BB962C8B-B14F-4D97-AF65-F5344CB8AC3E}">
        <p14:creationId xmlns:p14="http://schemas.microsoft.com/office/powerpoint/2010/main" val="390080134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C5D88-EB29-6841-8092-9D9A531548E1}" type="datetimeFigureOut">
              <a:rPr lang="en-US" smtClean="0"/>
              <a:t>2/27/17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BEB44B-6C31-084D-B3FA-7D197837C3DA}" type="slidenum">
              <a:rPr lang="en-US" smtClean="0"/>
              <a:t>‹#›</a:t>
            </a:fld>
            <a:endParaRPr lang="en-US"/>
          </a:p>
        </p:txBody>
      </p:sp>
    </p:spTree>
    <p:extLst>
      <p:ext uri="{BB962C8B-B14F-4D97-AF65-F5344CB8AC3E}">
        <p14:creationId xmlns:p14="http://schemas.microsoft.com/office/powerpoint/2010/main" val="2924898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 Id="rId3" Type="http://schemas.openxmlformats.org/officeDocument/2006/relationships/image" Target="../media/image6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480710"/>
            <a:ext cx="7772400" cy="1470025"/>
          </a:xfrm>
        </p:spPr>
        <p:txBody>
          <a:bodyPr>
            <a:normAutofit/>
          </a:bodyPr>
          <a:lstStyle/>
          <a:p>
            <a:r>
              <a:rPr lang="en-US" sz="3400" dirty="0" smtClean="0"/>
              <a:t>GEOS </a:t>
            </a:r>
            <a:r>
              <a:rPr lang="en-US" sz="3400" dirty="0"/>
              <a:t>3</a:t>
            </a:r>
            <a:r>
              <a:rPr lang="en-US" sz="3400" dirty="0" smtClean="0"/>
              <a:t>8600/ GEOS 28600</a:t>
            </a:r>
            <a:endParaRPr lang="en-US" sz="3400" dirty="0"/>
          </a:p>
        </p:txBody>
      </p:sp>
      <p:sp>
        <p:nvSpPr>
          <p:cNvPr id="3" name="Subtitle 2"/>
          <p:cNvSpPr>
            <a:spLocks noGrp="1"/>
          </p:cNvSpPr>
          <p:nvPr>
            <p:ph type="subTitle" idx="1"/>
          </p:nvPr>
        </p:nvSpPr>
        <p:spPr>
          <a:xfrm>
            <a:off x="0" y="1950735"/>
            <a:ext cx="9144000" cy="2852419"/>
          </a:xfrm>
        </p:spPr>
        <p:txBody>
          <a:bodyPr>
            <a:normAutofit/>
          </a:bodyPr>
          <a:lstStyle/>
          <a:p>
            <a:r>
              <a:rPr lang="en-US" dirty="0" smtClean="0"/>
              <a:t>Lecture </a:t>
            </a:r>
            <a:r>
              <a:rPr lang="en-US" dirty="0" smtClean="0"/>
              <a:t>15</a:t>
            </a:r>
            <a:endParaRPr lang="en-US" dirty="0" smtClean="0"/>
          </a:p>
          <a:p>
            <a:r>
              <a:rPr lang="en-US" dirty="0" smtClean="0"/>
              <a:t>Wednesday 1 March </a:t>
            </a:r>
            <a:r>
              <a:rPr lang="en-US" dirty="0" smtClean="0"/>
              <a:t>2017</a:t>
            </a:r>
          </a:p>
          <a:p>
            <a:endParaRPr lang="en-US" dirty="0"/>
          </a:p>
          <a:p>
            <a:r>
              <a:rPr lang="en-US" dirty="0" smtClean="0"/>
              <a:t>Landscape evolution: sources of data</a:t>
            </a:r>
            <a:endParaRPr lang="en-US" dirty="0"/>
          </a:p>
        </p:txBody>
      </p:sp>
    </p:spTree>
    <p:extLst>
      <p:ext uri="{BB962C8B-B14F-4D97-AF65-F5344CB8AC3E}">
        <p14:creationId xmlns:p14="http://schemas.microsoft.com/office/powerpoint/2010/main" val="242437811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395592"/>
            <a:ext cx="9144000" cy="4572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2120900"/>
            <a:ext cx="4511201" cy="3693191"/>
          </a:xfrm>
          <a:prstGeom prst="rect">
            <a:avLst/>
          </a:prstGeom>
          <a:ln>
            <a:solidFill>
              <a:srgbClr val="000000"/>
            </a:solidFill>
          </a:ln>
        </p:spPr>
      </p:pic>
      <p:pic>
        <p:nvPicPr>
          <p:cNvPr id="5" name="Picture 4"/>
          <p:cNvPicPr>
            <a:picLocks noChangeAspect="1"/>
          </p:cNvPicPr>
          <p:nvPr/>
        </p:nvPicPr>
        <p:blipFill>
          <a:blip r:embed="rId4"/>
          <a:stretch>
            <a:fillRect/>
          </a:stretch>
        </p:blipFill>
        <p:spPr>
          <a:xfrm>
            <a:off x="2794000" y="5459108"/>
            <a:ext cx="6350000" cy="1368350"/>
          </a:xfrm>
          <a:prstGeom prst="rect">
            <a:avLst/>
          </a:prstGeom>
          <a:ln>
            <a:solidFill>
              <a:srgbClr val="000000"/>
            </a:solidFill>
          </a:ln>
        </p:spPr>
      </p:pic>
      <p:sp>
        <p:nvSpPr>
          <p:cNvPr id="6" name="TextBox 5"/>
          <p:cNvSpPr txBox="1"/>
          <p:nvPr/>
        </p:nvSpPr>
        <p:spPr>
          <a:xfrm>
            <a:off x="0" y="185684"/>
            <a:ext cx="4669329" cy="369332"/>
          </a:xfrm>
          <a:prstGeom prst="rect">
            <a:avLst/>
          </a:prstGeom>
          <a:solidFill>
            <a:schemeClr val="bg1"/>
          </a:solidFill>
        </p:spPr>
        <p:txBody>
          <a:bodyPr wrap="none" rtlCol="0">
            <a:spAutoFit/>
          </a:bodyPr>
          <a:lstStyle/>
          <a:p>
            <a:r>
              <a:rPr lang="en-US" dirty="0" smtClean="0"/>
              <a:t>70 Ma formation of the modern Grand Canyon?</a:t>
            </a:r>
            <a:endParaRPr lang="en-US" dirty="0"/>
          </a:p>
        </p:txBody>
      </p:sp>
    </p:spTree>
    <p:extLst>
      <p:ext uri="{BB962C8B-B14F-4D97-AF65-F5344CB8AC3E}">
        <p14:creationId xmlns:p14="http://schemas.microsoft.com/office/powerpoint/2010/main" val="4076534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01600" y="1600201"/>
            <a:ext cx="6851628" cy="5257800"/>
          </a:xfrm>
          <a:prstGeom prst="rect">
            <a:avLst/>
          </a:prstGeom>
          <a:ln>
            <a:solidFill>
              <a:srgbClr val="000000"/>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363492" y="0"/>
            <a:ext cx="4717007" cy="1778000"/>
          </a:xfrm>
          <a:prstGeom prst="rect">
            <a:avLst/>
          </a:prstGeom>
          <a:ln>
            <a:solidFill>
              <a:srgbClr val="000000"/>
            </a:solidFill>
          </a:ln>
        </p:spPr>
      </p:pic>
      <p:sp>
        <p:nvSpPr>
          <p:cNvPr id="8" name="TextBox 7"/>
          <p:cNvSpPr txBox="1"/>
          <p:nvPr/>
        </p:nvSpPr>
        <p:spPr>
          <a:xfrm>
            <a:off x="0" y="0"/>
            <a:ext cx="3719964" cy="923330"/>
          </a:xfrm>
          <a:prstGeom prst="rect">
            <a:avLst/>
          </a:prstGeom>
          <a:noFill/>
        </p:spPr>
        <p:txBody>
          <a:bodyPr wrap="none" rtlCol="0">
            <a:spAutoFit/>
          </a:bodyPr>
          <a:lstStyle/>
          <a:p>
            <a:r>
              <a:rPr lang="en-US" dirty="0" smtClean="0"/>
              <a:t>Alternative Grand Canyon formation </a:t>
            </a:r>
          </a:p>
          <a:p>
            <a:r>
              <a:rPr lang="en-US" dirty="0" smtClean="0"/>
              <a:t>scenario: geologically recent drainage </a:t>
            </a:r>
          </a:p>
          <a:p>
            <a:r>
              <a:rPr lang="en-US" dirty="0" smtClean="0"/>
              <a:t>reorganization.</a:t>
            </a:r>
          </a:p>
        </p:txBody>
      </p:sp>
      <p:sp>
        <p:nvSpPr>
          <p:cNvPr id="9" name="TextBox 8"/>
          <p:cNvSpPr txBox="1"/>
          <p:nvPr/>
        </p:nvSpPr>
        <p:spPr>
          <a:xfrm>
            <a:off x="6909795" y="2908300"/>
            <a:ext cx="2234205" cy="3139321"/>
          </a:xfrm>
          <a:prstGeom prst="rect">
            <a:avLst/>
          </a:prstGeom>
          <a:noFill/>
        </p:spPr>
        <p:txBody>
          <a:bodyPr wrap="none" rtlCol="0">
            <a:spAutoFit/>
          </a:bodyPr>
          <a:lstStyle/>
          <a:p>
            <a:r>
              <a:rPr lang="en-US" dirty="0" smtClean="0"/>
              <a:t>Hindu </a:t>
            </a:r>
            <a:r>
              <a:rPr lang="en-US" dirty="0" err="1" smtClean="0"/>
              <a:t>Fanglomerate</a:t>
            </a:r>
            <a:r>
              <a:rPr lang="en-US" dirty="0" smtClean="0"/>
              <a:t>,</a:t>
            </a:r>
          </a:p>
          <a:p>
            <a:r>
              <a:rPr lang="en-US" dirty="0" smtClean="0"/>
              <a:t>on S rim of W Grand</a:t>
            </a:r>
          </a:p>
          <a:p>
            <a:r>
              <a:rPr lang="en-US" dirty="0" smtClean="0"/>
              <a:t>Canyon, 50 Ma, </a:t>
            </a:r>
          </a:p>
          <a:p>
            <a:r>
              <a:rPr lang="en-US" dirty="0" smtClean="0"/>
              <a:t>derived from source</a:t>
            </a:r>
          </a:p>
          <a:p>
            <a:r>
              <a:rPr lang="en-US" dirty="0" smtClean="0"/>
              <a:t>to </a:t>
            </a:r>
            <a:r>
              <a:rPr lang="en-US" dirty="0" err="1" smtClean="0"/>
              <a:t>Nwards</a:t>
            </a:r>
            <a:r>
              <a:rPr lang="en-US" dirty="0" smtClean="0"/>
              <a:t>.</a:t>
            </a:r>
          </a:p>
          <a:p>
            <a:endParaRPr lang="en-US" dirty="0" smtClean="0"/>
          </a:p>
          <a:p>
            <a:r>
              <a:rPr lang="en-US" dirty="0" smtClean="0"/>
              <a:t>Muddy Creek </a:t>
            </a:r>
          </a:p>
          <a:p>
            <a:r>
              <a:rPr lang="en-US" dirty="0" smtClean="0"/>
              <a:t>Formation at distal</a:t>
            </a:r>
          </a:p>
          <a:p>
            <a:r>
              <a:rPr lang="en-US" dirty="0" smtClean="0"/>
              <a:t>end of Grand Canyon:</a:t>
            </a:r>
          </a:p>
          <a:p>
            <a:r>
              <a:rPr lang="en-US" dirty="0" smtClean="0"/>
              <a:t>no deposition before</a:t>
            </a:r>
          </a:p>
          <a:p>
            <a:r>
              <a:rPr lang="en-US" dirty="0" smtClean="0"/>
              <a:t>6 Ma</a:t>
            </a:r>
            <a:endParaRPr lang="en-US" dirty="0"/>
          </a:p>
        </p:txBody>
      </p:sp>
    </p:spTree>
    <p:extLst>
      <p:ext uri="{BB962C8B-B14F-4D97-AF65-F5344CB8AC3E}">
        <p14:creationId xmlns:p14="http://schemas.microsoft.com/office/powerpoint/2010/main" val="24608278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solidFill>
                  <a:schemeClr val="bg1">
                    <a:lumMod val="50000"/>
                  </a:schemeClr>
                </a:solidFill>
              </a:rPr>
              <a:t>SOME MAJOR LANDSCAPE EVOLUTION PROBLEMS</a:t>
            </a:r>
            <a:endParaRPr lang="en-US" sz="3000" dirty="0" smtClean="0">
              <a:solidFill>
                <a:schemeClr val="bg1">
                  <a:lumMod val="50000"/>
                </a:schemeClr>
              </a:solidFill>
            </a:endParaRPr>
          </a:p>
          <a:p>
            <a:pPr marL="0" indent="0">
              <a:buNone/>
            </a:pPr>
            <a:endParaRPr lang="en-US" sz="3000" dirty="0">
              <a:solidFill>
                <a:schemeClr val="bg1">
                  <a:lumMod val="50000"/>
                </a:schemeClr>
              </a:solidFill>
            </a:endParaRPr>
          </a:p>
          <a:p>
            <a:pPr marL="0" indent="0">
              <a:buNone/>
            </a:pPr>
            <a:r>
              <a:rPr lang="en-US" sz="3000" dirty="0" smtClean="0">
                <a:solidFill>
                  <a:srgbClr val="000000"/>
                </a:solidFill>
              </a:rPr>
              <a:t>DATE/RATE DATA ON EARTH</a:t>
            </a:r>
            <a:endParaRPr lang="en-US" sz="3000" dirty="0" smtClean="0">
              <a:solidFill>
                <a:srgbClr val="000000"/>
              </a:solidFill>
            </a:endParaRP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OTHER PLANETS</a:t>
            </a:r>
            <a:endParaRPr lang="en-US" sz="3000" dirty="0" smtClean="0">
              <a:solidFill>
                <a:schemeClr val="bg1">
                  <a:lumMod val="50000"/>
                </a:schemeClr>
              </a:solidFill>
            </a:endParaRPr>
          </a:p>
          <a:p>
            <a:pPr marL="0" indent="0">
              <a:buNone/>
            </a:pPr>
            <a:endParaRPr lang="en-US" dirty="0"/>
          </a:p>
        </p:txBody>
      </p:sp>
    </p:spTree>
    <p:extLst>
      <p:ext uri="{BB962C8B-B14F-4D97-AF65-F5344CB8AC3E}">
        <p14:creationId xmlns:p14="http://schemas.microsoft.com/office/powerpoint/2010/main" val="4248088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62"/>
            <a:ext cx="9144000" cy="550862"/>
          </a:xfrm>
        </p:spPr>
        <p:txBody>
          <a:bodyPr>
            <a:normAutofit/>
          </a:bodyPr>
          <a:lstStyle/>
          <a:p>
            <a:r>
              <a:rPr lang="en-US" sz="2800" dirty="0" smtClean="0"/>
              <a:t>Sources of date/rate data for surface processes on Earth</a:t>
            </a:r>
            <a:endParaRPr lang="en-US" sz="2800" dirty="0"/>
          </a:p>
        </p:txBody>
      </p:sp>
      <p:sp>
        <p:nvSpPr>
          <p:cNvPr id="3" name="Content Placeholder 2"/>
          <p:cNvSpPr>
            <a:spLocks noGrp="1"/>
          </p:cNvSpPr>
          <p:nvPr>
            <p:ph idx="1"/>
          </p:nvPr>
        </p:nvSpPr>
        <p:spPr>
          <a:xfrm>
            <a:off x="0" y="833438"/>
            <a:ext cx="8229600" cy="4525963"/>
          </a:xfrm>
        </p:spPr>
        <p:txBody>
          <a:bodyPr>
            <a:normAutofit fontScale="92500" lnSpcReduction="20000"/>
          </a:bodyPr>
          <a:lstStyle/>
          <a:p>
            <a:pPr marL="514350" indent="-514350">
              <a:buAutoNum type="arabicParenBoth"/>
            </a:pPr>
            <a:r>
              <a:rPr lang="en-US" dirty="0" smtClean="0"/>
              <a:t>Count layers (tree rings, </a:t>
            </a:r>
            <a:r>
              <a:rPr lang="en-US" dirty="0" err="1" smtClean="0"/>
              <a:t>varves</a:t>
            </a:r>
            <a:r>
              <a:rPr lang="en-US" dirty="0" smtClean="0"/>
              <a:t>).</a:t>
            </a:r>
          </a:p>
          <a:p>
            <a:pPr marL="514350" indent="-514350">
              <a:buAutoNum type="arabicParenBoth"/>
            </a:pPr>
            <a:r>
              <a:rPr lang="en-US" dirty="0"/>
              <a:t>Optically stimulated </a:t>
            </a:r>
            <a:r>
              <a:rPr lang="en-US" dirty="0" smtClean="0"/>
              <a:t>luminescence.</a:t>
            </a:r>
          </a:p>
          <a:p>
            <a:pPr marL="514350" indent="-514350">
              <a:buAutoNum type="arabicParenBoth"/>
            </a:pPr>
            <a:r>
              <a:rPr lang="en-US" dirty="0" smtClean="0"/>
              <a:t>Radiocarbon </a:t>
            </a:r>
            <a:r>
              <a:rPr lang="en-US" dirty="0"/>
              <a:t>- </a:t>
            </a:r>
            <a:r>
              <a:rPr lang="en-US" baseline="30000" dirty="0"/>
              <a:t>14</a:t>
            </a:r>
            <a:r>
              <a:rPr lang="en-US" dirty="0"/>
              <a:t>C</a:t>
            </a:r>
            <a:r>
              <a:rPr lang="en-US" dirty="0" smtClean="0"/>
              <a:t>.</a:t>
            </a:r>
          </a:p>
          <a:p>
            <a:pPr marL="514350" indent="-514350">
              <a:buAutoNum type="arabicParenBoth"/>
            </a:pPr>
            <a:r>
              <a:rPr lang="en-US" dirty="0" smtClean="0"/>
              <a:t>Spike </a:t>
            </a:r>
            <a:r>
              <a:rPr lang="en-US" dirty="0"/>
              <a:t>of radioactive elements (e.g. tritium</a:t>
            </a:r>
            <a:r>
              <a:rPr lang="en-US" dirty="0" smtClean="0"/>
              <a:t>) associated </a:t>
            </a:r>
            <a:r>
              <a:rPr lang="en-US" dirty="0"/>
              <a:t>with atmospheric nuclear </a:t>
            </a:r>
            <a:r>
              <a:rPr lang="en-US" dirty="0" smtClean="0"/>
              <a:t>testing.</a:t>
            </a:r>
          </a:p>
          <a:p>
            <a:pPr marL="514350" indent="-514350">
              <a:buAutoNum type="arabicParenBoth"/>
            </a:pPr>
            <a:r>
              <a:rPr lang="en-US" b="1" dirty="0" smtClean="0"/>
              <a:t> </a:t>
            </a:r>
            <a:r>
              <a:rPr lang="en-US" b="1" u="sng" dirty="0" err="1" smtClean="0"/>
              <a:t>Cosmogenic</a:t>
            </a:r>
            <a:r>
              <a:rPr lang="en-US" b="1" u="sng" dirty="0" smtClean="0"/>
              <a:t> dating.</a:t>
            </a:r>
          </a:p>
          <a:p>
            <a:pPr marL="514350" indent="-514350">
              <a:buAutoNum type="arabicParenBoth"/>
            </a:pPr>
            <a:r>
              <a:rPr lang="en-US" dirty="0" smtClean="0"/>
              <a:t>Fission </a:t>
            </a:r>
            <a:r>
              <a:rPr lang="en-US" dirty="0"/>
              <a:t>track</a:t>
            </a:r>
            <a:r>
              <a:rPr lang="en-US" dirty="0" smtClean="0"/>
              <a:t>.</a:t>
            </a:r>
          </a:p>
          <a:p>
            <a:pPr marL="514350" indent="-514350">
              <a:buAutoNum type="arabicParenBoth"/>
            </a:pPr>
            <a:r>
              <a:rPr lang="en-US" dirty="0" smtClean="0"/>
              <a:t>(</a:t>
            </a:r>
            <a:r>
              <a:rPr lang="en-US" dirty="0"/>
              <a:t>U-</a:t>
            </a:r>
            <a:r>
              <a:rPr lang="en-US" dirty="0" err="1"/>
              <a:t>Th</a:t>
            </a:r>
            <a:r>
              <a:rPr lang="en-US" dirty="0"/>
              <a:t>)/He &amp; other exhumation methods</a:t>
            </a:r>
            <a:r>
              <a:rPr lang="en-US" dirty="0" smtClean="0"/>
              <a:t>.</a:t>
            </a:r>
          </a:p>
          <a:p>
            <a:pPr marL="514350" indent="-514350">
              <a:buAutoNum type="arabicParenBoth"/>
            </a:pPr>
            <a:r>
              <a:rPr lang="en-US" dirty="0" smtClean="0"/>
              <a:t>Shared </a:t>
            </a:r>
            <a:r>
              <a:rPr lang="en-US" dirty="0"/>
              <a:t>event of known </a:t>
            </a:r>
            <a:r>
              <a:rPr lang="en-US" dirty="0" smtClean="0"/>
              <a:t>age.</a:t>
            </a:r>
          </a:p>
          <a:p>
            <a:pPr marL="514350" indent="-514350">
              <a:buAutoNum type="arabicParenBoth"/>
            </a:pPr>
            <a:r>
              <a:rPr lang="en-US" b="1" dirty="0" smtClean="0"/>
              <a:t> The sedimentary record.</a:t>
            </a:r>
            <a:endParaRPr lang="en-US" b="1" dirty="0"/>
          </a:p>
        </p:txBody>
      </p:sp>
      <p:sp>
        <p:nvSpPr>
          <p:cNvPr id="4" name="TextBox 3"/>
          <p:cNvSpPr txBox="1"/>
          <p:nvPr/>
        </p:nvSpPr>
        <p:spPr>
          <a:xfrm>
            <a:off x="2285799" y="5657671"/>
            <a:ext cx="4144997" cy="1200329"/>
          </a:xfrm>
          <a:prstGeom prst="rect">
            <a:avLst/>
          </a:prstGeom>
          <a:noFill/>
        </p:spPr>
        <p:txBody>
          <a:bodyPr wrap="none" rtlCol="0">
            <a:spAutoFit/>
          </a:bodyPr>
          <a:lstStyle/>
          <a:p>
            <a:r>
              <a:rPr lang="en-US" dirty="0" smtClean="0"/>
              <a:t>This list is incomplete, e.g. Charles Lyell</a:t>
            </a:r>
          </a:p>
          <a:p>
            <a:r>
              <a:rPr lang="en-US" dirty="0" smtClean="0">
                <a:sym typeface="Wingdings"/>
              </a:rPr>
              <a:t>(the founder of modern scientific geology)</a:t>
            </a:r>
          </a:p>
          <a:p>
            <a:r>
              <a:rPr lang="en-US" dirty="0" smtClean="0">
                <a:sym typeface="Wingdings"/>
              </a:rPr>
              <a:t></a:t>
            </a:r>
            <a:r>
              <a:rPr lang="en-US" dirty="0" err="1" smtClean="0">
                <a:sym typeface="Wingdings"/>
              </a:rPr>
              <a:t>Macellum</a:t>
            </a:r>
            <a:r>
              <a:rPr lang="en-US" dirty="0" smtClean="0">
                <a:sym typeface="Wingdings"/>
              </a:rPr>
              <a:t> of Pozzuoli</a:t>
            </a:r>
          </a:p>
          <a:p>
            <a:r>
              <a:rPr lang="en-US" dirty="0" smtClean="0">
                <a:sym typeface="Wingdings"/>
              </a:rPr>
              <a:t>(use of human structures of known date) </a:t>
            </a:r>
            <a:endParaRPr lang="en-US" dirty="0"/>
          </a:p>
        </p:txBody>
      </p:sp>
      <p:pic>
        <p:nvPicPr>
          <p:cNvPr id="5" name="Picture 4"/>
          <p:cNvPicPr>
            <a:picLocks noChangeAspect="1"/>
          </p:cNvPicPr>
          <p:nvPr/>
        </p:nvPicPr>
        <p:blipFill>
          <a:blip r:embed="rId2"/>
          <a:stretch>
            <a:fillRect/>
          </a:stretch>
        </p:blipFill>
        <p:spPr>
          <a:xfrm>
            <a:off x="6430796" y="4420632"/>
            <a:ext cx="2750980" cy="2437368"/>
          </a:xfrm>
          <a:prstGeom prst="rect">
            <a:avLst/>
          </a:prstGeom>
        </p:spPr>
      </p:pic>
      <p:cxnSp>
        <p:nvCxnSpPr>
          <p:cNvPr id="7" name="Straight Arrow Connector 6"/>
          <p:cNvCxnSpPr/>
          <p:nvPr/>
        </p:nvCxnSpPr>
        <p:spPr>
          <a:xfrm>
            <a:off x="7073900" y="5359401"/>
            <a:ext cx="419100" cy="5333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430796" y="4713070"/>
            <a:ext cx="881334" cy="646331"/>
          </a:xfrm>
          <a:prstGeom prst="rect">
            <a:avLst/>
          </a:prstGeom>
          <a:noFill/>
        </p:spPr>
        <p:txBody>
          <a:bodyPr wrap="none" rtlCol="0">
            <a:spAutoFit/>
          </a:bodyPr>
          <a:lstStyle/>
          <a:p>
            <a:r>
              <a:rPr lang="en-US" dirty="0" smtClean="0"/>
              <a:t>mussel</a:t>
            </a:r>
          </a:p>
          <a:p>
            <a:r>
              <a:rPr lang="en-US" dirty="0" smtClean="0"/>
              <a:t>borings</a:t>
            </a:r>
            <a:endParaRPr lang="en-US" dirty="0"/>
          </a:p>
        </p:txBody>
      </p:sp>
    </p:spTree>
    <p:extLst>
      <p:ext uri="{BB962C8B-B14F-4D97-AF65-F5344CB8AC3E}">
        <p14:creationId xmlns:p14="http://schemas.microsoft.com/office/powerpoint/2010/main" val="3857022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89000"/>
          </a:xfrm>
        </p:spPr>
        <p:txBody>
          <a:bodyPr/>
          <a:lstStyle/>
          <a:p>
            <a:r>
              <a:rPr lang="en-US" dirty="0" smtClean="0"/>
              <a:t>(1) Count layers (tree rings, </a:t>
            </a:r>
            <a:r>
              <a:rPr lang="en-US" dirty="0" err="1" smtClean="0"/>
              <a:t>varves</a:t>
            </a:r>
            <a:r>
              <a:rPr lang="en-US" dirty="0" smtClean="0"/>
              <a:t>)</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1130300"/>
            <a:ext cx="3429000" cy="2400300"/>
          </a:xfrm>
          <a:prstGeom prst="rect">
            <a:avLst/>
          </a:prstGeom>
        </p:spPr>
      </p:pic>
      <p:sp>
        <p:nvSpPr>
          <p:cNvPr id="6" name="TextBox 5"/>
          <p:cNvSpPr txBox="1"/>
          <p:nvPr/>
        </p:nvSpPr>
        <p:spPr>
          <a:xfrm>
            <a:off x="0" y="3543300"/>
            <a:ext cx="3672800" cy="646331"/>
          </a:xfrm>
          <a:prstGeom prst="rect">
            <a:avLst/>
          </a:prstGeom>
          <a:noFill/>
        </p:spPr>
        <p:txBody>
          <a:bodyPr wrap="none" rtlCol="0">
            <a:spAutoFit/>
          </a:bodyPr>
          <a:lstStyle/>
          <a:p>
            <a:r>
              <a:rPr lang="en-US" dirty="0" err="1" smtClean="0"/>
              <a:t>Varves</a:t>
            </a:r>
            <a:r>
              <a:rPr lang="en-US" dirty="0" smtClean="0"/>
              <a:t>: annual layers, most</a:t>
            </a:r>
          </a:p>
          <a:p>
            <a:r>
              <a:rPr lang="en-US" dirty="0" smtClean="0"/>
              <a:t>commonly in strongly-seasonal lakes </a:t>
            </a:r>
            <a:endParaRPr lang="en-US" dirty="0"/>
          </a:p>
        </p:txBody>
      </p:sp>
      <p:sp>
        <p:nvSpPr>
          <p:cNvPr id="9" name="TextBox 8"/>
          <p:cNvSpPr txBox="1"/>
          <p:nvPr/>
        </p:nvSpPr>
        <p:spPr>
          <a:xfrm>
            <a:off x="305399" y="5842337"/>
            <a:ext cx="4148041" cy="646331"/>
          </a:xfrm>
          <a:prstGeom prst="rect">
            <a:avLst/>
          </a:prstGeom>
          <a:noFill/>
        </p:spPr>
        <p:txBody>
          <a:bodyPr wrap="none" rtlCol="0">
            <a:spAutoFit/>
          </a:bodyPr>
          <a:lstStyle/>
          <a:p>
            <a:r>
              <a:rPr lang="en-US" dirty="0" smtClean="0"/>
              <a:t>Tree rings – when found embedded in e.g.</a:t>
            </a:r>
          </a:p>
          <a:p>
            <a:r>
              <a:rPr lang="en-US" dirty="0" smtClean="0"/>
              <a:t>flood deposits</a:t>
            </a:r>
            <a:endParaRPr lang="en-US" dirty="0"/>
          </a:p>
        </p:txBody>
      </p:sp>
      <p:sp>
        <p:nvSpPr>
          <p:cNvPr id="10" name="TextBox 9"/>
          <p:cNvSpPr txBox="1"/>
          <p:nvPr/>
        </p:nvSpPr>
        <p:spPr>
          <a:xfrm>
            <a:off x="292100" y="6488668"/>
            <a:ext cx="4419111" cy="369332"/>
          </a:xfrm>
          <a:prstGeom prst="rect">
            <a:avLst/>
          </a:prstGeom>
          <a:noFill/>
        </p:spPr>
        <p:txBody>
          <a:bodyPr wrap="none" rtlCol="0">
            <a:spAutoFit/>
          </a:bodyPr>
          <a:lstStyle/>
          <a:p>
            <a:r>
              <a:rPr lang="en-US" dirty="0" smtClean="0"/>
              <a:t>Ballesteros-</a:t>
            </a:r>
            <a:r>
              <a:rPr lang="en-US" dirty="0" err="1" smtClean="0"/>
              <a:t>Cavenos</a:t>
            </a:r>
            <a:r>
              <a:rPr lang="en-US" dirty="0" smtClean="0"/>
              <a:t>, </a:t>
            </a:r>
            <a:r>
              <a:rPr lang="en-US" dirty="0" err="1" smtClean="0"/>
              <a:t>Prog</a:t>
            </a:r>
            <a:r>
              <a:rPr lang="en-US" dirty="0" smtClean="0"/>
              <a:t>. Phys. </a:t>
            </a:r>
            <a:r>
              <a:rPr lang="en-US" dirty="0" err="1" smtClean="0"/>
              <a:t>Geogr</a:t>
            </a:r>
            <a:r>
              <a:rPr lang="en-US" dirty="0" smtClean="0"/>
              <a:t>. 2015</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535301" y="889001"/>
            <a:ext cx="5608700" cy="4953336"/>
          </a:xfrm>
          <a:prstGeom prst="rect">
            <a:avLst/>
          </a:prstGeom>
        </p:spPr>
      </p:pic>
    </p:spTree>
    <p:extLst>
      <p:ext uri="{BB962C8B-B14F-4D97-AF65-F5344CB8AC3E}">
        <p14:creationId xmlns:p14="http://schemas.microsoft.com/office/powerpoint/2010/main" val="2351691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889500"/>
            <a:ext cx="8521700" cy="1397000"/>
          </a:xfrm>
        </p:spPr>
        <p:txBody>
          <a:bodyPr>
            <a:normAutofit fontScale="47500" lnSpcReduction="20000"/>
          </a:bodyPr>
          <a:lstStyle/>
          <a:p>
            <a:pPr marL="0" indent="0">
              <a:buNone/>
            </a:pPr>
            <a:r>
              <a:rPr lang="en-US" dirty="0" smtClean="0"/>
              <a:t>Example application: mass movements and debris flows </a:t>
            </a:r>
            <a:r>
              <a:rPr lang="en-US" dirty="0" smtClean="0">
                <a:sym typeface="Wingdings"/>
              </a:rPr>
              <a:t> tree death in Southern Alps</a:t>
            </a:r>
            <a:endParaRPr lang="en-US" dirty="0" smtClean="0"/>
          </a:p>
          <a:p>
            <a:pPr marL="0" indent="0">
              <a:buNone/>
            </a:pPr>
            <a:r>
              <a:rPr lang="en-US" dirty="0" smtClean="0"/>
              <a:t>Strengths: Well-established, interlocked chronologies for most continents.</a:t>
            </a:r>
          </a:p>
          <a:p>
            <a:pPr marL="0" indent="0">
              <a:buNone/>
            </a:pPr>
            <a:r>
              <a:rPr lang="en-US" dirty="0" smtClean="0"/>
              <a:t>Weaknesses: Requires wood preservation (for tree rings). Rarely, tree ring years are “missing” in individual trees.</a:t>
            </a:r>
            <a:r>
              <a:rPr lang="en-US" dirty="0"/>
              <a:t> </a:t>
            </a:r>
            <a:endParaRPr lang="en-US" dirty="0" smtClean="0"/>
          </a:p>
          <a:p>
            <a:pPr marL="0" indent="0">
              <a:buNone/>
            </a:pPr>
            <a:r>
              <a:rPr lang="en-US" dirty="0" smtClean="0"/>
              <a:t>Time range of application: to 15 </a:t>
            </a:r>
            <a:r>
              <a:rPr lang="en-US" dirty="0" err="1" smtClean="0"/>
              <a:t>Kyr</a:t>
            </a:r>
            <a:r>
              <a:rPr lang="en-US" dirty="0" smtClean="0"/>
              <a:t> (tree rings); to ~14 </a:t>
            </a:r>
            <a:r>
              <a:rPr lang="en-US" dirty="0" err="1" smtClean="0"/>
              <a:t>Kyr</a:t>
            </a:r>
            <a:r>
              <a:rPr lang="en-US" dirty="0" smtClean="0"/>
              <a:t> (</a:t>
            </a:r>
            <a:r>
              <a:rPr lang="en-US" dirty="0" err="1" smtClean="0"/>
              <a:t>Cariaco</a:t>
            </a:r>
            <a:r>
              <a:rPr lang="en-US" dirty="0" smtClean="0"/>
              <a:t> </a:t>
            </a:r>
            <a:r>
              <a:rPr lang="en-US" dirty="0" err="1" smtClean="0"/>
              <a:t>varves</a:t>
            </a:r>
            <a:r>
              <a:rPr lang="en-US" dirty="0" smtClean="0"/>
              <a:t>); out to 30 </a:t>
            </a:r>
            <a:r>
              <a:rPr lang="en-US" dirty="0" err="1" smtClean="0"/>
              <a:t>Kyr</a:t>
            </a:r>
            <a:endParaRPr lang="en-US" dirty="0" smtClean="0"/>
          </a:p>
          <a:p>
            <a:pPr marL="0" indent="0">
              <a:buNone/>
            </a:pPr>
            <a:r>
              <a:rPr lang="en-US" dirty="0" smtClean="0"/>
              <a:t>(“floating” varve chronologies, e.g. Lake </a:t>
            </a:r>
            <a:r>
              <a:rPr lang="en-US" dirty="0" err="1" smtClean="0"/>
              <a:t>Suigetsu</a:t>
            </a:r>
            <a:r>
              <a:rPr lang="en-US" dirty="0" smtClean="0"/>
              <a:t>)</a:t>
            </a:r>
            <a:endParaRPr lang="en-US" dirty="0"/>
          </a:p>
        </p:txBody>
      </p:sp>
      <p:pic>
        <p:nvPicPr>
          <p:cNvPr id="4" name="Picture 3"/>
          <p:cNvPicPr>
            <a:picLocks noChangeAspect="1"/>
          </p:cNvPicPr>
          <p:nvPr/>
        </p:nvPicPr>
        <p:blipFill>
          <a:blip r:embed="rId2"/>
          <a:stretch>
            <a:fillRect/>
          </a:stretch>
        </p:blipFill>
        <p:spPr>
          <a:xfrm>
            <a:off x="2501901" y="177800"/>
            <a:ext cx="4326137" cy="4368800"/>
          </a:xfrm>
          <a:prstGeom prst="rect">
            <a:avLst/>
          </a:prstGeom>
        </p:spPr>
      </p:pic>
    </p:spTree>
    <p:extLst>
      <p:ext uri="{BB962C8B-B14F-4D97-AF65-F5344CB8AC3E}">
        <p14:creationId xmlns:p14="http://schemas.microsoft.com/office/powerpoint/2010/main" val="20072646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3543300" cy="800100"/>
          </a:xfrm>
        </p:spPr>
        <p:txBody>
          <a:bodyPr>
            <a:normAutofit fontScale="90000"/>
          </a:bodyPr>
          <a:lstStyle/>
          <a:p>
            <a:pPr algn="l"/>
            <a:r>
              <a:rPr lang="en-US" sz="2800" dirty="0" smtClean="0"/>
              <a:t>(2) Optically Stimulated Luminescence</a:t>
            </a:r>
            <a:r>
              <a:rPr lang="en-US" sz="2800" dirty="0"/>
              <a:t> </a:t>
            </a:r>
            <a:r>
              <a:rPr lang="en-US" sz="2800" dirty="0" smtClean="0"/>
              <a:t>(OSL)</a:t>
            </a:r>
            <a:endParaRPr lang="en-US" sz="2800" dirty="0"/>
          </a:p>
        </p:txBody>
      </p:sp>
      <p:sp>
        <p:nvSpPr>
          <p:cNvPr id="4" name="TextBox 3"/>
          <p:cNvSpPr txBox="1"/>
          <p:nvPr/>
        </p:nvSpPr>
        <p:spPr>
          <a:xfrm>
            <a:off x="0" y="4272677"/>
            <a:ext cx="3441700" cy="2585323"/>
          </a:xfrm>
          <a:prstGeom prst="rect">
            <a:avLst/>
          </a:prstGeom>
          <a:noFill/>
        </p:spPr>
        <p:txBody>
          <a:bodyPr wrap="square" rtlCol="0">
            <a:spAutoFit/>
          </a:bodyPr>
          <a:lstStyle/>
          <a:p>
            <a:r>
              <a:rPr lang="en-US" dirty="0" smtClean="0"/>
              <a:t>Strengths: date sand dune overturn, beach sands </a:t>
            </a:r>
            <a:r>
              <a:rPr lang="is-IS" dirty="0" smtClean="0"/>
              <a:t>…</a:t>
            </a:r>
            <a:endParaRPr lang="en-US" dirty="0" smtClean="0"/>
          </a:p>
          <a:p>
            <a:r>
              <a:rPr lang="en-US" dirty="0" smtClean="0"/>
              <a:t>Weaknesses: 5-10% uncertainty; usually requires quartz; collection can be difficult (age reset by 1s of light).</a:t>
            </a:r>
          </a:p>
          <a:p>
            <a:r>
              <a:rPr lang="en-US" dirty="0" smtClean="0"/>
              <a:t>Age range of validity: 0.1-350 </a:t>
            </a:r>
            <a:r>
              <a:rPr lang="en-US" dirty="0" err="1" smtClean="0"/>
              <a:t>Kyr</a:t>
            </a:r>
            <a:r>
              <a:rPr lang="en-US" dirty="0" smtClean="0"/>
              <a:t> with quartz (out to 1 Myr with feldspar)</a:t>
            </a:r>
            <a:endParaRPr lang="en-US" dirty="0"/>
          </a:p>
        </p:txBody>
      </p:sp>
      <p:sp>
        <p:nvSpPr>
          <p:cNvPr id="6" name="TextBox 5"/>
          <p:cNvSpPr txBox="1"/>
          <p:nvPr/>
        </p:nvSpPr>
        <p:spPr>
          <a:xfrm>
            <a:off x="0" y="3704896"/>
            <a:ext cx="2930648" cy="646331"/>
          </a:xfrm>
          <a:prstGeom prst="rect">
            <a:avLst/>
          </a:prstGeom>
          <a:noFill/>
        </p:spPr>
        <p:txBody>
          <a:bodyPr wrap="none" rtlCol="0">
            <a:spAutoFit/>
          </a:bodyPr>
          <a:lstStyle/>
          <a:p>
            <a:r>
              <a:rPr lang="en-US" dirty="0" smtClean="0"/>
              <a:t>Rhodes et al. Annual Reviews </a:t>
            </a:r>
          </a:p>
          <a:p>
            <a:r>
              <a:rPr lang="en-US" dirty="0" smtClean="0"/>
              <a:t>2011</a:t>
            </a:r>
            <a:endParaRPr lang="en-US" dirty="0"/>
          </a:p>
        </p:txBody>
      </p:sp>
      <p:pic>
        <p:nvPicPr>
          <p:cNvPr id="8" name="Picture 7"/>
          <p:cNvPicPr>
            <a:picLocks noChangeAspect="1"/>
          </p:cNvPicPr>
          <p:nvPr/>
        </p:nvPicPr>
        <p:blipFill>
          <a:blip r:embed="rId2"/>
          <a:stretch>
            <a:fillRect/>
          </a:stretch>
        </p:blipFill>
        <p:spPr>
          <a:xfrm>
            <a:off x="3322320" y="127000"/>
            <a:ext cx="5821680" cy="5537200"/>
          </a:xfrm>
          <a:prstGeom prst="rect">
            <a:avLst/>
          </a:prstGeom>
        </p:spPr>
      </p:pic>
      <p:pic>
        <p:nvPicPr>
          <p:cNvPr id="5" name="Picture 4"/>
          <p:cNvPicPr>
            <a:picLocks noChangeAspect="1"/>
          </p:cNvPicPr>
          <p:nvPr/>
        </p:nvPicPr>
        <p:blipFill>
          <a:blip r:embed="rId3"/>
          <a:stretch>
            <a:fillRect/>
          </a:stretch>
        </p:blipFill>
        <p:spPr>
          <a:xfrm>
            <a:off x="0" y="927100"/>
            <a:ext cx="4178300" cy="2777796"/>
          </a:xfrm>
          <a:prstGeom prst="rect">
            <a:avLst/>
          </a:prstGeom>
        </p:spPr>
      </p:pic>
    </p:spTree>
    <p:extLst>
      <p:ext uri="{BB962C8B-B14F-4D97-AF65-F5344CB8AC3E}">
        <p14:creationId xmlns:p14="http://schemas.microsoft.com/office/powerpoint/2010/main" val="42892320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3187700" y="-1"/>
            <a:ext cx="5911849" cy="6791389"/>
          </a:xfrm>
          <a:prstGeom prst="rect">
            <a:avLst/>
          </a:prstGeom>
        </p:spPr>
      </p:pic>
      <p:sp>
        <p:nvSpPr>
          <p:cNvPr id="5" name="TextBox 4"/>
          <p:cNvSpPr txBox="1"/>
          <p:nvPr/>
        </p:nvSpPr>
        <p:spPr>
          <a:xfrm>
            <a:off x="0" y="0"/>
            <a:ext cx="1989510" cy="369332"/>
          </a:xfrm>
          <a:prstGeom prst="rect">
            <a:avLst/>
          </a:prstGeom>
          <a:noFill/>
        </p:spPr>
        <p:txBody>
          <a:bodyPr wrap="none" rtlCol="0">
            <a:spAutoFit/>
          </a:bodyPr>
          <a:lstStyle/>
          <a:p>
            <a:r>
              <a:rPr lang="en-US" dirty="0" smtClean="0"/>
              <a:t>Mechanism of OSL: </a:t>
            </a:r>
            <a:endParaRPr lang="en-US" dirty="0"/>
          </a:p>
        </p:txBody>
      </p:sp>
    </p:spTree>
    <p:extLst>
      <p:ext uri="{BB962C8B-B14F-4D97-AF65-F5344CB8AC3E}">
        <p14:creationId xmlns:p14="http://schemas.microsoft.com/office/powerpoint/2010/main" val="22538851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28700"/>
          </a:xfrm>
        </p:spPr>
        <p:txBody>
          <a:bodyPr>
            <a:normAutofit/>
          </a:bodyPr>
          <a:lstStyle/>
          <a:p>
            <a:r>
              <a:rPr lang="en-US" dirty="0" smtClean="0"/>
              <a:t>(3) Radiocarbon - </a:t>
            </a:r>
            <a:r>
              <a:rPr lang="en-US" baseline="30000" dirty="0" smtClean="0"/>
              <a:t>14</a:t>
            </a:r>
            <a:r>
              <a:rPr lang="en-US" dirty="0" smtClean="0"/>
              <a:t>C.</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88757" y="1952030"/>
            <a:ext cx="3931668" cy="3327400"/>
          </a:xfrm>
          <a:prstGeom prst="rect">
            <a:avLst/>
          </a:prstGeom>
        </p:spPr>
      </p:pic>
      <p:sp>
        <p:nvSpPr>
          <p:cNvPr id="5" name="TextBox 4"/>
          <p:cNvSpPr txBox="1"/>
          <p:nvPr/>
        </p:nvSpPr>
        <p:spPr>
          <a:xfrm>
            <a:off x="4467057" y="2172732"/>
            <a:ext cx="4673074" cy="1200329"/>
          </a:xfrm>
          <a:prstGeom prst="rect">
            <a:avLst/>
          </a:prstGeom>
          <a:noFill/>
        </p:spPr>
        <p:txBody>
          <a:bodyPr wrap="none" rtlCol="0">
            <a:spAutoFit/>
          </a:bodyPr>
          <a:lstStyle/>
          <a:p>
            <a:r>
              <a:rPr lang="en-US" dirty="0" smtClean="0"/>
              <a:t>Recent method: Accelerator Mass Spectroscopy</a:t>
            </a:r>
          </a:p>
          <a:p>
            <a:r>
              <a:rPr lang="en-US" dirty="0" smtClean="0"/>
              <a:t>Eliminates molecular isobars (e.g. </a:t>
            </a:r>
            <a:r>
              <a:rPr lang="en-US" baseline="30000" dirty="0" smtClean="0"/>
              <a:t>13</a:t>
            </a:r>
            <a:r>
              <a:rPr lang="en-US" dirty="0" smtClean="0"/>
              <a:t>CH) by</a:t>
            </a:r>
          </a:p>
          <a:p>
            <a:r>
              <a:rPr lang="en-US" dirty="0" smtClean="0"/>
              <a:t>accelerating sample to &gt;&gt;</a:t>
            </a:r>
            <a:r>
              <a:rPr lang="en-US" dirty="0" err="1" smtClean="0"/>
              <a:t>KeV</a:t>
            </a:r>
            <a:r>
              <a:rPr lang="en-US" dirty="0" smtClean="0"/>
              <a:t> and passing </a:t>
            </a:r>
          </a:p>
          <a:p>
            <a:r>
              <a:rPr lang="en-US" dirty="0" smtClean="0"/>
              <a:t>through</a:t>
            </a:r>
            <a:r>
              <a:rPr lang="en-US" dirty="0"/>
              <a:t> </a:t>
            </a:r>
            <a:r>
              <a:rPr lang="en-US" dirty="0" smtClean="0"/>
              <a:t>a thin graphite foil. </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673600" y="3334782"/>
            <a:ext cx="3886200" cy="2914650"/>
          </a:xfrm>
          <a:prstGeom prst="rect">
            <a:avLst/>
          </a:prstGeom>
        </p:spPr>
      </p:pic>
      <p:sp>
        <p:nvSpPr>
          <p:cNvPr id="7" name="TextBox 6"/>
          <p:cNvSpPr txBox="1"/>
          <p:nvPr/>
        </p:nvSpPr>
        <p:spPr>
          <a:xfrm>
            <a:off x="6753057" y="6236732"/>
            <a:ext cx="2320091" cy="369332"/>
          </a:xfrm>
          <a:prstGeom prst="rect">
            <a:avLst/>
          </a:prstGeom>
          <a:noFill/>
        </p:spPr>
        <p:txBody>
          <a:bodyPr wrap="none" rtlCol="0">
            <a:spAutoFit/>
          </a:bodyPr>
          <a:lstStyle/>
          <a:p>
            <a:r>
              <a:rPr lang="en-US" dirty="0" smtClean="0"/>
              <a:t>Mark Chaffee (Purdue)</a:t>
            </a:r>
            <a:endParaRPr lang="en-US" dirty="0"/>
          </a:p>
        </p:txBody>
      </p:sp>
      <p:sp>
        <p:nvSpPr>
          <p:cNvPr id="8" name="TextBox 7"/>
          <p:cNvSpPr txBox="1"/>
          <p:nvPr/>
        </p:nvSpPr>
        <p:spPr>
          <a:xfrm>
            <a:off x="288757" y="1028700"/>
            <a:ext cx="7568147" cy="923330"/>
          </a:xfrm>
          <a:prstGeom prst="rect">
            <a:avLst/>
          </a:prstGeom>
          <a:noFill/>
        </p:spPr>
        <p:txBody>
          <a:bodyPr wrap="none" rtlCol="0">
            <a:spAutoFit/>
          </a:bodyPr>
          <a:lstStyle/>
          <a:p>
            <a:r>
              <a:rPr lang="en-US" dirty="0" smtClean="0"/>
              <a:t>Atmosphere contains </a:t>
            </a:r>
            <a:r>
              <a:rPr lang="en-US" baseline="30000" dirty="0" smtClean="0"/>
              <a:t>14</a:t>
            </a:r>
            <a:r>
              <a:rPr lang="en-US" dirty="0" smtClean="0"/>
              <a:t>C (half-life 6 </a:t>
            </a:r>
            <a:r>
              <a:rPr lang="en-US" dirty="0" err="1" smtClean="0"/>
              <a:t>Kyr</a:t>
            </a:r>
            <a:r>
              <a:rPr lang="en-US" dirty="0" smtClean="0"/>
              <a:t>) due to cosmic-ray bombardment</a:t>
            </a:r>
          </a:p>
          <a:p>
            <a:r>
              <a:rPr lang="en-US" dirty="0" smtClean="0"/>
              <a:t>Plants/soil organisms take up </a:t>
            </a:r>
            <a:r>
              <a:rPr lang="en-US" baseline="30000" dirty="0" smtClean="0"/>
              <a:t>14</a:t>
            </a:r>
            <a:r>
              <a:rPr lang="en-US" dirty="0" smtClean="0"/>
              <a:t>C from atmosphere and isolate it upon burial</a:t>
            </a:r>
          </a:p>
          <a:p>
            <a:r>
              <a:rPr lang="en-US" dirty="0" smtClean="0"/>
              <a:t>Isolation date can be constrained by measuring present-day </a:t>
            </a:r>
            <a:r>
              <a:rPr lang="en-US" baseline="30000" dirty="0" smtClean="0"/>
              <a:t>14</a:t>
            </a:r>
            <a:r>
              <a:rPr lang="en-US" dirty="0" smtClean="0"/>
              <a:t>C concentration.</a:t>
            </a:r>
          </a:p>
        </p:txBody>
      </p:sp>
      <p:sp>
        <p:nvSpPr>
          <p:cNvPr id="9" name="TextBox 8"/>
          <p:cNvSpPr txBox="1"/>
          <p:nvPr/>
        </p:nvSpPr>
        <p:spPr>
          <a:xfrm>
            <a:off x="0" y="5380672"/>
            <a:ext cx="4467057" cy="1477328"/>
          </a:xfrm>
          <a:prstGeom prst="rect">
            <a:avLst/>
          </a:prstGeom>
          <a:noFill/>
        </p:spPr>
        <p:txBody>
          <a:bodyPr wrap="square" rtlCol="0">
            <a:spAutoFit/>
          </a:bodyPr>
          <a:lstStyle/>
          <a:p>
            <a:r>
              <a:rPr lang="en-US" dirty="0" smtClean="0"/>
              <a:t>Strengths: Precise, widely used,</a:t>
            </a:r>
          </a:p>
          <a:p>
            <a:r>
              <a:rPr lang="en-US" dirty="0" smtClean="0"/>
              <a:t>can date soil profiles &amp; fluvial deposits.</a:t>
            </a:r>
          </a:p>
          <a:p>
            <a:r>
              <a:rPr lang="en-US" dirty="0" smtClean="0"/>
              <a:t>Example weaknesses: Reworking of old wood,</a:t>
            </a:r>
          </a:p>
          <a:p>
            <a:r>
              <a:rPr lang="en-US" dirty="0" smtClean="0"/>
              <a:t>decay of ancient organic matter.</a:t>
            </a:r>
          </a:p>
          <a:p>
            <a:r>
              <a:rPr lang="en-US" dirty="0" smtClean="0"/>
              <a:t>Time range of validity: 50+ </a:t>
            </a:r>
            <a:r>
              <a:rPr lang="en-US" dirty="0" err="1" smtClean="0"/>
              <a:t>Kyr</a:t>
            </a:r>
            <a:endParaRPr lang="en-US" dirty="0"/>
          </a:p>
        </p:txBody>
      </p:sp>
    </p:spTree>
    <p:extLst>
      <p:ext uri="{BB962C8B-B14F-4D97-AF65-F5344CB8AC3E}">
        <p14:creationId xmlns:p14="http://schemas.microsoft.com/office/powerpoint/2010/main" val="260535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68300" y="1540372"/>
            <a:ext cx="4673600" cy="4708028"/>
          </a:xfrm>
          <a:prstGeom prst="rect">
            <a:avLst/>
          </a:prstGeom>
        </p:spPr>
      </p:pic>
      <p:sp>
        <p:nvSpPr>
          <p:cNvPr id="2" name="Title 1"/>
          <p:cNvSpPr>
            <a:spLocks noGrp="1"/>
          </p:cNvSpPr>
          <p:nvPr>
            <p:ph type="title"/>
          </p:nvPr>
        </p:nvSpPr>
        <p:spPr/>
        <p:txBody>
          <a:bodyPr>
            <a:noAutofit/>
          </a:bodyPr>
          <a:lstStyle/>
          <a:p>
            <a:pPr algn="l"/>
            <a:r>
              <a:rPr lang="en-US" sz="2400" baseline="30000" dirty="0" smtClean="0"/>
              <a:t>14</a:t>
            </a:r>
            <a:r>
              <a:rPr lang="en-US" sz="2400" dirty="0" smtClean="0"/>
              <a:t>C measurements are very precise, but are affected by several systematic biases. “</a:t>
            </a:r>
            <a:r>
              <a:rPr lang="en-US" sz="2400" baseline="30000" dirty="0" smtClean="0"/>
              <a:t>14</a:t>
            </a:r>
            <a:r>
              <a:rPr lang="en-US" sz="2400" dirty="0" smtClean="0"/>
              <a:t>C age” is not equal to actual age. Ages are reported this way to allow for future improvements in </a:t>
            </a:r>
            <a:br>
              <a:rPr lang="en-US" sz="2400" dirty="0" smtClean="0"/>
            </a:br>
            <a:r>
              <a:rPr lang="en-US" sz="2400" baseline="30000" dirty="0" smtClean="0"/>
              <a:t>14</a:t>
            </a:r>
            <a:r>
              <a:rPr lang="en-US" sz="2400" dirty="0" smtClean="0"/>
              <a:t>C de-biasing.</a:t>
            </a:r>
            <a:endParaRPr lang="en-US" sz="2400" dirty="0"/>
          </a:p>
        </p:txBody>
      </p:sp>
      <p:sp>
        <p:nvSpPr>
          <p:cNvPr id="5" name="TextBox 4"/>
          <p:cNvSpPr txBox="1"/>
          <p:nvPr/>
        </p:nvSpPr>
        <p:spPr>
          <a:xfrm>
            <a:off x="457200" y="6248400"/>
            <a:ext cx="3436044" cy="369332"/>
          </a:xfrm>
          <a:prstGeom prst="rect">
            <a:avLst/>
          </a:prstGeom>
          <a:noFill/>
        </p:spPr>
        <p:txBody>
          <a:bodyPr wrap="none" rtlCol="0">
            <a:spAutoFit/>
          </a:bodyPr>
          <a:lstStyle/>
          <a:p>
            <a:r>
              <a:rPr lang="en-US" dirty="0" smtClean="0"/>
              <a:t>Damon et al. Annual Reviews 1978</a:t>
            </a:r>
            <a:endParaRPr lang="en-US" dirty="0"/>
          </a:p>
        </p:txBody>
      </p:sp>
      <p:cxnSp>
        <p:nvCxnSpPr>
          <p:cNvPr id="8" name="Straight Arrow Connector 7"/>
          <p:cNvCxnSpPr/>
          <p:nvPr/>
        </p:nvCxnSpPr>
        <p:spPr>
          <a:xfrm>
            <a:off x="5384800" y="1612900"/>
            <a:ext cx="0" cy="4699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5499100" y="1612900"/>
            <a:ext cx="2762370" cy="646331"/>
          </a:xfrm>
          <a:prstGeom prst="rect">
            <a:avLst/>
          </a:prstGeom>
          <a:noFill/>
        </p:spPr>
        <p:txBody>
          <a:bodyPr wrap="none" rtlCol="0">
            <a:spAutoFit/>
          </a:bodyPr>
          <a:lstStyle/>
          <a:p>
            <a:r>
              <a:rPr lang="en-US" dirty="0" smtClean="0"/>
              <a:t>Past atmosphere contained </a:t>
            </a:r>
          </a:p>
          <a:p>
            <a:r>
              <a:rPr lang="en-US" dirty="0" smtClean="0"/>
              <a:t>more radiocarbon</a:t>
            </a:r>
            <a:endParaRPr lang="en-US" dirty="0"/>
          </a:p>
        </p:txBody>
      </p:sp>
    </p:spTree>
    <p:extLst>
      <p:ext uri="{BB962C8B-B14F-4D97-AF65-F5344CB8AC3E}">
        <p14:creationId xmlns:p14="http://schemas.microsoft.com/office/powerpoint/2010/main" val="37940539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a:xfrm>
            <a:off x="-1600200" y="2413000"/>
            <a:ext cx="5829300" cy="5372100"/>
          </a:xfrm>
          <a:prstGeom prst="ellipse">
            <a:avLst/>
          </a:prstGeom>
          <a:solidFill>
            <a:schemeClr val="tx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39700"/>
            <a:ext cx="8229600" cy="558800"/>
          </a:xfrm>
        </p:spPr>
        <p:txBody>
          <a:bodyPr>
            <a:normAutofit fontScale="90000"/>
          </a:bodyPr>
          <a:lstStyle/>
          <a:p>
            <a:r>
              <a:rPr lang="en-US" dirty="0" smtClean="0"/>
              <a:t>Homework 4, question 3</a:t>
            </a:r>
            <a:endParaRPr lang="en-US" dirty="0"/>
          </a:p>
        </p:txBody>
      </p:sp>
      <p:sp>
        <p:nvSpPr>
          <p:cNvPr id="4" name="Oval 3"/>
          <p:cNvSpPr/>
          <p:nvPr/>
        </p:nvSpPr>
        <p:spPr>
          <a:xfrm>
            <a:off x="-1485900" y="2832100"/>
            <a:ext cx="5219700" cy="4648200"/>
          </a:xfrm>
          <a:prstGeom prst="ellipse">
            <a:avLst/>
          </a:prstGeom>
          <a:solidFill>
            <a:schemeClr val="accent2">
              <a:lumMod val="60000"/>
              <a:lumOff val="4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Can 5"/>
          <p:cNvSpPr/>
          <p:nvPr/>
        </p:nvSpPr>
        <p:spPr>
          <a:xfrm rot="2825568">
            <a:off x="3262526" y="3378786"/>
            <a:ext cx="456240" cy="575915"/>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4851400" y="1930400"/>
            <a:ext cx="393700" cy="393700"/>
          </a:xfrm>
          <a:prstGeom prst="ellipse">
            <a:avLst/>
          </a:prstGeom>
          <a:solidFill>
            <a:schemeClr val="bg1">
              <a:lumMod val="50000"/>
            </a:schemeClr>
          </a:solidFill>
          <a:ln>
            <a:solidFill>
              <a:schemeClr val="bg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7" idx="3"/>
          </p:cNvCxnSpPr>
          <p:nvPr/>
        </p:nvCxnSpPr>
        <p:spPr>
          <a:xfrm flipH="1">
            <a:off x="3733800" y="2266444"/>
            <a:ext cx="1175256" cy="1137156"/>
          </a:xfrm>
          <a:prstGeom prst="straightConnector1">
            <a:avLst/>
          </a:prstGeom>
          <a:ln>
            <a:solidFill>
              <a:srgbClr val="7F7F7F"/>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723900" y="831334"/>
            <a:ext cx="7268561" cy="369332"/>
          </a:xfrm>
          <a:prstGeom prst="rect">
            <a:avLst/>
          </a:prstGeom>
          <a:noFill/>
        </p:spPr>
        <p:txBody>
          <a:bodyPr wrap="none" rtlCol="0">
            <a:spAutoFit/>
          </a:bodyPr>
          <a:lstStyle/>
          <a:p>
            <a:r>
              <a:rPr lang="en-US" dirty="0" smtClean="0"/>
              <a:t>What is the diameter of the smallest hypervelocity impact crater on Venus?</a:t>
            </a:r>
            <a:endParaRPr lang="en-US" dirty="0"/>
          </a:p>
        </p:txBody>
      </p:sp>
      <p:sp>
        <p:nvSpPr>
          <p:cNvPr id="13" name="Can 12"/>
          <p:cNvSpPr/>
          <p:nvPr/>
        </p:nvSpPr>
        <p:spPr>
          <a:xfrm rot="4772330">
            <a:off x="3902045" y="4629887"/>
            <a:ext cx="121936" cy="563683"/>
          </a:xfrm>
          <a:prstGeom prst="can">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p:cNvSpPr txBox="1"/>
          <p:nvPr/>
        </p:nvSpPr>
        <p:spPr>
          <a:xfrm>
            <a:off x="4483100" y="4711700"/>
            <a:ext cx="3368267" cy="369332"/>
          </a:xfrm>
          <a:prstGeom prst="rect">
            <a:avLst/>
          </a:prstGeom>
          <a:noFill/>
        </p:spPr>
        <p:txBody>
          <a:bodyPr wrap="none" rtlCol="0">
            <a:spAutoFit/>
          </a:bodyPr>
          <a:lstStyle/>
          <a:p>
            <a:r>
              <a:rPr lang="en-US" dirty="0" smtClean="0"/>
              <a:t>9 x 10</a:t>
            </a:r>
            <a:r>
              <a:rPr lang="en-US" baseline="30000" dirty="0" smtClean="0"/>
              <a:t>6</a:t>
            </a:r>
            <a:r>
              <a:rPr lang="en-US" dirty="0" smtClean="0"/>
              <a:t> Pa / ( 9 m s</a:t>
            </a:r>
            <a:r>
              <a:rPr lang="en-US" baseline="30000" dirty="0" smtClean="0"/>
              <a:t>-2 </a:t>
            </a:r>
            <a:r>
              <a:rPr lang="en-US" dirty="0" smtClean="0"/>
              <a:t>) = 10</a:t>
            </a:r>
            <a:r>
              <a:rPr lang="en-US" baseline="30000" dirty="0" smtClean="0"/>
              <a:t>6</a:t>
            </a:r>
            <a:r>
              <a:rPr lang="en-US" dirty="0" smtClean="0"/>
              <a:t> kg/m</a:t>
            </a:r>
            <a:r>
              <a:rPr lang="en-US" baseline="30000" dirty="0" smtClean="0"/>
              <a:t>2</a:t>
            </a:r>
            <a:endParaRPr lang="en-US" baseline="30000" dirty="0"/>
          </a:p>
        </p:txBody>
      </p:sp>
      <p:sp>
        <p:nvSpPr>
          <p:cNvPr id="15" name="TextBox 14"/>
          <p:cNvSpPr txBox="1"/>
          <p:nvPr/>
        </p:nvSpPr>
        <p:spPr>
          <a:xfrm>
            <a:off x="4584700" y="4431268"/>
            <a:ext cx="1764663" cy="369332"/>
          </a:xfrm>
          <a:prstGeom prst="rect">
            <a:avLst/>
          </a:prstGeom>
          <a:noFill/>
        </p:spPr>
        <p:txBody>
          <a:bodyPr wrap="none" rtlCol="0">
            <a:spAutoFit/>
          </a:bodyPr>
          <a:lstStyle/>
          <a:p>
            <a:r>
              <a:rPr lang="en-US" b="1" i="1" u="sng" dirty="0" smtClean="0"/>
              <a:t>Column </a:t>
            </a:r>
            <a:r>
              <a:rPr lang="en-US" dirty="0" smtClean="0"/>
              <a:t>density:</a:t>
            </a:r>
            <a:endParaRPr lang="en-US" b="1" i="1" u="sng" dirty="0"/>
          </a:p>
        </p:txBody>
      </p:sp>
      <p:sp>
        <p:nvSpPr>
          <p:cNvPr id="16" name="TextBox 15"/>
          <p:cNvSpPr txBox="1"/>
          <p:nvPr/>
        </p:nvSpPr>
        <p:spPr>
          <a:xfrm>
            <a:off x="4251240" y="5709334"/>
            <a:ext cx="4892760" cy="646331"/>
          </a:xfrm>
          <a:prstGeom prst="rect">
            <a:avLst/>
          </a:prstGeom>
          <a:noFill/>
        </p:spPr>
        <p:txBody>
          <a:bodyPr wrap="square" rtlCol="0">
            <a:spAutoFit/>
          </a:bodyPr>
          <a:lstStyle/>
          <a:p>
            <a:r>
              <a:rPr lang="en-US" dirty="0" smtClean="0"/>
              <a:t>Prediction: impactors &lt; 0.3 km are braked </a:t>
            </a:r>
          </a:p>
          <a:p>
            <a:r>
              <a:rPr lang="en-US" dirty="0" smtClean="0"/>
              <a:t>Actual smallest craters on Venus: 3 km diameter</a:t>
            </a:r>
            <a:endParaRPr lang="en-US" dirty="0"/>
          </a:p>
        </p:txBody>
      </p:sp>
      <p:sp>
        <p:nvSpPr>
          <p:cNvPr id="17" name="TextBox 16"/>
          <p:cNvSpPr txBox="1"/>
          <p:nvPr/>
        </p:nvSpPr>
        <p:spPr>
          <a:xfrm>
            <a:off x="4026724" y="3118944"/>
            <a:ext cx="4820713" cy="646331"/>
          </a:xfrm>
          <a:prstGeom prst="rect">
            <a:avLst/>
          </a:prstGeom>
          <a:noFill/>
        </p:spPr>
        <p:txBody>
          <a:bodyPr wrap="none" rtlCol="0">
            <a:spAutoFit/>
          </a:bodyPr>
          <a:lstStyle/>
          <a:p>
            <a:r>
              <a:rPr lang="en-US" b="1" i="1" u="sng" dirty="0" smtClean="0"/>
              <a:t>Mass of atmosphere encountered by impactor =</a:t>
            </a:r>
          </a:p>
          <a:p>
            <a:r>
              <a:rPr lang="en-US" dirty="0" smtClean="0"/>
              <a:t>column density</a:t>
            </a:r>
            <a:r>
              <a:rPr lang="en-US" dirty="0"/>
              <a:t> </a:t>
            </a:r>
            <a:r>
              <a:rPr lang="en-US" dirty="0" smtClean="0"/>
              <a:t>x area of impactor</a:t>
            </a:r>
            <a:endParaRPr lang="en-US" b="1" i="1" u="sng" dirty="0"/>
          </a:p>
        </p:txBody>
      </p:sp>
    </p:spTree>
    <p:extLst>
      <p:ext uri="{BB962C8B-B14F-4D97-AF65-F5344CB8AC3E}">
        <p14:creationId xmlns:p14="http://schemas.microsoft.com/office/powerpoint/2010/main" val="1711424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baseline="30000" dirty="0" smtClean="0"/>
              <a:t>14</a:t>
            </a:r>
            <a:r>
              <a:rPr lang="en-US" sz="2800" dirty="0" smtClean="0"/>
              <a:t>C uncertainty is affected by variations in the rate of production (&amp; atmospheric content) of </a:t>
            </a:r>
            <a:r>
              <a:rPr lang="en-US" sz="2800" baseline="30000" dirty="0" smtClean="0"/>
              <a:t>14</a:t>
            </a:r>
            <a:r>
              <a:rPr lang="en-US" sz="2800" dirty="0" smtClean="0"/>
              <a:t>C.</a:t>
            </a:r>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8901" y="1663700"/>
            <a:ext cx="3386950" cy="3009900"/>
          </a:xfrm>
          <a:prstGeom prst="rect">
            <a:avLst/>
          </a:prstGeom>
        </p:spPr>
      </p:pic>
      <p:sp>
        <p:nvSpPr>
          <p:cNvPr id="5" name="TextBox 4"/>
          <p:cNvSpPr txBox="1"/>
          <p:nvPr/>
        </p:nvSpPr>
        <p:spPr>
          <a:xfrm>
            <a:off x="0" y="4673600"/>
            <a:ext cx="3663834" cy="646331"/>
          </a:xfrm>
          <a:prstGeom prst="rect">
            <a:avLst/>
          </a:prstGeom>
          <a:noFill/>
        </p:spPr>
        <p:txBody>
          <a:bodyPr wrap="none" rtlCol="0">
            <a:spAutoFit/>
          </a:bodyPr>
          <a:lstStyle/>
          <a:p>
            <a:r>
              <a:rPr lang="en-US" dirty="0" smtClean="0"/>
              <a:t>VADM = Virtual Axial Dipole Moment</a:t>
            </a:r>
          </a:p>
          <a:p>
            <a:r>
              <a:rPr lang="en-US" dirty="0" smtClean="0"/>
              <a:t>(Strength of Earth’s magnetic field)</a:t>
            </a: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27456" y="1790700"/>
            <a:ext cx="5316543" cy="3722247"/>
          </a:xfrm>
          <a:prstGeom prst="rect">
            <a:avLst/>
          </a:prstGeom>
        </p:spPr>
      </p:pic>
      <p:sp>
        <p:nvSpPr>
          <p:cNvPr id="7" name="TextBox 6"/>
          <p:cNvSpPr txBox="1"/>
          <p:nvPr/>
        </p:nvSpPr>
        <p:spPr>
          <a:xfrm>
            <a:off x="288673" y="1417638"/>
            <a:ext cx="3187178" cy="369332"/>
          </a:xfrm>
          <a:prstGeom prst="rect">
            <a:avLst/>
          </a:prstGeom>
          <a:noFill/>
        </p:spPr>
        <p:txBody>
          <a:bodyPr wrap="none" rtlCol="0">
            <a:spAutoFit/>
          </a:bodyPr>
          <a:lstStyle/>
          <a:p>
            <a:r>
              <a:rPr lang="en-US" dirty="0" smtClean="0"/>
              <a:t>Varying magnetic field on Earth:</a:t>
            </a:r>
            <a:endParaRPr lang="en-US" dirty="0"/>
          </a:p>
        </p:txBody>
      </p:sp>
      <p:sp>
        <p:nvSpPr>
          <p:cNvPr id="8" name="TextBox 7"/>
          <p:cNvSpPr txBox="1"/>
          <p:nvPr/>
        </p:nvSpPr>
        <p:spPr>
          <a:xfrm>
            <a:off x="4911473" y="1479034"/>
            <a:ext cx="3754341" cy="369332"/>
          </a:xfrm>
          <a:prstGeom prst="rect">
            <a:avLst/>
          </a:prstGeom>
          <a:noFill/>
        </p:spPr>
        <p:txBody>
          <a:bodyPr wrap="none" rtlCol="0">
            <a:spAutoFit/>
          </a:bodyPr>
          <a:lstStyle/>
          <a:p>
            <a:r>
              <a:rPr lang="en-US" dirty="0" smtClean="0"/>
              <a:t>Varying solar activity (De </a:t>
            </a:r>
            <a:r>
              <a:rPr lang="en-US" dirty="0" err="1" smtClean="0"/>
              <a:t>Vries</a:t>
            </a:r>
            <a:r>
              <a:rPr lang="en-US" dirty="0" smtClean="0"/>
              <a:t> effect):</a:t>
            </a:r>
            <a:endParaRPr lang="en-US" dirty="0"/>
          </a:p>
        </p:txBody>
      </p:sp>
      <p:sp>
        <p:nvSpPr>
          <p:cNvPr id="9" name="TextBox 8"/>
          <p:cNvSpPr txBox="1"/>
          <p:nvPr/>
        </p:nvSpPr>
        <p:spPr>
          <a:xfrm>
            <a:off x="3827456" y="6203434"/>
            <a:ext cx="5002053" cy="369332"/>
          </a:xfrm>
          <a:prstGeom prst="rect">
            <a:avLst/>
          </a:prstGeom>
          <a:noFill/>
        </p:spPr>
        <p:txBody>
          <a:bodyPr wrap="none" rtlCol="0">
            <a:spAutoFit/>
          </a:bodyPr>
          <a:lstStyle/>
          <a:p>
            <a:r>
              <a:rPr lang="en-US" dirty="0" smtClean="0"/>
              <a:t>Also: Varying rates of atmosphere-ocean exchange.</a:t>
            </a:r>
            <a:endParaRPr lang="en-US" dirty="0"/>
          </a:p>
        </p:txBody>
      </p:sp>
    </p:spTree>
    <p:extLst>
      <p:ext uri="{BB962C8B-B14F-4D97-AF65-F5344CB8AC3E}">
        <p14:creationId xmlns:p14="http://schemas.microsoft.com/office/powerpoint/2010/main" val="25875239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700" y="274638"/>
            <a:ext cx="8229600" cy="1143000"/>
          </a:xfrm>
        </p:spPr>
        <p:txBody>
          <a:bodyPr>
            <a:normAutofit fontScale="90000"/>
          </a:bodyPr>
          <a:lstStyle/>
          <a:p>
            <a:pPr algn="l"/>
            <a:r>
              <a:rPr lang="en-US" dirty="0" smtClean="0"/>
              <a:t>(4) Spike of radioactive elements (e.g. tritium) associated with atmospheric nuclear testing</a:t>
            </a:r>
            <a:endParaRPr lang="en-US" dirty="0"/>
          </a:p>
        </p:txBody>
      </p:sp>
      <p:pic>
        <p:nvPicPr>
          <p:cNvPr id="5" name="Picture 4"/>
          <p:cNvPicPr>
            <a:picLocks noChangeAspect="1"/>
          </p:cNvPicPr>
          <p:nvPr/>
        </p:nvPicPr>
        <p:blipFill>
          <a:blip r:embed="rId2"/>
          <a:stretch>
            <a:fillRect/>
          </a:stretch>
        </p:blipFill>
        <p:spPr>
          <a:xfrm>
            <a:off x="228600" y="2578100"/>
            <a:ext cx="4791105" cy="2603500"/>
          </a:xfrm>
          <a:prstGeom prst="rect">
            <a:avLst/>
          </a:prstGeom>
        </p:spPr>
      </p:pic>
      <p:sp>
        <p:nvSpPr>
          <p:cNvPr id="6" name="TextBox 5"/>
          <p:cNvSpPr txBox="1"/>
          <p:nvPr/>
        </p:nvSpPr>
        <p:spPr>
          <a:xfrm>
            <a:off x="228600" y="5816600"/>
            <a:ext cx="2873165" cy="369332"/>
          </a:xfrm>
          <a:prstGeom prst="rect">
            <a:avLst/>
          </a:prstGeom>
          <a:noFill/>
        </p:spPr>
        <p:txBody>
          <a:bodyPr wrap="none" rtlCol="0">
            <a:spAutoFit/>
          </a:bodyPr>
          <a:lstStyle/>
          <a:p>
            <a:r>
              <a:rPr lang="en-US" dirty="0" err="1" smtClean="0"/>
              <a:t>Dutta</a:t>
            </a:r>
            <a:r>
              <a:rPr lang="en-US" dirty="0" smtClean="0"/>
              <a:t>, Annual Reviews, 2016</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125660" y="2438400"/>
            <a:ext cx="3853542" cy="2743200"/>
          </a:xfrm>
          <a:prstGeom prst="rect">
            <a:avLst/>
          </a:prstGeom>
        </p:spPr>
      </p:pic>
      <p:sp>
        <p:nvSpPr>
          <p:cNvPr id="8" name="TextBox 7"/>
          <p:cNvSpPr txBox="1"/>
          <p:nvPr/>
        </p:nvSpPr>
        <p:spPr>
          <a:xfrm>
            <a:off x="5219700" y="1654770"/>
            <a:ext cx="3775393" cy="923330"/>
          </a:xfrm>
          <a:prstGeom prst="rect">
            <a:avLst/>
          </a:prstGeom>
          <a:noFill/>
        </p:spPr>
        <p:txBody>
          <a:bodyPr wrap="none" rtlCol="0">
            <a:spAutoFit/>
          </a:bodyPr>
          <a:lstStyle/>
          <a:p>
            <a:r>
              <a:rPr lang="en-US" dirty="0" smtClean="0"/>
              <a:t>Also: fossil-fuel burning dilutes</a:t>
            </a:r>
          </a:p>
          <a:p>
            <a:r>
              <a:rPr lang="en-US" dirty="0" err="1" smtClean="0"/>
              <a:t>atmopsheric</a:t>
            </a:r>
            <a:r>
              <a:rPr lang="en-US" dirty="0" smtClean="0"/>
              <a:t> C with radioactively-inert</a:t>
            </a:r>
          </a:p>
          <a:p>
            <a:r>
              <a:rPr lang="en-US" dirty="0"/>
              <a:t>C</a:t>
            </a:r>
          </a:p>
        </p:txBody>
      </p:sp>
    </p:spTree>
    <p:extLst>
      <p:ext uri="{BB962C8B-B14F-4D97-AF65-F5344CB8AC3E}">
        <p14:creationId xmlns:p14="http://schemas.microsoft.com/office/powerpoint/2010/main" val="3273413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444500"/>
          </a:xfrm>
        </p:spPr>
        <p:txBody>
          <a:bodyPr>
            <a:normAutofit fontScale="90000"/>
          </a:bodyPr>
          <a:lstStyle/>
          <a:p>
            <a:r>
              <a:rPr lang="en-US" b="1" u="sng" dirty="0" smtClean="0"/>
              <a:t>(5) </a:t>
            </a:r>
            <a:r>
              <a:rPr lang="en-US" b="1" u="sng" dirty="0" err="1" smtClean="0"/>
              <a:t>Cosmogenic</a:t>
            </a:r>
            <a:r>
              <a:rPr lang="en-US" b="1" u="sng" dirty="0" smtClean="0"/>
              <a:t> dating</a:t>
            </a:r>
            <a:endParaRPr lang="en-US" b="1" u="sng" dirty="0"/>
          </a:p>
        </p:txBody>
      </p:sp>
      <p:cxnSp>
        <p:nvCxnSpPr>
          <p:cNvPr id="5" name="Straight Arrow Connector 4"/>
          <p:cNvCxnSpPr/>
          <p:nvPr/>
        </p:nvCxnSpPr>
        <p:spPr>
          <a:xfrm flipV="1">
            <a:off x="1435100" y="476429"/>
            <a:ext cx="685800" cy="23477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620446"/>
            <a:ext cx="3975480" cy="923330"/>
          </a:xfrm>
          <a:prstGeom prst="rect">
            <a:avLst/>
          </a:prstGeom>
          <a:noFill/>
        </p:spPr>
        <p:txBody>
          <a:bodyPr wrap="square" rtlCol="0">
            <a:spAutoFit/>
          </a:bodyPr>
          <a:lstStyle/>
          <a:p>
            <a:r>
              <a:rPr lang="en-US" i="1" dirty="0"/>
              <a:t>a</a:t>
            </a:r>
            <a:r>
              <a:rPr lang="en-US" i="1" dirty="0" smtClean="0"/>
              <a:t>longside LIDAR, one of the</a:t>
            </a:r>
          </a:p>
          <a:p>
            <a:r>
              <a:rPr lang="en-US" i="1" dirty="0" smtClean="0"/>
              <a:t>two most important innovations</a:t>
            </a:r>
          </a:p>
          <a:p>
            <a:r>
              <a:rPr lang="en-US" i="1" dirty="0" smtClean="0"/>
              <a:t>in geomorphology in the last 20 years</a:t>
            </a:r>
            <a:endParaRPr lang="en-US" i="1" dirty="0"/>
          </a:p>
        </p:txBody>
      </p:sp>
      <p:pic>
        <p:nvPicPr>
          <p:cNvPr id="7" name="Picture 6"/>
          <p:cNvPicPr>
            <a:picLocks noChangeAspect="1"/>
          </p:cNvPicPr>
          <p:nvPr/>
        </p:nvPicPr>
        <p:blipFill>
          <a:blip r:embed="rId2"/>
          <a:stretch>
            <a:fillRect/>
          </a:stretch>
        </p:blipFill>
        <p:spPr>
          <a:xfrm>
            <a:off x="4892109" y="620446"/>
            <a:ext cx="3908992" cy="6237554"/>
          </a:xfrm>
          <a:prstGeom prst="rect">
            <a:avLst/>
          </a:prstGeom>
        </p:spPr>
      </p:pic>
      <p:sp>
        <p:nvSpPr>
          <p:cNvPr id="8" name="TextBox 7"/>
          <p:cNvSpPr txBox="1"/>
          <p:nvPr/>
        </p:nvSpPr>
        <p:spPr>
          <a:xfrm>
            <a:off x="2120900" y="6477000"/>
            <a:ext cx="2812075" cy="369332"/>
          </a:xfrm>
          <a:prstGeom prst="rect">
            <a:avLst/>
          </a:prstGeom>
          <a:noFill/>
        </p:spPr>
        <p:txBody>
          <a:bodyPr wrap="none" rtlCol="0">
            <a:spAutoFit/>
          </a:bodyPr>
          <a:lstStyle/>
          <a:p>
            <a:r>
              <a:rPr lang="en-US" dirty="0" smtClean="0"/>
              <a:t>Anderson &amp; Anderson, </a:t>
            </a:r>
            <a:r>
              <a:rPr lang="en-US" dirty="0" err="1" smtClean="0"/>
              <a:t>ch.</a:t>
            </a:r>
            <a:r>
              <a:rPr lang="en-US" dirty="0" smtClean="0"/>
              <a:t> 6</a:t>
            </a:r>
            <a:endParaRPr lang="en-US" dirty="0"/>
          </a:p>
        </p:txBody>
      </p:sp>
      <p:sp>
        <p:nvSpPr>
          <p:cNvPr id="12" name="TextBox 11"/>
          <p:cNvSpPr txBox="1"/>
          <p:nvPr/>
        </p:nvSpPr>
        <p:spPr>
          <a:xfrm>
            <a:off x="54592" y="1820775"/>
            <a:ext cx="4955203" cy="1200329"/>
          </a:xfrm>
          <a:prstGeom prst="rect">
            <a:avLst/>
          </a:prstGeom>
          <a:noFill/>
        </p:spPr>
        <p:txBody>
          <a:bodyPr wrap="none" rtlCol="0">
            <a:spAutoFit/>
          </a:bodyPr>
          <a:lstStyle/>
          <a:p>
            <a:pPr marL="285750" indent="-285750">
              <a:buFont typeface="Arial"/>
              <a:buChar char="•"/>
            </a:pPr>
            <a:r>
              <a:rPr lang="en-US" dirty="0" smtClean="0"/>
              <a:t>Produced within rock (not absorbed from atm.),</a:t>
            </a:r>
          </a:p>
          <a:p>
            <a:pPr lvl="1"/>
            <a:r>
              <a:rPr lang="en-US" dirty="0" smtClean="0"/>
              <a:t>mostly by neutrons</a:t>
            </a:r>
          </a:p>
          <a:p>
            <a:pPr marL="285750" indent="-285750">
              <a:buFont typeface="Arial"/>
              <a:buChar char="•"/>
            </a:pPr>
            <a:r>
              <a:rPr lang="en-US" baseline="30000" dirty="0" smtClean="0"/>
              <a:t>10</a:t>
            </a:r>
            <a:r>
              <a:rPr lang="en-US" dirty="0" smtClean="0"/>
              <a:t>Be, </a:t>
            </a:r>
            <a:r>
              <a:rPr lang="en-US" baseline="30000" dirty="0" smtClean="0"/>
              <a:t>26</a:t>
            </a:r>
            <a:r>
              <a:rPr lang="en-US" dirty="0" smtClean="0"/>
              <a:t>Al, </a:t>
            </a:r>
            <a:r>
              <a:rPr lang="en-US" baseline="30000" dirty="0" smtClean="0"/>
              <a:t>36</a:t>
            </a:r>
            <a:r>
              <a:rPr lang="en-US" dirty="0" smtClean="0"/>
              <a:t>Cl are radioactive</a:t>
            </a:r>
          </a:p>
          <a:p>
            <a:pPr marL="285750" indent="-285750">
              <a:buFont typeface="Arial"/>
              <a:buChar char="•"/>
            </a:pPr>
            <a:r>
              <a:rPr lang="en-US" dirty="0" smtClean="0"/>
              <a:t>Depth profiles allow correction for inheritance</a:t>
            </a:r>
            <a:endParaRPr lang="en-US" dirty="0"/>
          </a:p>
        </p:txBody>
      </p:sp>
      <p:pic>
        <p:nvPicPr>
          <p:cNvPr id="13" name="Picture 1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031" y="3122704"/>
            <a:ext cx="4538189" cy="2973296"/>
          </a:xfrm>
          <a:prstGeom prst="rect">
            <a:avLst/>
          </a:prstGeom>
        </p:spPr>
      </p:pic>
      <p:sp>
        <p:nvSpPr>
          <p:cNvPr id="14" name="TextBox 13"/>
          <p:cNvSpPr txBox="1"/>
          <p:nvPr/>
        </p:nvSpPr>
        <p:spPr>
          <a:xfrm>
            <a:off x="0" y="6058932"/>
            <a:ext cx="3975480" cy="369332"/>
          </a:xfrm>
          <a:prstGeom prst="rect">
            <a:avLst/>
          </a:prstGeom>
          <a:noFill/>
        </p:spPr>
        <p:txBody>
          <a:bodyPr wrap="none" rtlCol="0">
            <a:spAutoFit/>
          </a:bodyPr>
          <a:lstStyle/>
          <a:p>
            <a:r>
              <a:rPr lang="en-US" dirty="0" err="1" smtClean="0"/>
              <a:t>Bierman</a:t>
            </a:r>
            <a:r>
              <a:rPr lang="en-US" dirty="0" smtClean="0"/>
              <a:t> &amp; Nichols Annual Reviews 2004</a:t>
            </a:r>
            <a:endParaRPr lang="en-US" dirty="0"/>
          </a:p>
        </p:txBody>
      </p:sp>
    </p:spTree>
    <p:extLst>
      <p:ext uri="{BB962C8B-B14F-4D97-AF65-F5344CB8AC3E}">
        <p14:creationId xmlns:p14="http://schemas.microsoft.com/office/powerpoint/2010/main" val="3273413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89000"/>
          </a:xfrm>
        </p:spPr>
        <p:txBody>
          <a:bodyPr>
            <a:normAutofit/>
          </a:bodyPr>
          <a:lstStyle/>
          <a:p>
            <a:r>
              <a:rPr lang="en-US" sz="1800" dirty="0" smtClean="0"/>
              <a:t>Equilibrium between production and decay for </a:t>
            </a:r>
            <a:r>
              <a:rPr lang="en-US" sz="1800" dirty="0" err="1" smtClean="0"/>
              <a:t>cosmogenic</a:t>
            </a:r>
            <a:r>
              <a:rPr lang="en-US" sz="1800" dirty="0" smtClean="0"/>
              <a:t> radionuclides with no erosion:</a:t>
            </a:r>
            <a:endParaRPr lang="en-US" sz="1800" dirty="0"/>
          </a:p>
        </p:txBody>
      </p:sp>
      <p:pic>
        <p:nvPicPr>
          <p:cNvPr id="8" name="Picture 7"/>
          <p:cNvPicPr>
            <a:picLocks noChangeAspect="1"/>
          </p:cNvPicPr>
          <p:nvPr/>
        </p:nvPicPr>
        <p:blipFill>
          <a:blip r:embed="rId2"/>
          <a:stretch>
            <a:fillRect/>
          </a:stretch>
        </p:blipFill>
        <p:spPr>
          <a:xfrm>
            <a:off x="457200" y="749300"/>
            <a:ext cx="8252469" cy="6108700"/>
          </a:xfrm>
          <a:prstGeom prst="rect">
            <a:avLst/>
          </a:prstGeom>
        </p:spPr>
      </p:pic>
    </p:spTree>
    <p:extLst>
      <p:ext uri="{BB962C8B-B14F-4D97-AF65-F5344CB8AC3E}">
        <p14:creationId xmlns:p14="http://schemas.microsoft.com/office/powerpoint/2010/main" val="138339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5562"/>
            <a:ext cx="9677400" cy="1143000"/>
          </a:xfrm>
        </p:spPr>
        <p:txBody>
          <a:bodyPr>
            <a:normAutofit/>
          </a:bodyPr>
          <a:lstStyle/>
          <a:p>
            <a:r>
              <a:rPr lang="en-US" sz="1800" dirty="0" smtClean="0"/>
              <a:t>Equilibrium between production and erosion for a stable </a:t>
            </a:r>
            <a:r>
              <a:rPr lang="en-US" sz="1800" dirty="0" err="1" smtClean="0"/>
              <a:t>cosmogenic</a:t>
            </a:r>
            <a:r>
              <a:rPr lang="en-US" sz="1800" dirty="0" smtClean="0"/>
              <a:t> isotope (e.g., 3He):</a:t>
            </a:r>
            <a:endParaRPr lang="en-US" sz="1800" dirty="0"/>
          </a:p>
        </p:txBody>
      </p:sp>
      <p:pic>
        <p:nvPicPr>
          <p:cNvPr id="4" name="Picture 3"/>
          <p:cNvPicPr>
            <a:picLocks noChangeAspect="1"/>
          </p:cNvPicPr>
          <p:nvPr/>
        </p:nvPicPr>
        <p:blipFill>
          <a:blip r:embed="rId2"/>
          <a:stretch>
            <a:fillRect/>
          </a:stretch>
        </p:blipFill>
        <p:spPr>
          <a:xfrm>
            <a:off x="685800" y="1183607"/>
            <a:ext cx="8001000" cy="5674393"/>
          </a:xfrm>
          <a:prstGeom prst="rect">
            <a:avLst/>
          </a:prstGeom>
        </p:spPr>
      </p:pic>
    </p:spTree>
    <p:extLst>
      <p:ext uri="{BB962C8B-B14F-4D97-AF65-F5344CB8AC3E}">
        <p14:creationId xmlns:p14="http://schemas.microsoft.com/office/powerpoint/2010/main" val="38091218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21607" y="1790700"/>
            <a:ext cx="6466865" cy="3708400"/>
          </a:xfrm>
          <a:prstGeom prst="rect">
            <a:avLst/>
          </a:prstGeom>
        </p:spPr>
      </p:pic>
      <p:sp>
        <p:nvSpPr>
          <p:cNvPr id="5" name="TextBox 4"/>
          <p:cNvSpPr txBox="1"/>
          <p:nvPr/>
        </p:nvSpPr>
        <p:spPr>
          <a:xfrm>
            <a:off x="457200" y="4572000"/>
            <a:ext cx="2185514" cy="646331"/>
          </a:xfrm>
          <a:prstGeom prst="rect">
            <a:avLst/>
          </a:prstGeom>
          <a:noFill/>
        </p:spPr>
        <p:txBody>
          <a:bodyPr wrap="none" rtlCol="0">
            <a:spAutoFit/>
          </a:bodyPr>
          <a:lstStyle/>
          <a:p>
            <a:r>
              <a:rPr lang="en-US" dirty="0" err="1" smtClean="0"/>
              <a:t>Cerling</a:t>
            </a:r>
            <a:r>
              <a:rPr lang="en-US" dirty="0" smtClean="0"/>
              <a:t> &amp; Craig,</a:t>
            </a:r>
          </a:p>
          <a:p>
            <a:r>
              <a:rPr lang="en-US" dirty="0" smtClean="0"/>
              <a:t>Annual Reviews 1994</a:t>
            </a:r>
            <a:endParaRPr lang="en-US" dirty="0"/>
          </a:p>
        </p:txBody>
      </p:sp>
      <p:sp>
        <p:nvSpPr>
          <p:cNvPr id="6" name="TextBox 5"/>
          <p:cNvSpPr txBox="1"/>
          <p:nvPr/>
        </p:nvSpPr>
        <p:spPr>
          <a:xfrm>
            <a:off x="211486" y="541050"/>
            <a:ext cx="8640413" cy="584776"/>
          </a:xfrm>
          <a:prstGeom prst="rect">
            <a:avLst/>
          </a:prstGeom>
          <a:noFill/>
        </p:spPr>
        <p:txBody>
          <a:bodyPr wrap="square" rtlCol="0">
            <a:spAutoFit/>
          </a:bodyPr>
          <a:lstStyle/>
          <a:p>
            <a:pPr algn="ctr"/>
            <a:r>
              <a:rPr lang="en-US" sz="1600" dirty="0" smtClean="0"/>
              <a:t>Softer cosmic ray energy spectrum</a:t>
            </a:r>
          </a:p>
          <a:p>
            <a:pPr algn="ctr"/>
            <a:r>
              <a:rPr lang="en-US" sz="1600" dirty="0" smtClean="0"/>
              <a:t>at high latitudes (due to Earth’s magnetic field screening low-energy particles at low latitudes)</a:t>
            </a:r>
            <a:endParaRPr lang="en-US" sz="1600" dirty="0"/>
          </a:p>
        </p:txBody>
      </p:sp>
    </p:spTree>
    <p:extLst>
      <p:ext uri="{BB962C8B-B14F-4D97-AF65-F5344CB8AC3E}">
        <p14:creationId xmlns:p14="http://schemas.microsoft.com/office/powerpoint/2010/main" val="3089367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a:r>
            <a:endParaRPr lang="en-US" dirty="0"/>
          </a:p>
        </p:txBody>
      </p:sp>
      <p:sp>
        <p:nvSpPr>
          <p:cNvPr id="4" name="TextBox 3"/>
          <p:cNvSpPr txBox="1"/>
          <p:nvPr/>
        </p:nvSpPr>
        <p:spPr>
          <a:xfrm>
            <a:off x="203200" y="3632200"/>
            <a:ext cx="3546163" cy="646331"/>
          </a:xfrm>
          <a:prstGeom prst="rect">
            <a:avLst/>
          </a:prstGeom>
          <a:noFill/>
        </p:spPr>
        <p:txBody>
          <a:bodyPr wrap="none" rtlCol="0">
            <a:spAutoFit/>
          </a:bodyPr>
          <a:lstStyle/>
          <a:p>
            <a:r>
              <a:rPr lang="en-US" dirty="0" err="1" smtClean="0"/>
              <a:t>Bierman</a:t>
            </a:r>
            <a:r>
              <a:rPr lang="en-US" dirty="0" smtClean="0"/>
              <a:t> et al. Annual Reviews 2012</a:t>
            </a:r>
          </a:p>
          <a:p>
            <a:endParaRPr lang="en-US" dirty="0"/>
          </a:p>
        </p:txBody>
      </p:sp>
      <p:pic>
        <p:nvPicPr>
          <p:cNvPr id="8" name="Picture 7"/>
          <p:cNvPicPr>
            <a:picLocks noChangeAspect="1"/>
          </p:cNvPicPr>
          <p:nvPr/>
        </p:nvPicPr>
        <p:blipFill>
          <a:blip r:embed="rId2"/>
          <a:stretch>
            <a:fillRect/>
          </a:stretch>
        </p:blipFill>
        <p:spPr>
          <a:xfrm>
            <a:off x="203200" y="457200"/>
            <a:ext cx="4807575" cy="3302000"/>
          </a:xfrm>
          <a:prstGeom prst="rect">
            <a:avLst/>
          </a:prstGeom>
        </p:spPr>
      </p:pic>
      <p:pic>
        <p:nvPicPr>
          <p:cNvPr id="9" name="Picture 8"/>
          <p:cNvPicPr>
            <a:picLocks noChangeAspect="1"/>
          </p:cNvPicPr>
          <p:nvPr/>
        </p:nvPicPr>
        <p:blipFill>
          <a:blip r:embed="rId3"/>
          <a:stretch>
            <a:fillRect/>
          </a:stretch>
        </p:blipFill>
        <p:spPr>
          <a:xfrm>
            <a:off x="5274916" y="2959100"/>
            <a:ext cx="3754783" cy="3556000"/>
          </a:xfrm>
          <a:prstGeom prst="rect">
            <a:avLst/>
          </a:prstGeom>
        </p:spPr>
      </p:pic>
      <p:sp>
        <p:nvSpPr>
          <p:cNvPr id="10" name="TextBox 9"/>
          <p:cNvSpPr txBox="1"/>
          <p:nvPr/>
        </p:nvSpPr>
        <p:spPr>
          <a:xfrm>
            <a:off x="3174375" y="5998170"/>
            <a:ext cx="3672800" cy="923330"/>
          </a:xfrm>
          <a:prstGeom prst="rect">
            <a:avLst/>
          </a:prstGeom>
          <a:noFill/>
        </p:spPr>
        <p:txBody>
          <a:bodyPr wrap="none" rtlCol="0">
            <a:spAutoFit/>
          </a:bodyPr>
          <a:lstStyle/>
          <a:p>
            <a:r>
              <a:rPr lang="en-US" dirty="0" err="1" smtClean="0"/>
              <a:t>Heimsath</a:t>
            </a:r>
            <a:r>
              <a:rPr lang="en-US" dirty="0" smtClean="0"/>
              <a:t> et al.</a:t>
            </a:r>
          </a:p>
          <a:p>
            <a:r>
              <a:rPr lang="en-US" dirty="0" smtClean="0"/>
              <a:t>Earth Surface Processes &amp; Landforms</a:t>
            </a:r>
          </a:p>
          <a:p>
            <a:r>
              <a:rPr lang="en-US" dirty="0" smtClean="0"/>
              <a:t>2009</a:t>
            </a:r>
            <a:endParaRPr lang="en-US" dirty="0"/>
          </a:p>
        </p:txBody>
      </p:sp>
    </p:spTree>
    <p:extLst>
      <p:ext uri="{BB962C8B-B14F-4D97-AF65-F5344CB8AC3E}">
        <p14:creationId xmlns:p14="http://schemas.microsoft.com/office/powerpoint/2010/main" val="4044615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7738"/>
            <a:ext cx="5600700" cy="4495800"/>
          </a:xfrm>
          <a:prstGeom prst="rect">
            <a:avLst/>
          </a:prstGeom>
        </p:spPr>
      </p:pic>
      <p:sp>
        <p:nvSpPr>
          <p:cNvPr id="5" name="TextBox 4"/>
          <p:cNvSpPr txBox="1"/>
          <p:nvPr/>
        </p:nvSpPr>
        <p:spPr>
          <a:xfrm>
            <a:off x="3860800" y="6108700"/>
            <a:ext cx="3654028" cy="369332"/>
          </a:xfrm>
          <a:prstGeom prst="rect">
            <a:avLst/>
          </a:prstGeom>
          <a:noFill/>
        </p:spPr>
        <p:txBody>
          <a:bodyPr wrap="none" rtlCol="0">
            <a:spAutoFit/>
          </a:bodyPr>
          <a:lstStyle/>
          <a:p>
            <a:r>
              <a:rPr lang="en-US" dirty="0" smtClean="0"/>
              <a:t>Gallagher et al. Annual Reviews 1998</a:t>
            </a:r>
            <a:endParaRPr lang="en-US" dirty="0"/>
          </a:p>
        </p:txBody>
      </p:sp>
      <p:sp>
        <p:nvSpPr>
          <p:cNvPr id="6" name="Title 1"/>
          <p:cNvSpPr txBox="1">
            <a:spLocks/>
          </p:cNvSpPr>
          <p:nvPr/>
        </p:nvSpPr>
        <p:spPr>
          <a:xfrm>
            <a:off x="457200" y="-203200"/>
            <a:ext cx="8229600" cy="9271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dirty="0" smtClean="0"/>
              <a:t>(6) Fission track dating </a:t>
            </a:r>
            <a:endParaRPr lang="en-US" dirty="0"/>
          </a:p>
        </p:txBody>
      </p:sp>
      <p:pic>
        <p:nvPicPr>
          <p:cNvPr id="7" name="Picture 6"/>
          <p:cNvPicPr>
            <a:picLocks noChangeAspect="1"/>
          </p:cNvPicPr>
          <p:nvPr/>
        </p:nvPicPr>
        <p:blipFill>
          <a:blip r:embed="rId4"/>
          <a:stretch>
            <a:fillRect/>
          </a:stretch>
        </p:blipFill>
        <p:spPr>
          <a:xfrm>
            <a:off x="6124178" y="0"/>
            <a:ext cx="2781300" cy="6121400"/>
          </a:xfrm>
          <a:prstGeom prst="rect">
            <a:avLst/>
          </a:prstGeom>
        </p:spPr>
      </p:pic>
    </p:spTree>
    <p:extLst>
      <p:ext uri="{BB962C8B-B14F-4D97-AF65-F5344CB8AC3E}">
        <p14:creationId xmlns:p14="http://schemas.microsoft.com/office/powerpoint/2010/main" val="18304901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274638"/>
            <a:ext cx="8229600" cy="1143000"/>
          </a:xfrm>
        </p:spPr>
        <p:txBody>
          <a:bodyPr>
            <a:noAutofit/>
          </a:bodyPr>
          <a:lstStyle/>
          <a:p>
            <a:pPr algn="l"/>
            <a:r>
              <a:rPr lang="en-US" sz="2500" dirty="0" smtClean="0"/>
              <a:t>The meaning of </a:t>
            </a:r>
            <a:br>
              <a:rPr lang="en-US" sz="2500" dirty="0" smtClean="0"/>
            </a:br>
            <a:r>
              <a:rPr lang="en-US" sz="2500" dirty="0" smtClean="0"/>
              <a:t>“closure temperature”</a:t>
            </a:r>
            <a:endParaRPr lang="en-US" sz="2500" dirty="0"/>
          </a:p>
        </p:txBody>
      </p:sp>
      <p:pic>
        <p:nvPicPr>
          <p:cNvPr id="4" name="Picture 3"/>
          <p:cNvPicPr>
            <a:picLocks noChangeAspect="1"/>
          </p:cNvPicPr>
          <p:nvPr/>
        </p:nvPicPr>
        <p:blipFill>
          <a:blip r:embed="rId2"/>
          <a:stretch>
            <a:fillRect/>
          </a:stretch>
        </p:blipFill>
        <p:spPr>
          <a:xfrm>
            <a:off x="3987800" y="304800"/>
            <a:ext cx="4953000" cy="6248400"/>
          </a:xfrm>
          <a:prstGeom prst="rect">
            <a:avLst/>
          </a:prstGeom>
        </p:spPr>
      </p:pic>
      <p:sp>
        <p:nvSpPr>
          <p:cNvPr id="6" name="TextBox 5"/>
          <p:cNvSpPr txBox="1"/>
          <p:nvPr/>
        </p:nvSpPr>
        <p:spPr>
          <a:xfrm>
            <a:off x="317500" y="4965700"/>
            <a:ext cx="3329081" cy="1200329"/>
          </a:xfrm>
          <a:prstGeom prst="rect">
            <a:avLst/>
          </a:prstGeom>
          <a:noFill/>
        </p:spPr>
        <p:txBody>
          <a:bodyPr wrap="none" rtlCol="0">
            <a:spAutoFit/>
          </a:bodyPr>
          <a:lstStyle/>
          <a:p>
            <a:r>
              <a:rPr lang="en-US" dirty="0" smtClean="0"/>
              <a:t>Closure temperature varies </a:t>
            </a:r>
          </a:p>
          <a:p>
            <a:r>
              <a:rPr lang="en-US" dirty="0" smtClean="0"/>
              <a:t>depending on what’s escaping,</a:t>
            </a:r>
          </a:p>
          <a:p>
            <a:r>
              <a:rPr lang="en-US" dirty="0" smtClean="0"/>
              <a:t>and on what mineral it’s escaping</a:t>
            </a:r>
          </a:p>
          <a:p>
            <a:r>
              <a:rPr lang="en-US" dirty="0" smtClean="0"/>
              <a:t>from. </a:t>
            </a:r>
            <a:endParaRPr lang="en-US" dirty="0"/>
          </a:p>
        </p:txBody>
      </p:sp>
    </p:spTree>
    <p:extLst>
      <p:ext uri="{BB962C8B-B14F-4D97-AF65-F5344CB8AC3E}">
        <p14:creationId xmlns:p14="http://schemas.microsoft.com/office/powerpoint/2010/main" val="5364099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200"/>
            <a:ext cx="8229600" cy="927100"/>
          </a:xfrm>
        </p:spPr>
        <p:txBody>
          <a:bodyPr>
            <a:normAutofit/>
          </a:bodyPr>
          <a:lstStyle/>
          <a:p>
            <a:r>
              <a:rPr lang="en-US" dirty="0" smtClean="0"/>
              <a:t>(6) Fission track </a:t>
            </a:r>
            <a:endParaRPr lang="en-US" dirty="0"/>
          </a:p>
        </p:txBody>
      </p:sp>
      <p:pic>
        <p:nvPicPr>
          <p:cNvPr id="4" name="Picture 3"/>
          <p:cNvPicPr>
            <a:picLocks noChangeAspect="1"/>
          </p:cNvPicPr>
          <p:nvPr/>
        </p:nvPicPr>
        <p:blipFill>
          <a:blip r:embed="rId2"/>
          <a:stretch>
            <a:fillRect/>
          </a:stretch>
        </p:blipFill>
        <p:spPr>
          <a:xfrm>
            <a:off x="167580" y="723900"/>
            <a:ext cx="3985320" cy="5080000"/>
          </a:xfrm>
          <a:prstGeom prst="rect">
            <a:avLst/>
          </a:prstGeom>
        </p:spPr>
      </p:pic>
      <p:sp>
        <p:nvSpPr>
          <p:cNvPr id="5" name="TextBox 4"/>
          <p:cNvSpPr txBox="1"/>
          <p:nvPr/>
        </p:nvSpPr>
        <p:spPr>
          <a:xfrm>
            <a:off x="6032500" y="6172200"/>
            <a:ext cx="2185514" cy="646331"/>
          </a:xfrm>
          <a:prstGeom prst="rect">
            <a:avLst/>
          </a:prstGeom>
          <a:noFill/>
        </p:spPr>
        <p:txBody>
          <a:bodyPr wrap="none" rtlCol="0">
            <a:spAutoFit/>
          </a:bodyPr>
          <a:lstStyle/>
          <a:p>
            <a:r>
              <a:rPr lang="en-US" dirty="0" err="1" smtClean="0"/>
              <a:t>Reiners</a:t>
            </a:r>
            <a:r>
              <a:rPr lang="en-US" dirty="0" smtClean="0"/>
              <a:t> &amp; Brandon, </a:t>
            </a:r>
          </a:p>
          <a:p>
            <a:r>
              <a:rPr lang="en-US" dirty="0" smtClean="0"/>
              <a:t>Annual Reviews 2006</a:t>
            </a:r>
            <a:endParaRPr lang="en-US" dirty="0"/>
          </a:p>
        </p:txBody>
      </p:sp>
      <p:pic>
        <p:nvPicPr>
          <p:cNvPr id="7" name="Picture 6"/>
          <p:cNvPicPr>
            <a:picLocks noChangeAspect="1"/>
          </p:cNvPicPr>
          <p:nvPr/>
        </p:nvPicPr>
        <p:blipFill>
          <a:blip r:embed="rId3"/>
          <a:stretch>
            <a:fillRect/>
          </a:stretch>
        </p:blipFill>
        <p:spPr>
          <a:xfrm>
            <a:off x="4152900" y="603249"/>
            <a:ext cx="4902199" cy="4662167"/>
          </a:xfrm>
          <a:prstGeom prst="rect">
            <a:avLst/>
          </a:prstGeom>
        </p:spPr>
      </p:pic>
      <p:cxnSp>
        <p:nvCxnSpPr>
          <p:cNvPr id="9" name="Straight Arrow Connector 8"/>
          <p:cNvCxnSpPr/>
          <p:nvPr/>
        </p:nvCxnSpPr>
        <p:spPr>
          <a:xfrm flipH="1">
            <a:off x="7378700" y="603249"/>
            <a:ext cx="393700" cy="1435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187543" y="0"/>
            <a:ext cx="1867556" cy="646331"/>
          </a:xfrm>
          <a:prstGeom prst="rect">
            <a:avLst/>
          </a:prstGeom>
          <a:noFill/>
        </p:spPr>
        <p:txBody>
          <a:bodyPr wrap="none" rtlCol="0">
            <a:spAutoFit/>
          </a:bodyPr>
          <a:lstStyle/>
          <a:p>
            <a:r>
              <a:rPr lang="en-US" dirty="0" smtClean="0"/>
              <a:t>why are these</a:t>
            </a:r>
          </a:p>
          <a:p>
            <a:r>
              <a:rPr lang="en-US" dirty="0" smtClean="0"/>
              <a:t>not straight lines?</a:t>
            </a:r>
            <a:endParaRPr lang="en-US" dirty="0"/>
          </a:p>
        </p:txBody>
      </p:sp>
      <p:sp>
        <p:nvSpPr>
          <p:cNvPr id="12" name="TextBox 11"/>
          <p:cNvSpPr txBox="1"/>
          <p:nvPr/>
        </p:nvSpPr>
        <p:spPr>
          <a:xfrm>
            <a:off x="167580" y="6249769"/>
            <a:ext cx="4788202" cy="646331"/>
          </a:xfrm>
          <a:prstGeom prst="rect">
            <a:avLst/>
          </a:prstGeom>
          <a:noFill/>
        </p:spPr>
        <p:txBody>
          <a:bodyPr wrap="none" rtlCol="0">
            <a:spAutoFit/>
          </a:bodyPr>
          <a:lstStyle/>
          <a:p>
            <a:r>
              <a:rPr lang="en-US" dirty="0" smtClean="0"/>
              <a:t>Mountain belt uplift:</a:t>
            </a:r>
          </a:p>
          <a:p>
            <a:r>
              <a:rPr lang="en-US" i="1" dirty="0" err="1" smtClean="0"/>
              <a:t>Pe</a:t>
            </a:r>
            <a:r>
              <a:rPr lang="en-US" dirty="0" smtClean="0"/>
              <a:t> = L*u/kappa ~ 30 km*(1 mm/</a:t>
            </a:r>
            <a:r>
              <a:rPr lang="en-US" dirty="0" err="1" smtClean="0"/>
              <a:t>yr</a:t>
            </a:r>
            <a:r>
              <a:rPr lang="en-US" dirty="0" smtClean="0"/>
              <a:t>)/10</a:t>
            </a:r>
            <a:r>
              <a:rPr lang="en-US" baseline="30000" dirty="0" smtClean="0"/>
              <a:t>-6</a:t>
            </a:r>
            <a:r>
              <a:rPr lang="en-US" dirty="0" smtClean="0"/>
              <a:t> m</a:t>
            </a:r>
            <a:r>
              <a:rPr lang="en-US" baseline="30000" dirty="0" smtClean="0"/>
              <a:t>2</a:t>
            </a:r>
            <a:r>
              <a:rPr lang="en-US" dirty="0" smtClean="0"/>
              <a:t>s</a:t>
            </a:r>
            <a:r>
              <a:rPr lang="en-US" baseline="30000" dirty="0" smtClean="0"/>
              <a:t>-1 </a:t>
            </a:r>
            <a:r>
              <a:rPr lang="en-US" dirty="0" smtClean="0"/>
              <a:t>~ 1   </a:t>
            </a:r>
            <a:endParaRPr lang="en-US" dirty="0"/>
          </a:p>
        </p:txBody>
      </p:sp>
    </p:spTree>
    <p:extLst>
      <p:ext uri="{BB962C8B-B14F-4D97-AF65-F5344CB8AC3E}">
        <p14:creationId xmlns:p14="http://schemas.microsoft.com/office/powerpoint/2010/main" val="32734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t>Landscape evolution: sources of data</a:t>
            </a:r>
            <a:endParaRPr lang="en-US" sz="2800" dirty="0"/>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t>SOME MAJOR LANDSCAPE EVOLUTION PROBLEMS</a:t>
            </a:r>
            <a:endParaRPr lang="en-US" sz="3000" dirty="0" smtClean="0"/>
          </a:p>
          <a:p>
            <a:pPr marL="0" indent="0">
              <a:buNone/>
            </a:pPr>
            <a:endParaRPr lang="en-US" sz="3000" dirty="0"/>
          </a:p>
          <a:p>
            <a:pPr marL="0" indent="0">
              <a:buNone/>
            </a:pPr>
            <a:r>
              <a:rPr lang="en-US" sz="3000" dirty="0" smtClean="0"/>
              <a:t>DATE/RATE DATA ON EARTH</a:t>
            </a:r>
            <a:endParaRPr lang="en-US" sz="3000" dirty="0" smtClean="0"/>
          </a:p>
          <a:p>
            <a:pPr marL="0" indent="0">
              <a:buNone/>
            </a:pPr>
            <a:endParaRPr lang="en-US" sz="3000" dirty="0"/>
          </a:p>
          <a:p>
            <a:pPr marL="0" indent="0">
              <a:buNone/>
            </a:pPr>
            <a:r>
              <a:rPr lang="en-US" sz="3000" dirty="0" smtClean="0"/>
              <a:t>DATE/RATE DATA ON OTHER PLANETS</a:t>
            </a:r>
            <a:endParaRPr lang="en-US" sz="3000" dirty="0" smtClean="0"/>
          </a:p>
          <a:p>
            <a:pPr marL="0" indent="0">
              <a:buNone/>
            </a:pPr>
            <a:endParaRPr lang="en-US" dirty="0"/>
          </a:p>
        </p:txBody>
      </p:sp>
      <p:sp>
        <p:nvSpPr>
          <p:cNvPr id="6" name="TextBox 5"/>
          <p:cNvSpPr txBox="1"/>
          <p:nvPr/>
        </p:nvSpPr>
        <p:spPr>
          <a:xfrm>
            <a:off x="1371600" y="4851400"/>
            <a:ext cx="7388373" cy="923330"/>
          </a:xfrm>
          <a:prstGeom prst="rect">
            <a:avLst/>
          </a:prstGeom>
          <a:noFill/>
        </p:spPr>
        <p:txBody>
          <a:bodyPr wrap="none" rtlCol="0">
            <a:spAutoFit/>
          </a:bodyPr>
          <a:lstStyle/>
          <a:p>
            <a:r>
              <a:rPr lang="en-US" dirty="0" smtClean="0"/>
              <a:t>In the </a:t>
            </a:r>
            <a:r>
              <a:rPr lang="en-US" u="sng" dirty="0" smtClean="0"/>
              <a:t>next</a:t>
            </a:r>
            <a:r>
              <a:rPr lang="en-US" dirty="0" smtClean="0"/>
              <a:t> lecture, you will be presented dates and rates as facts.</a:t>
            </a:r>
          </a:p>
          <a:p>
            <a:r>
              <a:rPr lang="en-US" dirty="0" smtClean="0"/>
              <a:t>In </a:t>
            </a:r>
            <a:r>
              <a:rPr lang="en-US" u="sng" dirty="0" smtClean="0"/>
              <a:t>this</a:t>
            </a:r>
            <a:r>
              <a:rPr lang="en-US" dirty="0" smtClean="0"/>
              <a:t> lecture, you will be shown the methods that generate these dates and</a:t>
            </a:r>
          </a:p>
          <a:p>
            <a:r>
              <a:rPr lang="en-US" dirty="0" smtClean="0"/>
              <a:t>rates: their strengths, weaknesses, and ranges of validity.</a:t>
            </a:r>
            <a:endParaRPr lang="en-US" dirty="0"/>
          </a:p>
        </p:txBody>
      </p:sp>
    </p:spTree>
    <p:extLst>
      <p:ext uri="{BB962C8B-B14F-4D97-AF65-F5344CB8AC3E}">
        <p14:creationId xmlns:p14="http://schemas.microsoft.com/office/powerpoint/2010/main" val="12711085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4" name="TextBox 3"/>
          <p:cNvSpPr txBox="1"/>
          <p:nvPr/>
        </p:nvSpPr>
        <p:spPr>
          <a:xfrm>
            <a:off x="152400" y="89972"/>
            <a:ext cx="3990358" cy="369332"/>
          </a:xfrm>
          <a:prstGeom prst="rect">
            <a:avLst/>
          </a:prstGeom>
          <a:noFill/>
        </p:spPr>
        <p:txBody>
          <a:bodyPr wrap="none" rtlCol="0">
            <a:spAutoFit/>
          </a:bodyPr>
          <a:lstStyle/>
          <a:p>
            <a:r>
              <a:rPr lang="en-US" dirty="0" smtClean="0"/>
              <a:t>Example application: Olympic Peninsula</a:t>
            </a:r>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459304"/>
            <a:ext cx="3530600" cy="2137107"/>
          </a:xfrm>
          <a:prstGeom prst="rect">
            <a:avLst/>
          </a:prstGeom>
        </p:spPr>
      </p:pic>
      <p:pic>
        <p:nvPicPr>
          <p:cNvPr id="7" name="Picture 6"/>
          <p:cNvPicPr>
            <a:picLocks noChangeAspect="1"/>
          </p:cNvPicPr>
          <p:nvPr/>
        </p:nvPicPr>
        <p:blipFill>
          <a:blip r:embed="rId3"/>
          <a:stretch>
            <a:fillRect/>
          </a:stretch>
        </p:blipFill>
        <p:spPr>
          <a:xfrm>
            <a:off x="3708400" y="1131332"/>
            <a:ext cx="5177653" cy="219606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708400" y="4011357"/>
            <a:ext cx="5334000" cy="2846643"/>
          </a:xfrm>
          <a:prstGeom prst="rect">
            <a:avLst/>
          </a:prstGeom>
        </p:spPr>
      </p:pic>
      <p:sp>
        <p:nvSpPr>
          <p:cNvPr id="10" name="TextBox 9"/>
          <p:cNvSpPr txBox="1"/>
          <p:nvPr/>
        </p:nvSpPr>
        <p:spPr>
          <a:xfrm>
            <a:off x="1083822" y="5765800"/>
            <a:ext cx="2509671" cy="646331"/>
          </a:xfrm>
          <a:prstGeom prst="rect">
            <a:avLst/>
          </a:prstGeom>
          <a:noFill/>
        </p:spPr>
        <p:txBody>
          <a:bodyPr wrap="none" rtlCol="0">
            <a:spAutoFit/>
          </a:bodyPr>
          <a:lstStyle/>
          <a:p>
            <a:r>
              <a:rPr lang="en-US" dirty="0" smtClean="0"/>
              <a:t>“</a:t>
            </a:r>
            <a:r>
              <a:rPr lang="en-US" dirty="0" err="1" smtClean="0"/>
              <a:t>strath</a:t>
            </a:r>
            <a:r>
              <a:rPr lang="en-US" dirty="0" smtClean="0"/>
              <a:t>” rates: uplift</a:t>
            </a:r>
          </a:p>
          <a:p>
            <a:r>
              <a:rPr lang="en-US" dirty="0" smtClean="0"/>
              <a:t>of dated marine terraces</a:t>
            </a:r>
            <a:endParaRPr lang="en-US" dirty="0"/>
          </a:p>
        </p:txBody>
      </p:sp>
      <p:sp>
        <p:nvSpPr>
          <p:cNvPr id="11" name="TextBox 10"/>
          <p:cNvSpPr txBox="1"/>
          <p:nvPr/>
        </p:nvSpPr>
        <p:spPr>
          <a:xfrm>
            <a:off x="282558" y="3220134"/>
            <a:ext cx="3310935" cy="646331"/>
          </a:xfrm>
          <a:prstGeom prst="rect">
            <a:avLst/>
          </a:prstGeom>
          <a:noFill/>
        </p:spPr>
        <p:txBody>
          <a:bodyPr wrap="none" rtlCol="0">
            <a:spAutoFit/>
          </a:bodyPr>
          <a:lstStyle/>
          <a:p>
            <a:r>
              <a:rPr lang="en-US" dirty="0" smtClean="0"/>
              <a:t>Is it possible for precipitation</a:t>
            </a:r>
          </a:p>
          <a:p>
            <a:r>
              <a:rPr lang="en-US" dirty="0" smtClean="0"/>
              <a:t>to affect erosion, in steady state?</a:t>
            </a:r>
            <a:endParaRPr lang="en-US" dirty="0"/>
          </a:p>
        </p:txBody>
      </p:sp>
      <p:cxnSp>
        <p:nvCxnSpPr>
          <p:cNvPr id="13" name="Straight Arrow Connector 12"/>
          <p:cNvCxnSpPr/>
          <p:nvPr/>
        </p:nvCxnSpPr>
        <p:spPr>
          <a:xfrm>
            <a:off x="3530600" y="3543300"/>
            <a:ext cx="1790700" cy="126296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519394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(7) (U-</a:t>
            </a:r>
            <a:r>
              <a:rPr lang="en-US" dirty="0" err="1" smtClean="0"/>
              <a:t>Th</a:t>
            </a:r>
            <a:r>
              <a:rPr lang="en-US" dirty="0" smtClean="0"/>
              <a:t>)/He &amp; other exhumation methods.</a:t>
            </a:r>
            <a:endParaRPr lang="en-US" dirty="0"/>
          </a:p>
        </p:txBody>
      </p:sp>
      <p:pic>
        <p:nvPicPr>
          <p:cNvPr id="4" name="Picture 3"/>
          <p:cNvPicPr>
            <a:picLocks noChangeAspect="1"/>
          </p:cNvPicPr>
          <p:nvPr/>
        </p:nvPicPr>
        <p:blipFill>
          <a:blip r:embed="rId2"/>
          <a:stretch>
            <a:fillRect/>
          </a:stretch>
        </p:blipFill>
        <p:spPr>
          <a:xfrm>
            <a:off x="101600" y="1417638"/>
            <a:ext cx="3992309" cy="5253038"/>
          </a:xfrm>
          <a:prstGeom prst="rect">
            <a:avLst/>
          </a:prstGeom>
        </p:spPr>
      </p:pic>
      <p:sp>
        <p:nvSpPr>
          <p:cNvPr id="5" name="TextBox 4"/>
          <p:cNvSpPr txBox="1"/>
          <p:nvPr/>
        </p:nvSpPr>
        <p:spPr>
          <a:xfrm>
            <a:off x="1320800" y="3348335"/>
            <a:ext cx="2036397" cy="923330"/>
          </a:xfrm>
          <a:prstGeom prst="rect">
            <a:avLst/>
          </a:prstGeom>
          <a:noFill/>
        </p:spPr>
        <p:txBody>
          <a:bodyPr wrap="none" rtlCol="0">
            <a:spAutoFit/>
          </a:bodyPr>
          <a:lstStyle/>
          <a:p>
            <a:r>
              <a:rPr lang="en-US" dirty="0" smtClean="0"/>
              <a:t>Thermally activated</a:t>
            </a:r>
          </a:p>
          <a:p>
            <a:r>
              <a:rPr lang="en-US" dirty="0" smtClean="0"/>
              <a:t>diffusive loss of</a:t>
            </a:r>
          </a:p>
          <a:p>
            <a:r>
              <a:rPr lang="en-US" dirty="0" smtClean="0"/>
              <a:t>radiogenic </a:t>
            </a:r>
            <a:r>
              <a:rPr lang="en-US" baseline="30000" dirty="0" smtClean="0"/>
              <a:t>4</a:t>
            </a:r>
            <a:r>
              <a:rPr lang="en-US" dirty="0" smtClean="0"/>
              <a:t>He</a:t>
            </a:r>
            <a:endParaRPr lang="en-US" dirty="0"/>
          </a:p>
        </p:txBody>
      </p:sp>
      <p:pic>
        <p:nvPicPr>
          <p:cNvPr id="6" name="Picture 5"/>
          <p:cNvPicPr>
            <a:picLocks noChangeAspect="1"/>
          </p:cNvPicPr>
          <p:nvPr/>
        </p:nvPicPr>
        <p:blipFill>
          <a:blip r:embed="rId3"/>
          <a:stretch>
            <a:fillRect/>
          </a:stretch>
        </p:blipFill>
        <p:spPr>
          <a:xfrm>
            <a:off x="4291637" y="2324100"/>
            <a:ext cx="4852363" cy="4533900"/>
          </a:xfrm>
          <a:prstGeom prst="rect">
            <a:avLst/>
          </a:prstGeom>
        </p:spPr>
      </p:pic>
    </p:spTree>
    <p:extLst>
      <p:ext uri="{BB962C8B-B14F-4D97-AF65-F5344CB8AC3E}">
        <p14:creationId xmlns:p14="http://schemas.microsoft.com/office/powerpoint/2010/main" val="327341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571500"/>
          </a:xfrm>
        </p:spPr>
        <p:txBody>
          <a:bodyPr>
            <a:normAutofit fontScale="90000"/>
          </a:bodyPr>
          <a:lstStyle/>
          <a:p>
            <a:r>
              <a:rPr lang="en-US" sz="3300" dirty="0" smtClean="0"/>
              <a:t>(7) - Detrital </a:t>
            </a:r>
            <a:r>
              <a:rPr lang="en-US" sz="3300" dirty="0" err="1" smtClean="0"/>
              <a:t>thermochronology</a:t>
            </a:r>
            <a:r>
              <a:rPr lang="en-US" dirty="0" smtClean="0"/>
              <a:t> </a:t>
            </a:r>
            <a:endParaRPr lang="en-US" dirty="0"/>
          </a:p>
        </p:txBody>
      </p:sp>
      <p:pic>
        <p:nvPicPr>
          <p:cNvPr id="4" name="Picture 3"/>
          <p:cNvPicPr>
            <a:picLocks noChangeAspect="1"/>
          </p:cNvPicPr>
          <p:nvPr/>
        </p:nvPicPr>
        <p:blipFill>
          <a:blip r:embed="rId2"/>
          <a:stretch>
            <a:fillRect/>
          </a:stretch>
        </p:blipFill>
        <p:spPr>
          <a:xfrm>
            <a:off x="0" y="1356881"/>
            <a:ext cx="9144000" cy="5501119"/>
          </a:xfrm>
          <a:prstGeom prst="rect">
            <a:avLst/>
          </a:prstGeom>
        </p:spPr>
      </p:pic>
      <p:sp>
        <p:nvSpPr>
          <p:cNvPr id="5" name="TextBox 4"/>
          <p:cNvSpPr txBox="1"/>
          <p:nvPr/>
        </p:nvSpPr>
        <p:spPr>
          <a:xfrm>
            <a:off x="2933700" y="939799"/>
            <a:ext cx="6070600" cy="369332"/>
          </a:xfrm>
          <a:prstGeom prst="rect">
            <a:avLst/>
          </a:prstGeom>
          <a:noFill/>
        </p:spPr>
        <p:txBody>
          <a:bodyPr wrap="square" rtlCol="0">
            <a:spAutoFit/>
          </a:bodyPr>
          <a:lstStyle/>
          <a:p>
            <a:r>
              <a:rPr lang="en-US" dirty="0" smtClean="0"/>
              <a:t>Enabling technology: </a:t>
            </a:r>
            <a:r>
              <a:rPr lang="en-US" baseline="30000" dirty="0" smtClean="0"/>
              <a:t>40</a:t>
            </a:r>
            <a:r>
              <a:rPr lang="en-US" dirty="0" smtClean="0"/>
              <a:t>Ar/</a:t>
            </a:r>
            <a:r>
              <a:rPr lang="en-US" baseline="30000" dirty="0" smtClean="0"/>
              <a:t>39</a:t>
            </a:r>
            <a:r>
              <a:rPr lang="en-US" dirty="0" smtClean="0"/>
              <a:t>Ar ages of </a:t>
            </a:r>
            <a:r>
              <a:rPr lang="en-US" u="sng" dirty="0" smtClean="0"/>
              <a:t>individual grains</a:t>
            </a:r>
            <a:endParaRPr lang="en-US" dirty="0"/>
          </a:p>
        </p:txBody>
      </p:sp>
    </p:spTree>
    <p:extLst>
      <p:ext uri="{BB962C8B-B14F-4D97-AF65-F5344CB8AC3E}">
        <p14:creationId xmlns:p14="http://schemas.microsoft.com/office/powerpoint/2010/main" val="28691321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543300" y="1201698"/>
            <a:ext cx="5600700" cy="3537284"/>
          </a:xfrm>
          <a:prstGeom prst="rect">
            <a:avLst/>
          </a:prstGeom>
        </p:spPr>
      </p:pic>
      <p:sp>
        <p:nvSpPr>
          <p:cNvPr id="2" name="Title 1"/>
          <p:cNvSpPr>
            <a:spLocks noGrp="1"/>
          </p:cNvSpPr>
          <p:nvPr>
            <p:ph type="title"/>
          </p:nvPr>
        </p:nvSpPr>
        <p:spPr>
          <a:xfrm>
            <a:off x="457200" y="0"/>
            <a:ext cx="8229600" cy="800100"/>
          </a:xfrm>
        </p:spPr>
        <p:txBody>
          <a:bodyPr>
            <a:normAutofit/>
          </a:bodyPr>
          <a:lstStyle/>
          <a:p>
            <a:r>
              <a:rPr lang="en-US" dirty="0" smtClean="0"/>
              <a:t>(8) Shared event of known age.</a:t>
            </a:r>
            <a:endParaRPr lang="en-US" dirty="0"/>
          </a:p>
        </p:txBody>
      </p:sp>
      <p:sp>
        <p:nvSpPr>
          <p:cNvPr id="4" name="TextBox 3"/>
          <p:cNvSpPr txBox="1"/>
          <p:nvPr/>
        </p:nvSpPr>
        <p:spPr>
          <a:xfrm>
            <a:off x="457200" y="5549900"/>
            <a:ext cx="8481809" cy="1200329"/>
          </a:xfrm>
          <a:prstGeom prst="rect">
            <a:avLst/>
          </a:prstGeom>
          <a:noFill/>
        </p:spPr>
        <p:txBody>
          <a:bodyPr wrap="none" rtlCol="0">
            <a:spAutoFit/>
          </a:bodyPr>
          <a:lstStyle/>
          <a:p>
            <a:r>
              <a:rPr lang="en-US" dirty="0" smtClean="0"/>
              <a:t>Strengths: Natural experiment.</a:t>
            </a:r>
          </a:p>
          <a:p>
            <a:r>
              <a:rPr lang="en-US" dirty="0" smtClean="0"/>
              <a:t>Weaknesses: Relative, not absolute method (though can be calibrated by other methods)</a:t>
            </a:r>
          </a:p>
          <a:p>
            <a:r>
              <a:rPr lang="en-US" dirty="0" smtClean="0"/>
              <a:t>Age range of applicability: Unrestricted in principle; in practice, post-180 Ma </a:t>
            </a:r>
          </a:p>
          <a:p>
            <a:r>
              <a:rPr lang="en-US" dirty="0"/>
              <a:t>	</a:t>
            </a:r>
            <a:r>
              <a:rPr lang="en-US" dirty="0" smtClean="0"/>
              <a:t>				   (for which ~complete plate reconstructions are available).</a:t>
            </a:r>
            <a:endParaRPr lang="en-US" dirty="0"/>
          </a:p>
        </p:txBody>
      </p:sp>
      <p:sp>
        <p:nvSpPr>
          <p:cNvPr id="5" name="TextBox 4"/>
          <p:cNvSpPr txBox="1"/>
          <p:nvPr/>
        </p:nvSpPr>
        <p:spPr>
          <a:xfrm>
            <a:off x="635000" y="1016000"/>
            <a:ext cx="3764935" cy="369332"/>
          </a:xfrm>
          <a:prstGeom prst="rect">
            <a:avLst/>
          </a:prstGeom>
          <a:noFill/>
        </p:spPr>
        <p:txBody>
          <a:bodyPr wrap="none" rtlCol="0">
            <a:spAutoFit/>
          </a:bodyPr>
          <a:lstStyle/>
          <a:p>
            <a:r>
              <a:rPr lang="en-US" dirty="0" smtClean="0"/>
              <a:t>Example: Roan Plateau, NW Colorado:</a:t>
            </a:r>
            <a:endParaRPr lang="en-US" dirty="0"/>
          </a:p>
        </p:txBody>
      </p:sp>
      <p:sp>
        <p:nvSpPr>
          <p:cNvPr id="7" name="TextBox 6"/>
          <p:cNvSpPr txBox="1"/>
          <p:nvPr/>
        </p:nvSpPr>
        <p:spPr>
          <a:xfrm>
            <a:off x="5067300" y="646668"/>
            <a:ext cx="3552137" cy="369332"/>
          </a:xfrm>
          <a:prstGeom prst="rect">
            <a:avLst/>
          </a:prstGeom>
          <a:noFill/>
        </p:spPr>
        <p:txBody>
          <a:bodyPr wrap="none" rtlCol="0">
            <a:spAutoFit/>
          </a:bodyPr>
          <a:lstStyle/>
          <a:p>
            <a:r>
              <a:rPr lang="en-US" dirty="0" smtClean="0"/>
              <a:t>Berlin et al. JGR-Earth Surface, 2007</a:t>
            </a:r>
            <a:endParaRPr lang="en-US" dirty="0"/>
          </a:p>
        </p:txBody>
      </p:sp>
      <p:sp>
        <p:nvSpPr>
          <p:cNvPr id="9" name="TextBox 8"/>
          <p:cNvSpPr txBox="1"/>
          <p:nvPr/>
        </p:nvSpPr>
        <p:spPr>
          <a:xfrm>
            <a:off x="821955" y="1816100"/>
            <a:ext cx="2900666" cy="2308324"/>
          </a:xfrm>
          <a:prstGeom prst="rect">
            <a:avLst/>
          </a:prstGeom>
          <a:noFill/>
        </p:spPr>
        <p:txBody>
          <a:bodyPr wrap="none" rtlCol="0">
            <a:spAutoFit/>
          </a:bodyPr>
          <a:lstStyle/>
          <a:p>
            <a:r>
              <a:rPr lang="en-US" dirty="0" smtClean="0"/>
              <a:t>8 Ma incision</a:t>
            </a:r>
          </a:p>
          <a:p>
            <a:r>
              <a:rPr lang="en-US" dirty="0" smtClean="0"/>
              <a:t>by Colorado River</a:t>
            </a:r>
          </a:p>
          <a:p>
            <a:endParaRPr lang="en-US" dirty="0"/>
          </a:p>
          <a:p>
            <a:r>
              <a:rPr lang="en-US" dirty="0" smtClean="0"/>
              <a:t>Test of </a:t>
            </a:r>
            <a:r>
              <a:rPr lang="en-US" dirty="0" err="1" smtClean="0"/>
              <a:t>streampower</a:t>
            </a:r>
            <a:r>
              <a:rPr lang="en-US" dirty="0" smtClean="0"/>
              <a:t> incision</a:t>
            </a:r>
          </a:p>
          <a:p>
            <a:r>
              <a:rPr lang="en-US" dirty="0" smtClean="0"/>
              <a:t>model</a:t>
            </a:r>
          </a:p>
          <a:p>
            <a:endParaRPr lang="en-US" dirty="0"/>
          </a:p>
          <a:p>
            <a:r>
              <a:rPr lang="en-US" dirty="0" smtClean="0"/>
              <a:t>See also Crosby &amp; Whipple</a:t>
            </a:r>
          </a:p>
          <a:p>
            <a:r>
              <a:rPr lang="en-US" dirty="0" smtClean="0"/>
              <a:t>JGR 2006.</a:t>
            </a:r>
            <a:endParaRPr lang="en-US" dirty="0"/>
          </a:p>
        </p:txBody>
      </p:sp>
    </p:spTree>
    <p:extLst>
      <p:ext uri="{BB962C8B-B14F-4D97-AF65-F5344CB8AC3E}">
        <p14:creationId xmlns:p14="http://schemas.microsoft.com/office/powerpoint/2010/main" val="23988489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096000"/>
          </a:xfrm>
          <a:prstGeom prst="rect">
            <a:avLst/>
          </a:prstGeom>
        </p:spPr>
      </p:pic>
      <p:sp>
        <p:nvSpPr>
          <p:cNvPr id="3" name="TextBox 2"/>
          <p:cNvSpPr txBox="1"/>
          <p:nvPr/>
        </p:nvSpPr>
        <p:spPr>
          <a:xfrm>
            <a:off x="317500" y="89972"/>
            <a:ext cx="1812666" cy="369332"/>
          </a:xfrm>
          <a:prstGeom prst="rect">
            <a:avLst/>
          </a:prstGeom>
          <a:noFill/>
        </p:spPr>
        <p:txBody>
          <a:bodyPr wrap="none" rtlCol="0">
            <a:spAutoFit/>
          </a:bodyPr>
          <a:lstStyle/>
          <a:p>
            <a:r>
              <a:rPr lang="en-US" dirty="0" err="1" smtClean="0"/>
              <a:t>Gondwana</a:t>
            </a:r>
            <a:r>
              <a:rPr lang="en-US" dirty="0" smtClean="0"/>
              <a:t> rifting</a:t>
            </a:r>
            <a:endParaRPr lang="en-US" dirty="0"/>
          </a:p>
        </p:txBody>
      </p:sp>
    </p:spTree>
    <p:extLst>
      <p:ext uri="{BB962C8B-B14F-4D97-AF65-F5344CB8AC3E}">
        <p14:creationId xmlns:p14="http://schemas.microsoft.com/office/powerpoint/2010/main" val="24198443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18309" y="525102"/>
            <a:ext cx="8189091" cy="6332898"/>
          </a:xfrm>
          <a:prstGeom prst="rect">
            <a:avLst/>
          </a:prstGeom>
        </p:spPr>
      </p:pic>
      <p:sp>
        <p:nvSpPr>
          <p:cNvPr id="4" name="TextBox 3"/>
          <p:cNvSpPr txBox="1"/>
          <p:nvPr/>
        </p:nvSpPr>
        <p:spPr>
          <a:xfrm>
            <a:off x="88900" y="625564"/>
            <a:ext cx="4049869" cy="646331"/>
          </a:xfrm>
          <a:prstGeom prst="rect">
            <a:avLst/>
          </a:prstGeom>
          <a:noFill/>
        </p:spPr>
        <p:txBody>
          <a:bodyPr wrap="none" rtlCol="0">
            <a:spAutoFit/>
          </a:bodyPr>
          <a:lstStyle/>
          <a:p>
            <a:r>
              <a:rPr lang="en-US" dirty="0" smtClean="0"/>
              <a:t>Other example: </a:t>
            </a:r>
            <a:r>
              <a:rPr lang="en-US" dirty="0" err="1" smtClean="0"/>
              <a:t>Gondwana</a:t>
            </a:r>
            <a:r>
              <a:rPr lang="en-US" dirty="0" smtClean="0"/>
              <a:t> Scarp,</a:t>
            </a:r>
          </a:p>
          <a:p>
            <a:r>
              <a:rPr lang="en-US" dirty="0" smtClean="0"/>
              <a:t>known as “Great Escarpment” in S. Africa</a:t>
            </a:r>
            <a:endParaRPr lang="en-US" dirty="0"/>
          </a:p>
        </p:txBody>
      </p:sp>
      <p:sp>
        <p:nvSpPr>
          <p:cNvPr id="5" name="Rectangle 4"/>
          <p:cNvSpPr/>
          <p:nvPr/>
        </p:nvSpPr>
        <p:spPr>
          <a:xfrm>
            <a:off x="2408844" y="0"/>
            <a:ext cx="4323657" cy="492443"/>
          </a:xfrm>
          <a:prstGeom prst="rect">
            <a:avLst/>
          </a:prstGeom>
        </p:spPr>
        <p:txBody>
          <a:bodyPr wrap="none">
            <a:spAutoFit/>
          </a:bodyPr>
          <a:lstStyle/>
          <a:p>
            <a:r>
              <a:rPr lang="en-US" sz="2600" dirty="0"/>
              <a:t>(8) </a:t>
            </a:r>
            <a:r>
              <a:rPr lang="en-US" sz="2600" dirty="0" smtClean="0"/>
              <a:t>Shared event of known age</a:t>
            </a:r>
            <a:endParaRPr lang="en-US" sz="2600" dirty="0"/>
          </a:p>
        </p:txBody>
      </p:sp>
      <p:sp>
        <p:nvSpPr>
          <p:cNvPr id="7" name="TextBox 6"/>
          <p:cNvSpPr txBox="1"/>
          <p:nvPr/>
        </p:nvSpPr>
        <p:spPr>
          <a:xfrm>
            <a:off x="88900" y="1367270"/>
            <a:ext cx="3041217" cy="923330"/>
          </a:xfrm>
          <a:prstGeom prst="rect">
            <a:avLst/>
          </a:prstGeom>
          <a:solidFill>
            <a:srgbClr val="FFFFFF"/>
          </a:solidFill>
        </p:spPr>
        <p:txBody>
          <a:bodyPr wrap="none" rtlCol="0">
            <a:spAutoFit/>
          </a:bodyPr>
          <a:lstStyle/>
          <a:p>
            <a:r>
              <a:rPr lang="en-US" dirty="0" smtClean="0"/>
              <a:t>South Africa: rifting ~160 Ma</a:t>
            </a:r>
          </a:p>
          <a:p>
            <a:r>
              <a:rPr lang="en-US" dirty="0" smtClean="0"/>
              <a:t>(plate tectonic reconstruction)</a:t>
            </a:r>
          </a:p>
          <a:p>
            <a:r>
              <a:rPr lang="en-US" dirty="0" smtClean="0"/>
              <a:t>Scarp retreat rate: ~1 km/Myr</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25900" y="525102"/>
            <a:ext cx="2603500" cy="17654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32501" y="5391216"/>
            <a:ext cx="2157499" cy="1466784"/>
          </a:xfrm>
          <a:prstGeom prst="rect">
            <a:avLst/>
          </a:prstGeom>
        </p:spPr>
      </p:pic>
    </p:spTree>
    <p:extLst>
      <p:ext uri="{BB962C8B-B14F-4D97-AF65-F5344CB8AC3E}">
        <p14:creationId xmlns:p14="http://schemas.microsoft.com/office/powerpoint/2010/main" val="1014051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92400" y="834024"/>
            <a:ext cx="3403600" cy="5757276"/>
          </a:xfrm>
          <a:prstGeom prst="rect">
            <a:avLst/>
          </a:prstGeom>
        </p:spPr>
      </p:pic>
      <p:sp>
        <p:nvSpPr>
          <p:cNvPr id="5" name="TextBox 4"/>
          <p:cNvSpPr txBox="1"/>
          <p:nvPr/>
        </p:nvSpPr>
        <p:spPr>
          <a:xfrm>
            <a:off x="393700" y="254000"/>
            <a:ext cx="8360845" cy="369332"/>
          </a:xfrm>
          <a:prstGeom prst="rect">
            <a:avLst/>
          </a:prstGeom>
          <a:noFill/>
        </p:spPr>
        <p:txBody>
          <a:bodyPr wrap="none" rtlCol="0">
            <a:spAutoFit/>
          </a:bodyPr>
          <a:lstStyle/>
          <a:p>
            <a:r>
              <a:rPr lang="en-US" dirty="0" smtClean="0"/>
              <a:t>Scarp retreat following continental break-up is constrained by apatite fission-track data</a:t>
            </a:r>
            <a:endParaRPr lang="en-US" dirty="0"/>
          </a:p>
        </p:txBody>
      </p:sp>
    </p:spTree>
    <p:extLst>
      <p:ext uri="{BB962C8B-B14F-4D97-AF65-F5344CB8AC3E}">
        <p14:creationId xmlns:p14="http://schemas.microsoft.com/office/powerpoint/2010/main" val="17947535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54062"/>
          </a:xfrm>
        </p:spPr>
        <p:txBody>
          <a:bodyPr>
            <a:normAutofit fontScale="90000"/>
          </a:bodyPr>
          <a:lstStyle/>
          <a:p>
            <a:r>
              <a:rPr lang="en-US" b="1" dirty="0" smtClean="0"/>
              <a:t>(9) The sedimentary record.</a:t>
            </a:r>
            <a:endParaRPr lang="en-US" b="1" dirty="0"/>
          </a:p>
        </p:txBody>
      </p:sp>
      <p:cxnSp>
        <p:nvCxnSpPr>
          <p:cNvPr id="5" name="Straight Arrow Connector 4"/>
          <p:cNvCxnSpPr/>
          <p:nvPr/>
        </p:nvCxnSpPr>
        <p:spPr>
          <a:xfrm flipV="1">
            <a:off x="1219200" y="1028700"/>
            <a:ext cx="482600" cy="8763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50588" y="1905000"/>
            <a:ext cx="2340718" cy="1200329"/>
          </a:xfrm>
          <a:prstGeom prst="rect">
            <a:avLst/>
          </a:prstGeom>
          <a:noFill/>
        </p:spPr>
        <p:txBody>
          <a:bodyPr wrap="none" rtlCol="0">
            <a:spAutoFit/>
          </a:bodyPr>
          <a:lstStyle/>
          <a:p>
            <a:r>
              <a:rPr lang="en-US" dirty="0" smtClean="0"/>
              <a:t>method with great </a:t>
            </a:r>
          </a:p>
          <a:p>
            <a:r>
              <a:rPr lang="en-US" dirty="0" smtClean="0"/>
              <a:t>promise for the future;</a:t>
            </a:r>
          </a:p>
          <a:p>
            <a:r>
              <a:rPr lang="en-US" dirty="0" smtClean="0"/>
              <a:t>see required reading</a:t>
            </a:r>
          </a:p>
          <a:p>
            <a:r>
              <a:rPr lang="en-US" dirty="0" smtClean="0"/>
              <a:t>Allen 2008</a:t>
            </a:r>
            <a:endParaRPr lang="en-US" dirty="0"/>
          </a:p>
        </p:txBody>
      </p:sp>
      <p:sp>
        <p:nvSpPr>
          <p:cNvPr id="10" name="TextBox 9"/>
          <p:cNvSpPr txBox="1"/>
          <p:nvPr/>
        </p:nvSpPr>
        <p:spPr>
          <a:xfrm>
            <a:off x="207765" y="5803900"/>
            <a:ext cx="8936235" cy="923330"/>
          </a:xfrm>
          <a:prstGeom prst="rect">
            <a:avLst/>
          </a:prstGeom>
          <a:noFill/>
        </p:spPr>
        <p:txBody>
          <a:bodyPr wrap="none" rtlCol="0">
            <a:spAutoFit/>
          </a:bodyPr>
          <a:lstStyle/>
          <a:p>
            <a:r>
              <a:rPr lang="en-US" dirty="0" smtClean="0"/>
              <a:t>Strengths: Records information about fully-vanished landscapes.</a:t>
            </a:r>
          </a:p>
          <a:p>
            <a:r>
              <a:rPr lang="en-US" dirty="0" smtClean="0"/>
              <a:t>Weaknesses: Changes in grain size + channel dimensions have multiple possible explanations.</a:t>
            </a:r>
          </a:p>
          <a:p>
            <a:r>
              <a:rPr lang="en-US" dirty="0" smtClean="0"/>
              <a:t>Age range of application: &lt; 3.5 </a:t>
            </a:r>
            <a:r>
              <a:rPr lang="en-US" dirty="0" err="1" smtClean="0"/>
              <a:t>Ga</a:t>
            </a:r>
            <a:r>
              <a:rPr lang="en-US" dirty="0" smtClean="0"/>
              <a:t> on Earth; &lt;4.1 </a:t>
            </a:r>
            <a:r>
              <a:rPr lang="en-US" dirty="0" err="1" smtClean="0"/>
              <a:t>Ga</a:t>
            </a:r>
            <a:r>
              <a:rPr lang="en-US" dirty="0" smtClean="0"/>
              <a:t> on Mars (for orbiter methods)</a:t>
            </a:r>
            <a:endParaRPr lang="en-US" dirty="0"/>
          </a:p>
        </p:txBody>
      </p:sp>
      <p:sp>
        <p:nvSpPr>
          <p:cNvPr id="12" name="TextBox 11"/>
          <p:cNvSpPr txBox="1"/>
          <p:nvPr/>
        </p:nvSpPr>
        <p:spPr>
          <a:xfrm>
            <a:off x="6400800" y="1320800"/>
            <a:ext cx="2768231" cy="369332"/>
          </a:xfrm>
          <a:prstGeom prst="rect">
            <a:avLst/>
          </a:prstGeom>
          <a:noFill/>
        </p:spPr>
        <p:txBody>
          <a:bodyPr wrap="none" rtlCol="0">
            <a:spAutoFit/>
          </a:bodyPr>
          <a:lstStyle/>
          <a:p>
            <a:r>
              <a:rPr lang="en-US" dirty="0" smtClean="0"/>
              <a:t>Foreman et al. Nature 2012</a:t>
            </a:r>
            <a:endParaRPr lang="en-US" dirty="0"/>
          </a:p>
        </p:txBody>
      </p:sp>
      <p:pic>
        <p:nvPicPr>
          <p:cNvPr id="13" name="Picture 12"/>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527301" y="940823"/>
            <a:ext cx="3682999" cy="4850377"/>
          </a:xfrm>
          <a:prstGeom prst="rect">
            <a:avLst/>
          </a:prstGeom>
        </p:spPr>
      </p:pic>
      <p:cxnSp>
        <p:nvCxnSpPr>
          <p:cNvPr id="17" name="Straight Arrow Connector 16"/>
          <p:cNvCxnSpPr/>
          <p:nvPr/>
        </p:nvCxnSpPr>
        <p:spPr>
          <a:xfrm flipH="1" flipV="1">
            <a:off x="5765800" y="3479800"/>
            <a:ext cx="762000" cy="40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692900" y="3886200"/>
            <a:ext cx="2223836" cy="1200329"/>
          </a:xfrm>
          <a:prstGeom prst="rect">
            <a:avLst/>
          </a:prstGeom>
          <a:noFill/>
        </p:spPr>
        <p:txBody>
          <a:bodyPr wrap="none" rtlCol="0">
            <a:spAutoFit/>
          </a:bodyPr>
          <a:lstStyle/>
          <a:p>
            <a:r>
              <a:rPr lang="en-US" dirty="0" smtClean="0"/>
              <a:t>4-6 </a:t>
            </a:r>
            <a:r>
              <a:rPr lang="en-US" dirty="0" err="1" smtClean="0"/>
              <a:t>deg</a:t>
            </a:r>
            <a:r>
              <a:rPr lang="en-US" dirty="0" smtClean="0"/>
              <a:t> C increase in </a:t>
            </a:r>
          </a:p>
          <a:p>
            <a:r>
              <a:rPr lang="en-US" dirty="0" smtClean="0"/>
              <a:t>global T accompanied</a:t>
            </a:r>
          </a:p>
          <a:p>
            <a:r>
              <a:rPr lang="en-US" dirty="0" smtClean="0"/>
              <a:t>by 2x-4x increase in </a:t>
            </a:r>
          </a:p>
          <a:p>
            <a:r>
              <a:rPr lang="en-US" dirty="0" smtClean="0"/>
              <a:t>pCO</a:t>
            </a:r>
            <a:r>
              <a:rPr lang="en-US" baseline="-25000" dirty="0" smtClean="0"/>
              <a:t>2</a:t>
            </a:r>
          </a:p>
        </p:txBody>
      </p:sp>
      <p:pic>
        <p:nvPicPr>
          <p:cNvPr id="19" name="Picture 1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 y="3105329"/>
            <a:ext cx="2661211" cy="971371"/>
          </a:xfrm>
          <a:prstGeom prst="rect">
            <a:avLst/>
          </a:prstGeom>
          <a:ln>
            <a:solidFill>
              <a:srgbClr val="000000"/>
            </a:solidFill>
          </a:ln>
        </p:spPr>
      </p:pic>
    </p:spTree>
    <p:extLst>
      <p:ext uri="{BB962C8B-B14F-4D97-AF65-F5344CB8AC3E}">
        <p14:creationId xmlns:p14="http://schemas.microsoft.com/office/powerpoint/2010/main" val="5720608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900" y="173038"/>
            <a:ext cx="3632200" cy="1143000"/>
          </a:xfrm>
        </p:spPr>
        <p:txBody>
          <a:bodyPr>
            <a:normAutofit/>
          </a:bodyPr>
          <a:lstStyle/>
          <a:p>
            <a:pPr algn="l"/>
            <a:r>
              <a:rPr lang="en-US" sz="2500" dirty="0" smtClean="0"/>
              <a:t>Example (idealized model):</a:t>
            </a:r>
            <a:endParaRPr lang="en-US" sz="2500" dirty="0"/>
          </a:p>
        </p:txBody>
      </p:sp>
      <p:pic>
        <p:nvPicPr>
          <p:cNvPr id="4" name="Picture 3"/>
          <p:cNvPicPr>
            <a:picLocks noChangeAspect="1"/>
          </p:cNvPicPr>
          <p:nvPr/>
        </p:nvPicPr>
        <p:blipFill>
          <a:blip r:embed="rId2"/>
          <a:stretch>
            <a:fillRect/>
          </a:stretch>
        </p:blipFill>
        <p:spPr>
          <a:xfrm>
            <a:off x="3848100" y="50800"/>
            <a:ext cx="5295900" cy="6807200"/>
          </a:xfrm>
          <a:prstGeom prst="rect">
            <a:avLst/>
          </a:prstGeom>
        </p:spPr>
      </p:pic>
      <p:pic>
        <p:nvPicPr>
          <p:cNvPr id="5" name="Picture 4"/>
          <p:cNvPicPr>
            <a:picLocks noChangeAspect="1"/>
          </p:cNvPicPr>
          <p:nvPr/>
        </p:nvPicPr>
        <p:blipFill>
          <a:blip r:embed="rId3"/>
          <a:stretch>
            <a:fillRect/>
          </a:stretch>
        </p:blipFill>
        <p:spPr>
          <a:xfrm>
            <a:off x="0" y="1841500"/>
            <a:ext cx="4285085" cy="3975100"/>
          </a:xfrm>
          <a:prstGeom prst="rect">
            <a:avLst/>
          </a:prstGeom>
        </p:spPr>
      </p:pic>
      <p:sp>
        <p:nvSpPr>
          <p:cNvPr id="6" name="TextBox 5"/>
          <p:cNvSpPr txBox="1"/>
          <p:nvPr/>
        </p:nvSpPr>
        <p:spPr>
          <a:xfrm>
            <a:off x="0" y="6355834"/>
            <a:ext cx="3915517" cy="369332"/>
          </a:xfrm>
          <a:prstGeom prst="rect">
            <a:avLst/>
          </a:prstGeom>
          <a:noFill/>
        </p:spPr>
        <p:txBody>
          <a:bodyPr wrap="none" rtlCol="0">
            <a:spAutoFit/>
          </a:bodyPr>
          <a:lstStyle/>
          <a:p>
            <a:r>
              <a:rPr lang="en-US" dirty="0" smtClean="0"/>
              <a:t>Armitage et al. Nature Geoscience 2011</a:t>
            </a:r>
            <a:endParaRPr lang="en-US" dirty="0"/>
          </a:p>
        </p:txBody>
      </p:sp>
    </p:spTree>
    <p:extLst>
      <p:ext uri="{BB962C8B-B14F-4D97-AF65-F5344CB8AC3E}">
        <p14:creationId xmlns:p14="http://schemas.microsoft.com/office/powerpoint/2010/main" val="35675510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243"/>
            <a:ext cx="8229600" cy="639762"/>
          </a:xfrm>
        </p:spPr>
        <p:txBody>
          <a:bodyPr>
            <a:normAutofit/>
          </a:bodyPr>
          <a:lstStyle/>
          <a:p>
            <a:r>
              <a:rPr lang="en-US" sz="3000" dirty="0" smtClean="0"/>
              <a:t>Integration and cross-checking of methods.</a:t>
            </a:r>
            <a:endParaRPr lang="en-US" sz="3000" dirty="0"/>
          </a:p>
        </p:txBody>
      </p:sp>
      <p:pic>
        <p:nvPicPr>
          <p:cNvPr id="4" name="Picture 3"/>
          <p:cNvPicPr>
            <a:picLocks noChangeAspect="1"/>
          </p:cNvPicPr>
          <p:nvPr/>
        </p:nvPicPr>
        <p:blipFill>
          <a:blip r:embed="rId2"/>
          <a:stretch>
            <a:fillRect/>
          </a:stretch>
        </p:blipFill>
        <p:spPr>
          <a:xfrm>
            <a:off x="2376780" y="2501900"/>
            <a:ext cx="6614819" cy="4356100"/>
          </a:xfrm>
          <a:prstGeom prst="rect">
            <a:avLst/>
          </a:prstGeom>
        </p:spPr>
      </p:pic>
      <p:sp>
        <p:nvSpPr>
          <p:cNvPr id="5" name="TextBox 4"/>
          <p:cNvSpPr txBox="1"/>
          <p:nvPr/>
        </p:nvSpPr>
        <p:spPr>
          <a:xfrm>
            <a:off x="6578600" y="6400800"/>
            <a:ext cx="2344775" cy="369332"/>
          </a:xfrm>
          <a:prstGeom prst="rect">
            <a:avLst/>
          </a:prstGeom>
          <a:noFill/>
        </p:spPr>
        <p:txBody>
          <a:bodyPr wrap="none" rtlCol="0">
            <a:spAutoFit/>
          </a:bodyPr>
          <a:lstStyle/>
          <a:p>
            <a:r>
              <a:rPr lang="en-US" dirty="0" smtClean="0"/>
              <a:t>University of Innsbruck</a:t>
            </a:r>
            <a:endParaRPr lang="en-US" dirty="0"/>
          </a:p>
        </p:txBody>
      </p:sp>
      <p:pic>
        <p:nvPicPr>
          <p:cNvPr id="6" name="Picture 5"/>
          <p:cNvPicPr>
            <a:picLocks noChangeAspect="1"/>
          </p:cNvPicPr>
          <p:nvPr/>
        </p:nvPicPr>
        <p:blipFill>
          <a:blip r:embed="rId3"/>
          <a:stretch>
            <a:fillRect/>
          </a:stretch>
        </p:blipFill>
        <p:spPr>
          <a:xfrm>
            <a:off x="-69850" y="594519"/>
            <a:ext cx="3143250" cy="2385426"/>
          </a:xfrm>
          <a:prstGeom prst="rect">
            <a:avLst/>
          </a:prstGeom>
          <a:ln>
            <a:solidFill>
              <a:schemeClr val="tx1"/>
            </a:solidFill>
          </a:ln>
        </p:spPr>
      </p:pic>
      <p:sp>
        <p:nvSpPr>
          <p:cNvPr id="7" name="TextBox 6"/>
          <p:cNvSpPr txBox="1"/>
          <p:nvPr/>
        </p:nvSpPr>
        <p:spPr>
          <a:xfrm>
            <a:off x="-69850" y="2992645"/>
            <a:ext cx="1645515" cy="646331"/>
          </a:xfrm>
          <a:prstGeom prst="rect">
            <a:avLst/>
          </a:prstGeom>
          <a:noFill/>
        </p:spPr>
        <p:txBody>
          <a:bodyPr wrap="none" rtlCol="0">
            <a:spAutoFit/>
          </a:bodyPr>
          <a:lstStyle/>
          <a:p>
            <a:r>
              <a:rPr lang="en-US" dirty="0" smtClean="0"/>
              <a:t>Anderson &amp; </a:t>
            </a:r>
          </a:p>
          <a:p>
            <a:r>
              <a:rPr lang="en-US" dirty="0" smtClean="0"/>
              <a:t>Anderson, </a:t>
            </a:r>
            <a:r>
              <a:rPr lang="en-US" dirty="0" err="1" smtClean="0"/>
              <a:t>ch.</a:t>
            </a:r>
            <a:r>
              <a:rPr lang="en-US" dirty="0" smtClean="0"/>
              <a:t> 6</a:t>
            </a:r>
            <a:endParaRPr lang="en-US" dirty="0"/>
          </a:p>
        </p:txBody>
      </p:sp>
    </p:spTree>
    <p:extLst>
      <p:ext uri="{BB962C8B-B14F-4D97-AF65-F5344CB8AC3E}">
        <p14:creationId xmlns:p14="http://schemas.microsoft.com/office/powerpoint/2010/main" val="21358641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400"/>
          </a:xfrm>
        </p:spPr>
        <p:txBody>
          <a:bodyPr>
            <a:normAutofit fontScale="90000"/>
          </a:bodyPr>
          <a:lstStyle/>
          <a:p>
            <a:r>
              <a:rPr lang="en-US" dirty="0" smtClean="0"/>
              <a:t>Key points</a:t>
            </a:r>
            <a:endParaRPr lang="en-US" dirty="0"/>
          </a:p>
        </p:txBody>
      </p:sp>
      <p:sp>
        <p:nvSpPr>
          <p:cNvPr id="3" name="Content Placeholder 2"/>
          <p:cNvSpPr>
            <a:spLocks noGrp="1"/>
          </p:cNvSpPr>
          <p:nvPr>
            <p:ph idx="1"/>
          </p:nvPr>
        </p:nvSpPr>
        <p:spPr>
          <a:xfrm>
            <a:off x="457200" y="850900"/>
            <a:ext cx="8229600" cy="5245100"/>
          </a:xfrm>
        </p:spPr>
        <p:txBody>
          <a:bodyPr>
            <a:normAutofit fontScale="92500" lnSpcReduction="10000"/>
          </a:bodyPr>
          <a:lstStyle/>
          <a:p>
            <a:r>
              <a:rPr lang="en-US" dirty="0" smtClean="0"/>
              <a:t>For each Earth-based dating method, know the principle, advantages, disadvantages, example application, age range of application, for each technique.</a:t>
            </a:r>
          </a:p>
          <a:p>
            <a:r>
              <a:rPr lang="en-US" dirty="0"/>
              <a:t>Explain the evidence for and against a Pleistocene uptick in global erosion on Earth (two arguments for and two arguments </a:t>
            </a:r>
            <a:r>
              <a:rPr lang="en-US" dirty="0" smtClean="0"/>
              <a:t>against, plus geographic context)</a:t>
            </a:r>
            <a:endParaRPr lang="en-US" dirty="0"/>
          </a:p>
          <a:p>
            <a:r>
              <a:rPr lang="en-US" dirty="0" smtClean="0"/>
              <a:t>Explain the evidence for and against recent (&lt;6 Ma) incision of the Grand Canyon (one argument </a:t>
            </a:r>
            <a:r>
              <a:rPr lang="en-US" dirty="0"/>
              <a:t>for </a:t>
            </a:r>
            <a:r>
              <a:rPr lang="en-US" dirty="0" smtClean="0"/>
              <a:t>and one arguments against, plus geographic context)</a:t>
            </a:r>
            <a:endParaRPr lang="en-US" dirty="0"/>
          </a:p>
          <a:p>
            <a:pPr marL="0" indent="0">
              <a:buNone/>
            </a:pPr>
            <a:endParaRPr lang="en-US" dirty="0"/>
          </a:p>
        </p:txBody>
      </p:sp>
    </p:spTree>
    <p:extLst>
      <p:ext uri="{BB962C8B-B14F-4D97-AF65-F5344CB8AC3E}">
        <p14:creationId xmlns:p14="http://schemas.microsoft.com/office/powerpoint/2010/main" val="31193031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solidFill>
                  <a:schemeClr val="bg1">
                    <a:lumMod val="50000"/>
                  </a:schemeClr>
                </a:solidFill>
              </a:rPr>
              <a:t>SOME MAJOR LANDSCAPE EVOLUTION PROBLEMS</a:t>
            </a:r>
            <a:endParaRPr lang="en-US" sz="3000" dirty="0" smtClean="0">
              <a:solidFill>
                <a:schemeClr val="bg1">
                  <a:lumMod val="50000"/>
                </a:schemeClr>
              </a:solidFill>
            </a:endParaRP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EARTH</a:t>
            </a:r>
            <a:endParaRPr lang="en-US" sz="3000" dirty="0" smtClean="0">
              <a:solidFill>
                <a:schemeClr val="bg1">
                  <a:lumMod val="50000"/>
                </a:schemeClr>
              </a:solidFill>
            </a:endParaRPr>
          </a:p>
          <a:p>
            <a:pPr marL="0" indent="0">
              <a:buNone/>
            </a:pPr>
            <a:endParaRPr lang="en-US" sz="3000" dirty="0">
              <a:solidFill>
                <a:schemeClr val="bg1">
                  <a:lumMod val="50000"/>
                </a:schemeClr>
              </a:solidFill>
            </a:endParaRPr>
          </a:p>
          <a:p>
            <a:pPr marL="0" indent="0">
              <a:buNone/>
            </a:pPr>
            <a:r>
              <a:rPr lang="en-US" sz="3000" dirty="0" smtClean="0">
                <a:solidFill>
                  <a:srgbClr val="000000"/>
                </a:solidFill>
              </a:rPr>
              <a:t>DATE/RATE DATA ON OTHER PLANETS</a:t>
            </a:r>
            <a:endParaRPr lang="en-US" sz="3000" dirty="0" smtClean="0">
              <a:solidFill>
                <a:srgbClr val="000000"/>
              </a:solidFill>
            </a:endParaRPr>
          </a:p>
          <a:p>
            <a:pPr marL="0" indent="0">
              <a:buNone/>
            </a:pPr>
            <a:endParaRPr lang="en-US" dirty="0"/>
          </a:p>
        </p:txBody>
      </p:sp>
    </p:spTree>
    <p:extLst>
      <p:ext uri="{BB962C8B-B14F-4D97-AF65-F5344CB8AC3E}">
        <p14:creationId xmlns:p14="http://schemas.microsoft.com/office/powerpoint/2010/main" val="4248088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100"/>
            <a:ext cx="9144000" cy="736600"/>
          </a:xfrm>
        </p:spPr>
        <p:txBody>
          <a:bodyPr>
            <a:normAutofit fontScale="90000"/>
          </a:bodyPr>
          <a:lstStyle/>
          <a:p>
            <a:r>
              <a:rPr lang="en-US" dirty="0" smtClean="0"/>
              <a:t>(P1) Crater-density constraints on burial and exhumation.</a:t>
            </a:r>
            <a:endParaRPr lang="en-US" dirty="0"/>
          </a:p>
        </p:txBody>
      </p:sp>
      <p:pic>
        <p:nvPicPr>
          <p:cNvPr id="4" name="Picture 3"/>
          <p:cNvPicPr>
            <a:picLocks noChangeAspect="1"/>
          </p:cNvPicPr>
          <p:nvPr/>
        </p:nvPicPr>
        <p:blipFill>
          <a:blip r:embed="rId2"/>
          <a:stretch>
            <a:fillRect/>
          </a:stretch>
        </p:blipFill>
        <p:spPr>
          <a:xfrm>
            <a:off x="-222105" y="1587500"/>
            <a:ext cx="4602542" cy="3530600"/>
          </a:xfrm>
          <a:prstGeom prst="rect">
            <a:avLst/>
          </a:prstGeom>
        </p:spPr>
      </p:pic>
      <p:sp>
        <p:nvSpPr>
          <p:cNvPr id="5" name="TextBox 4"/>
          <p:cNvSpPr txBox="1"/>
          <p:nvPr/>
        </p:nvSpPr>
        <p:spPr>
          <a:xfrm>
            <a:off x="0" y="5073698"/>
            <a:ext cx="1939466" cy="369332"/>
          </a:xfrm>
          <a:prstGeom prst="rect">
            <a:avLst/>
          </a:prstGeom>
          <a:noFill/>
        </p:spPr>
        <p:txBody>
          <a:bodyPr wrap="none" rtlCol="0">
            <a:spAutoFit/>
          </a:bodyPr>
          <a:lstStyle/>
          <a:p>
            <a:r>
              <a:rPr lang="en-US" dirty="0" smtClean="0"/>
              <a:t>Kite &amp; Mayer 2017</a:t>
            </a:r>
            <a:endParaRPr lang="en-US" dirty="0"/>
          </a:p>
        </p:txBody>
      </p:sp>
      <p:pic>
        <p:nvPicPr>
          <p:cNvPr id="6" name="Picture 5"/>
          <p:cNvPicPr>
            <a:picLocks noChangeAspect="1"/>
          </p:cNvPicPr>
          <p:nvPr/>
        </p:nvPicPr>
        <p:blipFill>
          <a:blip r:embed="rId3"/>
          <a:stretch>
            <a:fillRect/>
          </a:stretch>
        </p:blipFill>
        <p:spPr>
          <a:xfrm>
            <a:off x="4725058" y="1366330"/>
            <a:ext cx="4279242" cy="4038600"/>
          </a:xfrm>
          <a:prstGeom prst="rect">
            <a:avLst/>
          </a:prstGeom>
        </p:spPr>
      </p:pic>
      <p:sp>
        <p:nvSpPr>
          <p:cNvPr id="7" name="TextBox 6"/>
          <p:cNvSpPr txBox="1"/>
          <p:nvPr/>
        </p:nvSpPr>
        <p:spPr>
          <a:xfrm>
            <a:off x="1790700" y="1238298"/>
            <a:ext cx="1150600" cy="369332"/>
          </a:xfrm>
          <a:prstGeom prst="rect">
            <a:avLst/>
          </a:prstGeom>
          <a:noFill/>
        </p:spPr>
        <p:txBody>
          <a:bodyPr wrap="none" rtlCol="0">
            <a:spAutoFit/>
          </a:bodyPr>
          <a:lstStyle/>
          <a:p>
            <a:r>
              <a:rPr lang="en-US" b="1" dirty="0" smtClean="0"/>
              <a:t>CONCEPT:</a:t>
            </a:r>
            <a:endParaRPr lang="en-US" b="1" dirty="0"/>
          </a:p>
        </p:txBody>
      </p:sp>
      <p:sp>
        <p:nvSpPr>
          <p:cNvPr id="8" name="TextBox 7"/>
          <p:cNvSpPr txBox="1"/>
          <p:nvPr/>
        </p:nvSpPr>
        <p:spPr>
          <a:xfrm>
            <a:off x="6337300" y="1181664"/>
            <a:ext cx="787896" cy="369332"/>
          </a:xfrm>
          <a:prstGeom prst="rect">
            <a:avLst/>
          </a:prstGeom>
          <a:noFill/>
        </p:spPr>
        <p:txBody>
          <a:bodyPr wrap="none" rtlCol="0">
            <a:spAutoFit/>
          </a:bodyPr>
          <a:lstStyle/>
          <a:p>
            <a:r>
              <a:rPr lang="en-US" b="1" dirty="0" smtClean="0"/>
              <a:t>DATA:</a:t>
            </a:r>
            <a:endParaRPr lang="en-US" b="1" dirty="0"/>
          </a:p>
        </p:txBody>
      </p:sp>
      <p:sp>
        <p:nvSpPr>
          <p:cNvPr id="9" name="TextBox 8"/>
          <p:cNvSpPr txBox="1"/>
          <p:nvPr/>
        </p:nvSpPr>
        <p:spPr>
          <a:xfrm>
            <a:off x="1790700" y="5404930"/>
            <a:ext cx="7353300" cy="1754327"/>
          </a:xfrm>
          <a:prstGeom prst="rect">
            <a:avLst/>
          </a:prstGeom>
          <a:noFill/>
        </p:spPr>
        <p:txBody>
          <a:bodyPr wrap="square" rtlCol="0">
            <a:spAutoFit/>
          </a:bodyPr>
          <a:lstStyle/>
          <a:p>
            <a:r>
              <a:rPr lang="en-US" dirty="0" smtClean="0"/>
              <a:t>Strengths: Can be applied anywhere on Mars;</a:t>
            </a:r>
          </a:p>
          <a:p>
            <a:r>
              <a:rPr lang="en-US" dirty="0"/>
              <a:t>	</a:t>
            </a:r>
            <a:r>
              <a:rPr lang="en-US" dirty="0" smtClean="0"/>
              <a:t>	  Can give past sedimentation rates.</a:t>
            </a:r>
          </a:p>
          <a:p>
            <a:r>
              <a:rPr lang="en-US" dirty="0" smtClean="0"/>
              <a:t>Weaknesses: Difficult to date steep slopes (small area, distorted craters)</a:t>
            </a:r>
            <a:endParaRPr lang="en-US" dirty="0"/>
          </a:p>
          <a:p>
            <a:r>
              <a:rPr lang="en-US" dirty="0" smtClean="0"/>
              <a:t>Age range of validity: In principle, applies to all timescales.</a:t>
            </a:r>
          </a:p>
          <a:p>
            <a:r>
              <a:rPr lang="en-US" dirty="0"/>
              <a:t>	</a:t>
            </a:r>
            <a:r>
              <a:rPr lang="en-US" dirty="0" smtClean="0"/>
              <a:t>			    In practice, restricted to 1-100 Myr for erosion rates</a:t>
            </a:r>
          </a:p>
          <a:p>
            <a:r>
              <a:rPr lang="en-US" dirty="0"/>
              <a:t>	</a:t>
            </a:r>
            <a:r>
              <a:rPr lang="en-US" dirty="0" smtClean="0"/>
              <a:t>			</a:t>
            </a:r>
            <a:endParaRPr lang="en-US" dirty="0"/>
          </a:p>
        </p:txBody>
      </p:sp>
    </p:spTree>
    <p:extLst>
      <p:ext uri="{BB962C8B-B14F-4D97-AF65-F5344CB8AC3E}">
        <p14:creationId xmlns:p14="http://schemas.microsoft.com/office/powerpoint/2010/main" val="1216180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65100"/>
            <a:ext cx="8229600" cy="457200"/>
          </a:xfrm>
          <a:prstGeom prst="rect">
            <a:avLst/>
          </a:prstGeom>
        </p:spPr>
        <p:txBody>
          <a:bodyPr vert="horz" lIns="91440" tIns="45720" rIns="91440" bIns="45720" rtlCol="0" anchor="ctr">
            <a:normAutofit fontScale="6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(P2) Statistical approaches (e.g. crater modification)</a:t>
            </a:r>
            <a:endParaRPr lang="en-US" dirty="0"/>
          </a:p>
        </p:txBody>
      </p:sp>
      <p:pic>
        <p:nvPicPr>
          <p:cNvPr id="5" name="Picture 4"/>
          <p:cNvPicPr>
            <a:picLocks noChangeAspect="1"/>
          </p:cNvPicPr>
          <p:nvPr/>
        </p:nvPicPr>
        <p:blipFill>
          <a:blip r:embed="rId2"/>
          <a:stretch>
            <a:fillRect/>
          </a:stretch>
        </p:blipFill>
        <p:spPr>
          <a:xfrm>
            <a:off x="254000" y="1536700"/>
            <a:ext cx="4127500" cy="2242637"/>
          </a:xfrm>
          <a:prstGeom prst="rect">
            <a:avLst/>
          </a:prstGeom>
        </p:spPr>
      </p:pic>
      <p:pic>
        <p:nvPicPr>
          <p:cNvPr id="6" name="Picture 5"/>
          <p:cNvPicPr>
            <a:picLocks noChangeAspect="1"/>
          </p:cNvPicPr>
          <p:nvPr/>
        </p:nvPicPr>
        <p:blipFill>
          <a:blip r:embed="rId3"/>
          <a:stretch>
            <a:fillRect/>
          </a:stretch>
        </p:blipFill>
        <p:spPr>
          <a:xfrm>
            <a:off x="4753992" y="1597152"/>
            <a:ext cx="4275708" cy="5260847"/>
          </a:xfrm>
          <a:prstGeom prst="rect">
            <a:avLst/>
          </a:prstGeom>
        </p:spPr>
      </p:pic>
      <p:sp>
        <p:nvSpPr>
          <p:cNvPr id="7" name="TextBox 6"/>
          <p:cNvSpPr txBox="1"/>
          <p:nvPr/>
        </p:nvSpPr>
        <p:spPr>
          <a:xfrm>
            <a:off x="0" y="622300"/>
            <a:ext cx="9144000" cy="1200329"/>
          </a:xfrm>
          <a:prstGeom prst="rect">
            <a:avLst/>
          </a:prstGeom>
          <a:noFill/>
        </p:spPr>
        <p:txBody>
          <a:bodyPr wrap="square" rtlCol="0">
            <a:spAutoFit/>
          </a:bodyPr>
          <a:lstStyle/>
          <a:p>
            <a:r>
              <a:rPr lang="en-US" dirty="0" smtClean="0"/>
              <a:t>Fassett &amp; Thomson, JGR-Planets, 2014 – </a:t>
            </a:r>
            <a:r>
              <a:rPr lang="en-US" dirty="0" err="1" smtClean="0"/>
              <a:t>Goal:measure</a:t>
            </a:r>
            <a:r>
              <a:rPr lang="en-US" dirty="0" smtClean="0"/>
              <a:t> crater degradation on the moon vs. time.</a:t>
            </a:r>
          </a:p>
          <a:p>
            <a:r>
              <a:rPr lang="en-US" dirty="0" smtClean="0"/>
              <a:t>Plot the diffusional degradation of individual craters as a function of the crater density of the</a:t>
            </a:r>
          </a:p>
          <a:p>
            <a:r>
              <a:rPr lang="en-US" dirty="0" smtClean="0"/>
              <a:t>terrains that host them. Map the crater density to absolute age using Apollo radiometric dates.    </a:t>
            </a:r>
          </a:p>
          <a:p>
            <a:r>
              <a:rPr lang="en-US" dirty="0" smtClean="0"/>
              <a:t> </a:t>
            </a:r>
            <a:endParaRPr lang="en-US" dirty="0"/>
          </a:p>
        </p:txBody>
      </p:sp>
    </p:spTree>
    <p:extLst>
      <p:ext uri="{BB962C8B-B14F-4D97-AF65-F5344CB8AC3E}">
        <p14:creationId xmlns:p14="http://schemas.microsoft.com/office/powerpoint/2010/main" val="1099359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60400"/>
          </a:xfrm>
        </p:spPr>
        <p:txBody>
          <a:bodyPr>
            <a:normAutofit fontScale="90000"/>
          </a:bodyPr>
          <a:lstStyle/>
          <a:p>
            <a:r>
              <a:rPr lang="en-US" dirty="0" smtClean="0"/>
              <a:t>Key points</a:t>
            </a:r>
            <a:endParaRPr lang="en-US" dirty="0"/>
          </a:p>
        </p:txBody>
      </p:sp>
      <p:sp>
        <p:nvSpPr>
          <p:cNvPr id="3" name="Content Placeholder 2"/>
          <p:cNvSpPr>
            <a:spLocks noGrp="1"/>
          </p:cNvSpPr>
          <p:nvPr>
            <p:ph idx="1"/>
          </p:nvPr>
        </p:nvSpPr>
        <p:spPr>
          <a:xfrm>
            <a:off x="457200" y="850900"/>
            <a:ext cx="8229600" cy="5245100"/>
          </a:xfrm>
        </p:spPr>
        <p:txBody>
          <a:bodyPr>
            <a:normAutofit fontScale="92500" lnSpcReduction="10000"/>
          </a:bodyPr>
          <a:lstStyle/>
          <a:p>
            <a:r>
              <a:rPr lang="en-US" dirty="0" smtClean="0"/>
              <a:t>For each Earth-based dating method, know the principle, advantages, disadvantages, example application, age range of application, for each technique.</a:t>
            </a:r>
          </a:p>
          <a:p>
            <a:r>
              <a:rPr lang="en-US" dirty="0"/>
              <a:t>Explain the evidence for and against a Pleistocene uptick in global erosion on Earth (two arguments for and two arguments </a:t>
            </a:r>
            <a:r>
              <a:rPr lang="en-US" dirty="0" smtClean="0"/>
              <a:t>against, plus geographic context)</a:t>
            </a:r>
            <a:endParaRPr lang="en-US" dirty="0"/>
          </a:p>
          <a:p>
            <a:r>
              <a:rPr lang="en-US" dirty="0" smtClean="0"/>
              <a:t>Explain the evidence for and against recent (&lt;6 Ma) incision of the Grand Canyon (one argument </a:t>
            </a:r>
            <a:r>
              <a:rPr lang="en-US" dirty="0"/>
              <a:t>for </a:t>
            </a:r>
            <a:r>
              <a:rPr lang="en-US" dirty="0" smtClean="0"/>
              <a:t>and one arguments against, plus geographic context)</a:t>
            </a:r>
            <a:endParaRPr lang="en-US" dirty="0"/>
          </a:p>
          <a:p>
            <a:pPr marL="0" indent="0">
              <a:buNone/>
            </a:pPr>
            <a:endParaRPr lang="en-US" dirty="0"/>
          </a:p>
        </p:txBody>
      </p:sp>
    </p:spTree>
    <p:extLst>
      <p:ext uri="{BB962C8B-B14F-4D97-AF65-F5344CB8AC3E}">
        <p14:creationId xmlns:p14="http://schemas.microsoft.com/office/powerpoint/2010/main" val="15922196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546100" y="2108200"/>
            <a:ext cx="8051800" cy="2641600"/>
          </a:xfrm>
          <a:prstGeom prst="rect">
            <a:avLst/>
          </a:prstGeom>
        </p:spPr>
      </p:pic>
    </p:spTree>
    <p:extLst>
      <p:ext uri="{BB962C8B-B14F-4D97-AF65-F5344CB8AC3E}">
        <p14:creationId xmlns:p14="http://schemas.microsoft.com/office/powerpoint/2010/main" val="24545816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6737"/>
          </a:xfrm>
        </p:spPr>
        <p:txBody>
          <a:bodyPr>
            <a:noAutofit/>
          </a:bodyPr>
          <a:lstStyle/>
          <a:p>
            <a:r>
              <a:rPr lang="en-US" sz="2800" dirty="0" smtClean="0">
                <a:solidFill>
                  <a:srgbClr val="7F7F7F"/>
                </a:solidFill>
              </a:rPr>
              <a:t>Landscape evolution: sources of data</a:t>
            </a:r>
            <a:endParaRPr lang="en-US" sz="2800" dirty="0">
              <a:solidFill>
                <a:srgbClr val="7F7F7F"/>
              </a:solidFill>
            </a:endParaRPr>
          </a:p>
        </p:txBody>
      </p:sp>
      <p:sp>
        <p:nvSpPr>
          <p:cNvPr id="3" name="Content Placeholder 2"/>
          <p:cNvSpPr>
            <a:spLocks noGrp="1"/>
          </p:cNvSpPr>
          <p:nvPr>
            <p:ph idx="1"/>
          </p:nvPr>
        </p:nvSpPr>
        <p:spPr>
          <a:xfrm>
            <a:off x="457200" y="1473200"/>
            <a:ext cx="8483600" cy="3541713"/>
          </a:xfrm>
        </p:spPr>
        <p:txBody>
          <a:bodyPr>
            <a:normAutofit/>
          </a:bodyPr>
          <a:lstStyle/>
          <a:p>
            <a:pPr marL="0" indent="0">
              <a:buNone/>
            </a:pPr>
            <a:r>
              <a:rPr lang="en-US" sz="3000" dirty="0" smtClean="0"/>
              <a:t>SOME MAJOR LANDSCAPE EVOLUTION PROBLEMS</a:t>
            </a:r>
            <a:endParaRPr lang="en-US" sz="3000" dirty="0" smtClean="0"/>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EARTH</a:t>
            </a:r>
            <a:endParaRPr lang="en-US" sz="3000" dirty="0" smtClean="0">
              <a:solidFill>
                <a:schemeClr val="bg1">
                  <a:lumMod val="50000"/>
                </a:schemeClr>
              </a:solidFill>
            </a:endParaRPr>
          </a:p>
          <a:p>
            <a:pPr marL="0" indent="0">
              <a:buNone/>
            </a:pPr>
            <a:endParaRPr lang="en-US" sz="3000" dirty="0">
              <a:solidFill>
                <a:schemeClr val="bg1">
                  <a:lumMod val="50000"/>
                </a:schemeClr>
              </a:solidFill>
            </a:endParaRPr>
          </a:p>
          <a:p>
            <a:pPr marL="0" indent="0">
              <a:buNone/>
            </a:pPr>
            <a:r>
              <a:rPr lang="en-US" sz="3000" dirty="0" smtClean="0">
                <a:solidFill>
                  <a:schemeClr val="bg1">
                    <a:lumMod val="50000"/>
                  </a:schemeClr>
                </a:solidFill>
              </a:rPr>
              <a:t>DATE/RATE DATA ON OTHER PLANETS</a:t>
            </a:r>
            <a:endParaRPr lang="en-US" sz="3000" dirty="0" smtClean="0">
              <a:solidFill>
                <a:schemeClr val="bg1">
                  <a:lumMod val="50000"/>
                </a:schemeClr>
              </a:solidFill>
            </a:endParaRPr>
          </a:p>
          <a:p>
            <a:pPr marL="0" indent="0">
              <a:buNone/>
            </a:pPr>
            <a:endParaRPr lang="en-US" dirty="0"/>
          </a:p>
        </p:txBody>
      </p:sp>
    </p:spTree>
    <p:extLst>
      <p:ext uri="{BB962C8B-B14F-4D97-AF65-F5344CB8AC3E}">
        <p14:creationId xmlns:p14="http://schemas.microsoft.com/office/powerpoint/2010/main" val="930899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708401" y="1817387"/>
            <a:ext cx="5435600" cy="5040613"/>
          </a:xfrm>
          <a:prstGeom prst="rect">
            <a:avLst/>
          </a:prstGeom>
        </p:spPr>
      </p:pic>
      <p:sp>
        <p:nvSpPr>
          <p:cNvPr id="2" name="Title 1"/>
          <p:cNvSpPr>
            <a:spLocks noGrp="1"/>
          </p:cNvSpPr>
          <p:nvPr>
            <p:ph type="title"/>
          </p:nvPr>
        </p:nvSpPr>
        <p:spPr>
          <a:xfrm>
            <a:off x="457200" y="20638"/>
            <a:ext cx="8229600" cy="1143000"/>
          </a:xfrm>
        </p:spPr>
        <p:txBody>
          <a:bodyPr>
            <a:normAutofit fontScale="90000"/>
          </a:bodyPr>
          <a:lstStyle/>
          <a:p>
            <a:pPr algn="l"/>
            <a:r>
              <a:rPr lang="en-US" sz="3000" dirty="0" smtClean="0"/>
              <a:t>8 km</a:t>
            </a:r>
            <a:r>
              <a:rPr lang="en-US" sz="3000" baseline="30000" dirty="0" smtClean="0"/>
              <a:t>3</a:t>
            </a:r>
            <a:r>
              <a:rPr lang="en-US" sz="3000" dirty="0" smtClean="0"/>
              <a:t> of sediment were eroded from Earth’s continents each year (pre-dam), almost all by fluvial processes, mostly from Asia</a:t>
            </a:r>
            <a:endParaRPr lang="en-US" sz="3000" dirty="0"/>
          </a:p>
        </p:txBody>
      </p:sp>
      <p:pic>
        <p:nvPicPr>
          <p:cNvPr id="4" name="Picture 3"/>
          <p:cNvPicPr>
            <a:picLocks noChangeAspect="1"/>
          </p:cNvPicPr>
          <p:nvPr/>
        </p:nvPicPr>
        <p:blipFill>
          <a:blip r:embed="rId3"/>
          <a:stretch>
            <a:fillRect/>
          </a:stretch>
        </p:blipFill>
        <p:spPr>
          <a:xfrm>
            <a:off x="0" y="1612900"/>
            <a:ext cx="4149872" cy="2743798"/>
          </a:xfrm>
          <a:prstGeom prst="rect">
            <a:avLst/>
          </a:prstGeom>
          <a:ln>
            <a:solidFill>
              <a:srgbClr val="000000"/>
            </a:solidFill>
          </a:ln>
        </p:spPr>
      </p:pic>
    </p:spTree>
    <p:extLst>
      <p:ext uri="{BB962C8B-B14F-4D97-AF65-F5344CB8AC3E}">
        <p14:creationId xmlns:p14="http://schemas.microsoft.com/office/powerpoint/2010/main" val="34975741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549900" y="6057900"/>
            <a:ext cx="3497810" cy="369332"/>
          </a:xfrm>
          <a:prstGeom prst="rect">
            <a:avLst/>
          </a:prstGeom>
          <a:noFill/>
        </p:spPr>
        <p:txBody>
          <a:bodyPr wrap="none" rtlCol="0">
            <a:spAutoFit/>
          </a:bodyPr>
          <a:lstStyle/>
          <a:p>
            <a:r>
              <a:rPr lang="en-US" dirty="0" err="1" smtClean="0"/>
              <a:t>Metivier</a:t>
            </a:r>
            <a:r>
              <a:rPr lang="en-US" dirty="0" smtClean="0"/>
              <a:t> et al. 1999 J. </a:t>
            </a:r>
            <a:r>
              <a:rPr lang="en-US" dirty="0" err="1" smtClean="0"/>
              <a:t>Geophys</a:t>
            </a:r>
            <a:r>
              <a:rPr lang="en-US" dirty="0" smtClean="0"/>
              <a:t>. Int.</a:t>
            </a:r>
            <a:endParaRPr lang="en-US" dirty="0"/>
          </a:p>
        </p:txBody>
      </p:sp>
      <p:pic>
        <p:nvPicPr>
          <p:cNvPr id="6" name="Picture 5"/>
          <p:cNvPicPr>
            <a:picLocks noChangeAspect="1"/>
          </p:cNvPicPr>
          <p:nvPr/>
        </p:nvPicPr>
        <p:blipFill>
          <a:blip r:embed="rId2"/>
          <a:stretch>
            <a:fillRect/>
          </a:stretch>
        </p:blipFill>
        <p:spPr>
          <a:xfrm rot="5400000">
            <a:off x="3138727" y="130661"/>
            <a:ext cx="5249858" cy="6760688"/>
          </a:xfrm>
          <a:prstGeom prst="rect">
            <a:avLst/>
          </a:prstGeom>
        </p:spPr>
      </p:pic>
      <p:sp>
        <p:nvSpPr>
          <p:cNvPr id="2" name="Title 1"/>
          <p:cNvSpPr>
            <a:spLocks noGrp="1"/>
          </p:cNvSpPr>
          <p:nvPr>
            <p:ph type="title"/>
          </p:nvPr>
        </p:nvSpPr>
        <p:spPr>
          <a:xfrm>
            <a:off x="0" y="250731"/>
            <a:ext cx="9047710" cy="501462"/>
          </a:xfrm>
        </p:spPr>
        <p:txBody>
          <a:bodyPr>
            <a:noAutofit/>
          </a:bodyPr>
          <a:lstStyle/>
          <a:p>
            <a:r>
              <a:rPr lang="en-US" sz="3000" dirty="0" smtClean="0"/>
              <a:t>Offshore sediment accumulation rates indicate increase in erosion rates from Asia &lt;2 </a:t>
            </a:r>
            <a:r>
              <a:rPr lang="en-US" sz="3000" dirty="0" err="1" smtClean="0"/>
              <a:t>Mya</a:t>
            </a:r>
            <a:endParaRPr lang="en-US" sz="3000" dirty="0"/>
          </a:p>
        </p:txBody>
      </p:sp>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1600" y="1116806"/>
            <a:ext cx="2705100" cy="3001632"/>
          </a:xfrm>
          <a:prstGeom prst="rect">
            <a:avLst/>
          </a:prstGeom>
          <a:ln>
            <a:solidFill>
              <a:srgbClr val="000000"/>
            </a:solidFill>
          </a:ln>
        </p:spPr>
      </p:pic>
    </p:spTree>
    <p:extLst>
      <p:ext uri="{BB962C8B-B14F-4D97-AF65-F5344CB8AC3E}">
        <p14:creationId xmlns:p14="http://schemas.microsoft.com/office/powerpoint/2010/main" val="33841710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600" y="599620"/>
            <a:ext cx="5308600" cy="3855055"/>
          </a:xfrm>
          <a:prstGeom prst="rect">
            <a:avLst/>
          </a:prstGeom>
        </p:spPr>
      </p:pic>
      <p:sp>
        <p:nvSpPr>
          <p:cNvPr id="2" name="Title 1"/>
          <p:cNvSpPr>
            <a:spLocks noGrp="1"/>
          </p:cNvSpPr>
          <p:nvPr>
            <p:ph type="title"/>
          </p:nvPr>
        </p:nvSpPr>
        <p:spPr>
          <a:xfrm>
            <a:off x="0" y="84138"/>
            <a:ext cx="9144000" cy="449262"/>
          </a:xfrm>
        </p:spPr>
        <p:txBody>
          <a:bodyPr>
            <a:normAutofit/>
          </a:bodyPr>
          <a:lstStyle/>
          <a:p>
            <a:r>
              <a:rPr lang="en-US" sz="2200" dirty="0" smtClean="0"/>
              <a:t>This increase has been reported from onshore Asia basins, and globally</a:t>
            </a:r>
            <a:endParaRPr lang="en-US" sz="2200" dirty="0"/>
          </a:p>
        </p:txBody>
      </p:sp>
      <p:sp>
        <p:nvSpPr>
          <p:cNvPr id="4" name="TextBox 3"/>
          <p:cNvSpPr txBox="1"/>
          <p:nvPr/>
        </p:nvSpPr>
        <p:spPr>
          <a:xfrm>
            <a:off x="0" y="4454675"/>
            <a:ext cx="2664536" cy="369332"/>
          </a:xfrm>
          <a:prstGeom prst="rect">
            <a:avLst/>
          </a:prstGeom>
          <a:noFill/>
        </p:spPr>
        <p:txBody>
          <a:bodyPr wrap="none" rtlCol="0">
            <a:spAutoFit/>
          </a:bodyPr>
          <a:lstStyle/>
          <a:p>
            <a:r>
              <a:rPr lang="en-US" dirty="0" err="1" smtClean="0"/>
              <a:t>Peizhen</a:t>
            </a:r>
            <a:r>
              <a:rPr lang="en-US" dirty="0" smtClean="0"/>
              <a:t> et al. Nature 2001</a:t>
            </a:r>
            <a:endParaRPr lang="en-US" dirty="0"/>
          </a:p>
        </p:txBody>
      </p:sp>
      <p:sp>
        <p:nvSpPr>
          <p:cNvPr id="6" name="TextBox 5"/>
          <p:cNvSpPr txBox="1"/>
          <p:nvPr/>
        </p:nvSpPr>
        <p:spPr>
          <a:xfrm>
            <a:off x="6402144" y="6505209"/>
            <a:ext cx="2741856" cy="369332"/>
          </a:xfrm>
          <a:prstGeom prst="rect">
            <a:avLst/>
          </a:prstGeom>
          <a:noFill/>
        </p:spPr>
        <p:txBody>
          <a:bodyPr wrap="none" rtlCol="0">
            <a:spAutoFit/>
          </a:bodyPr>
          <a:lstStyle/>
          <a:p>
            <a:r>
              <a:rPr lang="en-US" dirty="0" smtClean="0"/>
              <a:t>Herman et al., Nature 2013</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00600" y="3898140"/>
            <a:ext cx="4343400" cy="2590528"/>
          </a:xfrm>
          <a:prstGeom prst="rect">
            <a:avLst/>
          </a:prstGeom>
          <a:ln>
            <a:solidFill>
              <a:srgbClr val="000000"/>
            </a:solidFill>
          </a:ln>
        </p:spPr>
      </p:pic>
      <p:sp>
        <p:nvSpPr>
          <p:cNvPr id="8" name="TextBox 7"/>
          <p:cNvSpPr txBox="1"/>
          <p:nvPr/>
        </p:nvSpPr>
        <p:spPr>
          <a:xfrm>
            <a:off x="1165397" y="6488668"/>
            <a:ext cx="5325647" cy="369332"/>
          </a:xfrm>
          <a:prstGeom prst="rect">
            <a:avLst/>
          </a:prstGeom>
          <a:noFill/>
        </p:spPr>
        <p:txBody>
          <a:bodyPr wrap="none" rtlCol="0">
            <a:spAutoFit/>
          </a:bodyPr>
          <a:lstStyle/>
          <a:p>
            <a:r>
              <a:rPr lang="en-US" dirty="0" smtClean="0"/>
              <a:t>consistent with fission-track data from mountain belts:</a:t>
            </a:r>
            <a:endParaRPr lang="en-US" dirty="0"/>
          </a:p>
        </p:txBody>
      </p:sp>
    </p:spTree>
    <p:extLst>
      <p:ext uri="{BB962C8B-B14F-4D97-AF65-F5344CB8AC3E}">
        <p14:creationId xmlns:p14="http://schemas.microsoft.com/office/powerpoint/2010/main" val="1006934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55" y="122238"/>
            <a:ext cx="4229100" cy="1858962"/>
          </a:xfrm>
        </p:spPr>
        <p:txBody>
          <a:bodyPr>
            <a:noAutofit/>
          </a:bodyPr>
          <a:lstStyle/>
          <a:p>
            <a:pPr algn="l"/>
            <a:r>
              <a:rPr lang="en-US" sz="3000" dirty="0" smtClean="0"/>
              <a:t>However, records of weathering &amp; global tectonics are steady over the last 10 Ma.</a:t>
            </a:r>
            <a:endParaRPr lang="en-US" sz="3000" dirty="0"/>
          </a:p>
        </p:txBody>
      </p:sp>
      <p:sp>
        <p:nvSpPr>
          <p:cNvPr id="4" name="TextBox 3"/>
          <p:cNvSpPr txBox="1"/>
          <p:nvPr/>
        </p:nvSpPr>
        <p:spPr>
          <a:xfrm>
            <a:off x="95756" y="6310829"/>
            <a:ext cx="4196844" cy="369332"/>
          </a:xfrm>
          <a:prstGeom prst="rect">
            <a:avLst/>
          </a:prstGeom>
          <a:noFill/>
        </p:spPr>
        <p:txBody>
          <a:bodyPr wrap="none" rtlCol="0">
            <a:spAutoFit/>
          </a:bodyPr>
          <a:lstStyle/>
          <a:p>
            <a:r>
              <a:rPr lang="en-US" dirty="0" err="1" smtClean="0"/>
              <a:t>Willenbring</a:t>
            </a:r>
            <a:r>
              <a:rPr lang="en-US" dirty="0" smtClean="0"/>
              <a:t> &amp; Jerolmack, Terra Nova, 2016</a:t>
            </a:r>
            <a:endParaRPr lang="en-US" dirty="0"/>
          </a:p>
        </p:txBody>
      </p:sp>
      <p:pic>
        <p:nvPicPr>
          <p:cNvPr id="5" name="Picture 4"/>
          <p:cNvPicPr>
            <a:picLocks noChangeAspect="1"/>
          </p:cNvPicPr>
          <p:nvPr/>
        </p:nvPicPr>
        <p:blipFill>
          <a:blip r:embed="rId2"/>
          <a:stretch>
            <a:fillRect/>
          </a:stretch>
        </p:blipFill>
        <p:spPr>
          <a:xfrm>
            <a:off x="4572000" y="235633"/>
            <a:ext cx="4178300" cy="6075196"/>
          </a:xfrm>
          <a:prstGeom prst="rect">
            <a:avLst/>
          </a:prstGeom>
        </p:spPr>
      </p:pic>
      <p:pic>
        <p:nvPicPr>
          <p:cNvPr id="6" name="Picture 5"/>
          <p:cNvPicPr>
            <a:picLocks noChangeAspect="1"/>
          </p:cNvPicPr>
          <p:nvPr/>
        </p:nvPicPr>
        <p:blipFill>
          <a:blip r:embed="rId3"/>
          <a:stretch>
            <a:fillRect/>
          </a:stretch>
        </p:blipFill>
        <p:spPr>
          <a:xfrm>
            <a:off x="95755" y="3644900"/>
            <a:ext cx="4666827" cy="1981200"/>
          </a:xfrm>
          <a:prstGeom prst="rect">
            <a:avLst/>
          </a:prstGeom>
        </p:spPr>
      </p:pic>
    </p:spTree>
    <p:extLst>
      <p:ext uri="{BB962C8B-B14F-4D97-AF65-F5344CB8AC3E}">
        <p14:creationId xmlns:p14="http://schemas.microsoft.com/office/powerpoint/2010/main" val="37771573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26334</TotalTime>
  <Words>1782</Words>
  <Application>Microsoft Macintosh PowerPoint</Application>
  <PresentationFormat>On-screen Show (4:3)</PresentationFormat>
  <Paragraphs>239</Paragraphs>
  <Slides>44</Slides>
  <Notes>1</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GEOS 38600/ GEOS 28600</vt:lpstr>
      <vt:lpstr>Homework 4, question 3</vt:lpstr>
      <vt:lpstr>Landscape evolution: sources of data</vt:lpstr>
      <vt:lpstr>Key points</vt:lpstr>
      <vt:lpstr>Landscape evolution: sources of data</vt:lpstr>
      <vt:lpstr>8 km3 of sediment were eroded from Earth’s continents each year (pre-dam), almost all by fluvial processes, mostly from Asia</vt:lpstr>
      <vt:lpstr>Offshore sediment accumulation rates indicate increase in erosion rates from Asia &lt;2 Mya</vt:lpstr>
      <vt:lpstr>This increase has been reported from onshore Asia basins, and globally</vt:lpstr>
      <vt:lpstr>However, records of weathering &amp; global tectonics are steady over the last 10 Ma.</vt:lpstr>
      <vt:lpstr>PowerPoint Presentation</vt:lpstr>
      <vt:lpstr>PowerPoint Presentation</vt:lpstr>
      <vt:lpstr>Landscape evolution: sources of data</vt:lpstr>
      <vt:lpstr>Sources of date/rate data for surface processes on Earth</vt:lpstr>
      <vt:lpstr>(1) Count layers (tree rings, varves)</vt:lpstr>
      <vt:lpstr>PowerPoint Presentation</vt:lpstr>
      <vt:lpstr>(2) Optically Stimulated Luminescence (OSL)</vt:lpstr>
      <vt:lpstr>PowerPoint Presentation</vt:lpstr>
      <vt:lpstr>(3) Radiocarbon - 14C.</vt:lpstr>
      <vt:lpstr>14C measurements are very precise, but are affected by several systematic biases. “14C age” is not equal to actual age. Ages are reported this way to allow for future improvements in  14C de-biasing.</vt:lpstr>
      <vt:lpstr>14C uncertainty is affected by variations in the rate of production (&amp; atmospheric content) of 14C.</vt:lpstr>
      <vt:lpstr>(4) Spike of radioactive elements (e.g. tritium) associated with atmospheric nuclear testing</vt:lpstr>
      <vt:lpstr>(5) Cosmogenic dating</vt:lpstr>
      <vt:lpstr>Equilibrium between production and decay for cosmogenic radionuclides with no erosion:</vt:lpstr>
      <vt:lpstr>Equilibrium between production and erosion for a stable cosmogenic isotope (e.g., 3He):</vt:lpstr>
      <vt:lpstr>PowerPoint Presentation</vt:lpstr>
      <vt:lpstr>H</vt:lpstr>
      <vt:lpstr>PowerPoint Presentation</vt:lpstr>
      <vt:lpstr>The meaning of  “closure temperature”</vt:lpstr>
      <vt:lpstr>(6) Fission track </vt:lpstr>
      <vt:lpstr>PowerPoint Presentation</vt:lpstr>
      <vt:lpstr>(7) (U-Th)/He &amp; other exhumation methods.</vt:lpstr>
      <vt:lpstr>(7) - Detrital thermochronology </vt:lpstr>
      <vt:lpstr>(8) Shared event of known age.</vt:lpstr>
      <vt:lpstr>PowerPoint Presentation</vt:lpstr>
      <vt:lpstr>PowerPoint Presentation</vt:lpstr>
      <vt:lpstr>PowerPoint Presentation</vt:lpstr>
      <vt:lpstr>(9) The sedimentary record.</vt:lpstr>
      <vt:lpstr>Example (idealized model):</vt:lpstr>
      <vt:lpstr>Integration and cross-checking of methods.</vt:lpstr>
      <vt:lpstr>Landscape evolution: sources of data</vt:lpstr>
      <vt:lpstr>(P1) Crater-density constraints on burial and exhumation.</vt:lpstr>
      <vt:lpstr>PowerPoint Presentation</vt:lpstr>
      <vt:lpstr>Key points</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Edwin Kite</dc:creator>
  <cp:lastModifiedBy>Edwin Kite</cp:lastModifiedBy>
  <cp:revision>2563</cp:revision>
  <dcterms:created xsi:type="dcterms:W3CDTF">2016-01-07T03:39:51Z</dcterms:created>
  <dcterms:modified xsi:type="dcterms:W3CDTF">2017-03-01T20:27:21Z</dcterms:modified>
</cp:coreProperties>
</file>