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259" r:id="rId2"/>
    <p:sldId id="1016" r:id="rId3"/>
    <p:sldId id="1048" r:id="rId4"/>
    <p:sldId id="1019" r:id="rId5"/>
    <p:sldId id="1013" r:id="rId6"/>
    <p:sldId id="1014" r:id="rId7"/>
    <p:sldId id="1017" r:id="rId8"/>
    <p:sldId id="1045" r:id="rId9"/>
    <p:sldId id="1020" r:id="rId10"/>
    <p:sldId id="1015" r:id="rId11"/>
    <p:sldId id="1018" r:id="rId12"/>
    <p:sldId id="1025" r:id="rId13"/>
    <p:sldId id="1023" r:id="rId14"/>
    <p:sldId id="1026" r:id="rId15"/>
    <p:sldId id="1030" r:id="rId16"/>
    <p:sldId id="1046" r:id="rId17"/>
    <p:sldId id="1047" r:id="rId18"/>
    <p:sldId id="1021" r:id="rId19"/>
    <p:sldId id="1022" r:id="rId20"/>
    <p:sldId id="1027" r:id="rId21"/>
    <p:sldId id="1035" r:id="rId22"/>
    <p:sldId id="1028" r:id="rId23"/>
    <p:sldId id="1032" r:id="rId24"/>
    <p:sldId id="1033" r:id="rId25"/>
    <p:sldId id="1034" r:id="rId26"/>
    <p:sldId id="1036" r:id="rId27"/>
    <p:sldId id="1038" r:id="rId28"/>
    <p:sldId id="1039" r:id="rId29"/>
    <p:sldId id="1040" r:id="rId30"/>
    <p:sldId id="1041" r:id="rId31"/>
    <p:sldId id="1042" r:id="rId32"/>
    <p:sldId id="1043" r:id="rId33"/>
    <p:sldId id="1037" r:id="rId34"/>
    <p:sldId id="1049" r:id="rId35"/>
    <p:sldId id="1044" r:id="rId36"/>
    <p:sldId id="1009" r:id="rId37"/>
    <p:sldId id="1012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03CA3A6-C8C7-7E45-9174-BFD62E2A6911}">
          <p14:sldIdLst>
            <p14:sldId id="259"/>
            <p14:sldId id="1016"/>
            <p14:sldId id="1048"/>
            <p14:sldId id="1019"/>
            <p14:sldId id="1013"/>
            <p14:sldId id="1014"/>
            <p14:sldId id="1017"/>
            <p14:sldId id="1045"/>
            <p14:sldId id="1020"/>
            <p14:sldId id="1015"/>
            <p14:sldId id="1018"/>
            <p14:sldId id="1025"/>
            <p14:sldId id="1023"/>
            <p14:sldId id="1026"/>
            <p14:sldId id="1030"/>
            <p14:sldId id="1046"/>
            <p14:sldId id="1047"/>
            <p14:sldId id="1021"/>
            <p14:sldId id="1022"/>
            <p14:sldId id="1027"/>
            <p14:sldId id="1035"/>
            <p14:sldId id="1028"/>
            <p14:sldId id="1032"/>
            <p14:sldId id="1033"/>
            <p14:sldId id="1034"/>
            <p14:sldId id="1036"/>
            <p14:sldId id="1038"/>
            <p14:sldId id="1039"/>
            <p14:sldId id="1040"/>
            <p14:sldId id="1041"/>
            <p14:sldId id="1042"/>
            <p14:sldId id="1043"/>
            <p14:sldId id="1037"/>
            <p14:sldId id="1049"/>
            <p14:sldId id="1044"/>
            <p14:sldId id="1009"/>
            <p14:sldId id="1012"/>
          </p14:sldIdLst>
        </p14:section>
        <p14:section name="Untitled Section" id="{AD297D48-81D8-4D41-8F69-D2F4B5EF540D}">
          <p14:sldIdLst/>
        </p14:section>
        <p14:section name="Untitled Section" id="{5ECF2DDC-FD93-EB4A-9890-FEE626839460}">
          <p14:sldIdLst/>
        </p14:section>
        <p14:section name="Untitled Section" id="{E8B7FD1E-3EA9-2D43-9675-FED184595307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2" autoAdjust="0"/>
    <p:restoredTop sz="92520" autoAdjust="0"/>
  </p:normalViewPr>
  <p:slideViewPr>
    <p:cSldViewPr snapToGrid="0" snapToObjects="1">
      <p:cViewPr>
        <p:scale>
          <a:sx n="100" d="100"/>
          <a:sy n="100" d="100"/>
        </p:scale>
        <p:origin x="-1152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84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C5D7E-955D-8B4E-90DA-A0FBEC7B91C1}" type="datetimeFigureOut">
              <a:rPr lang="en-US" smtClean="0"/>
              <a:t>2/27/17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9272D-19A8-E048-8EEA-12540FA11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21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14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76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07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00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80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2/27/17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32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2/27/17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78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2/27/17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7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91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2/27/17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01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C5D88-EB29-6841-8092-9D9A531548E1}" type="datetimeFigureOut">
              <a:rPr lang="en-US" smtClean="0"/>
              <a:t>2/27/17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98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80710"/>
            <a:ext cx="7772400" cy="1470025"/>
          </a:xfrm>
        </p:spPr>
        <p:txBody>
          <a:bodyPr>
            <a:normAutofit/>
          </a:bodyPr>
          <a:lstStyle/>
          <a:p>
            <a:r>
              <a:rPr lang="en-US" sz="3400" dirty="0" smtClean="0"/>
              <a:t>GEOS </a:t>
            </a:r>
            <a:r>
              <a:rPr lang="en-US" sz="3400" dirty="0"/>
              <a:t>3</a:t>
            </a:r>
            <a:r>
              <a:rPr lang="en-US" sz="3400" dirty="0" smtClean="0"/>
              <a:t>8600/ GEOS 28600</a:t>
            </a:r>
            <a:endParaRPr lang="en-US" sz="3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950735"/>
            <a:ext cx="9144000" cy="285241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Lecture 14</a:t>
            </a:r>
          </a:p>
          <a:p>
            <a:r>
              <a:rPr lang="en-US" dirty="0" smtClean="0"/>
              <a:t>Monday 27 Feb 2017</a:t>
            </a:r>
          </a:p>
          <a:p>
            <a:endParaRPr lang="en-US" dirty="0"/>
          </a:p>
          <a:p>
            <a:r>
              <a:rPr lang="en-US" dirty="0" smtClean="0"/>
              <a:t>Fluvial sediment transport vs. </a:t>
            </a:r>
            <a:r>
              <a:rPr lang="en-US" dirty="0" err="1" smtClean="0"/>
              <a:t>hillslope</a:t>
            </a:r>
            <a:r>
              <a:rPr lang="en-US" dirty="0" smtClean="0"/>
              <a:t> processes: </a:t>
            </a:r>
          </a:p>
          <a:p>
            <a:r>
              <a:rPr lang="en-US" dirty="0" smtClean="0"/>
              <a:t>what controls the spacing of rivers?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378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0939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054"/>
            <a:ext cx="763104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Painted Hills, </a:t>
            </a:r>
            <a:r>
              <a:rPr lang="en-US" dirty="0" smtClean="0"/>
              <a:t>Oregon: badlands, fine-grained material, micro-channeling, </a:t>
            </a:r>
            <a:r>
              <a:rPr lang="en-US" dirty="0" err="1" smtClean="0"/>
              <a:t>rilling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027003"/>
            <a:ext cx="33677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drainage density, </a:t>
            </a:r>
          </a:p>
          <a:p>
            <a:r>
              <a:rPr lang="en-US" sz="2400" i="1" dirty="0" err="1" smtClean="0"/>
              <a:t>D</a:t>
            </a:r>
            <a:r>
              <a:rPr lang="en-US" sz="2400" i="1" baseline="-25000" dirty="0" err="1" smtClean="0"/>
              <a:t>d</a:t>
            </a:r>
            <a:r>
              <a:rPr lang="en-US" sz="2400" i="1" baseline="-25000" dirty="0" smtClean="0"/>
              <a:t> </a:t>
            </a:r>
            <a:r>
              <a:rPr lang="en-US" sz="2400" dirty="0" smtClean="0"/>
              <a:t>= L/A (dimensions m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) 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000" y="3417684"/>
            <a:ext cx="3429000" cy="3440316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3724833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075" y="0"/>
            <a:ext cx="8229600" cy="381000"/>
          </a:xfrm>
        </p:spPr>
        <p:txBody>
          <a:bodyPr>
            <a:noAutofit/>
          </a:bodyPr>
          <a:lstStyle/>
          <a:p>
            <a:pPr algn="l"/>
            <a:r>
              <a:rPr lang="en-US" sz="2500" dirty="0" smtClean="0"/>
              <a:t>Central California: uniform lithology; saturation overland flow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788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15171" y="6443953"/>
            <a:ext cx="4328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Perron</a:t>
            </a:r>
            <a:r>
              <a:rPr lang="en-US" dirty="0" smtClean="0"/>
              <a:t> et al. Nature 2009 (required reading)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3872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0"/>
            <a:ext cx="886729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7000" y="-42862"/>
            <a:ext cx="285873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Mars: </a:t>
            </a:r>
            <a:r>
              <a:rPr lang="en-US" dirty="0" err="1" smtClean="0"/>
              <a:t>hillslope</a:t>
            </a:r>
            <a:r>
              <a:rPr lang="en-US" dirty="0" smtClean="0"/>
              <a:t> processes = 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0025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72438" y="4906406"/>
            <a:ext cx="3071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Malin et al. 2010 </a:t>
            </a:r>
            <a:r>
              <a:rPr lang="en-US" i="1" dirty="0" smtClean="0"/>
              <a:t>Mars Journal</a:t>
            </a:r>
            <a:endParaRPr lang="en-US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8407"/>
            <a:ext cx="5422568" cy="58568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5644" y="1"/>
            <a:ext cx="3751418" cy="33337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7202" y="3682999"/>
            <a:ext cx="4046798" cy="12033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0" y="1"/>
            <a:ext cx="509720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 smtClean="0"/>
              <a:t>Drainage </a:t>
            </a:r>
            <a:r>
              <a:rPr lang="en-US" sz="1900" b="1" dirty="0" smtClean="0"/>
              <a:t>density </a:t>
            </a:r>
            <a:r>
              <a:rPr lang="en-US" sz="1900" b="1" i="1" dirty="0" err="1" smtClean="0"/>
              <a:t>D</a:t>
            </a:r>
            <a:r>
              <a:rPr lang="en-US" sz="1900" b="1" i="1" baseline="-25000" dirty="0" err="1" smtClean="0"/>
              <a:t>d</a:t>
            </a:r>
            <a:r>
              <a:rPr lang="en-US" sz="1900" b="1" dirty="0" smtClean="0"/>
              <a:t> </a:t>
            </a:r>
            <a:r>
              <a:rPr lang="en-US" sz="1900" b="1" dirty="0" smtClean="0"/>
              <a:t>as a </a:t>
            </a:r>
            <a:r>
              <a:rPr lang="en-US" sz="1900" b="1" dirty="0" smtClean="0"/>
              <a:t>Mars process </a:t>
            </a:r>
            <a:r>
              <a:rPr lang="en-US" sz="1900" b="1" dirty="0" smtClean="0"/>
              <a:t>indicator?</a:t>
            </a:r>
            <a:endParaRPr lang="en-US" sz="1900" b="1" dirty="0"/>
          </a:p>
        </p:txBody>
      </p:sp>
    </p:spTree>
    <p:extLst>
      <p:ext uri="{BB962C8B-B14F-4D97-AF65-F5344CB8AC3E}">
        <p14:creationId xmlns:p14="http://schemas.microsoft.com/office/powerpoint/2010/main" val="1019454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5353" y="1721642"/>
            <a:ext cx="6126248" cy="4533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4625" y="119390"/>
            <a:ext cx="33674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Steady state </a:t>
            </a:r>
            <a:r>
              <a:rPr lang="en-US" sz="2800" b="1" dirty="0" err="1" smtClean="0"/>
              <a:t>hillslope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81000" y="1555750"/>
            <a:ext cx="119776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 smtClean="0"/>
              <a:t>Q</a:t>
            </a:r>
            <a:r>
              <a:rPr lang="en-US" sz="2200" baseline="-25000" dirty="0" err="1" smtClean="0"/>
              <a:t>soil</a:t>
            </a:r>
            <a:r>
              <a:rPr lang="en-US" sz="2200" baseline="-25000" dirty="0" smtClean="0"/>
              <a:t> </a:t>
            </a:r>
            <a:r>
              <a:rPr lang="en-US" sz="2200" dirty="0" smtClean="0"/>
              <a:t>= c S</a:t>
            </a:r>
            <a:endParaRPr lang="en-US" sz="2200" dirty="0"/>
          </a:p>
        </p:txBody>
      </p:sp>
      <p:sp>
        <p:nvSpPr>
          <p:cNvPr id="7" name="TextBox 6"/>
          <p:cNvSpPr txBox="1"/>
          <p:nvPr/>
        </p:nvSpPr>
        <p:spPr>
          <a:xfrm>
            <a:off x="3120873" y="777875"/>
            <a:ext cx="56594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What is soil? </a:t>
            </a:r>
            <a:r>
              <a:rPr lang="en-US" dirty="0" smtClean="0">
                <a:sym typeface="Wingdings"/>
              </a:rPr>
              <a:t> Horizontally mobile layer</a:t>
            </a:r>
          </a:p>
          <a:p>
            <a:r>
              <a:rPr lang="en-US" dirty="0">
                <a:sym typeface="Wingdings"/>
              </a:rPr>
              <a:t>	</a:t>
            </a:r>
            <a:r>
              <a:rPr lang="en-US" dirty="0" smtClean="0">
                <a:sym typeface="Wingdings"/>
              </a:rPr>
              <a:t>	       practical: No relict bedrock texture visible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81000" y="2413000"/>
            <a:ext cx="2653979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dz</a:t>
            </a:r>
            <a:r>
              <a:rPr lang="en-US" dirty="0" smtClean="0"/>
              <a:t>/dt = k</a:t>
            </a:r>
            <a:r>
              <a:rPr lang="en-US" baseline="-25000" dirty="0" smtClean="0"/>
              <a:t>1</a:t>
            </a:r>
            <a:r>
              <a:rPr lang="en-US" dirty="0" smtClean="0"/>
              <a:t>*(Q</a:t>
            </a:r>
            <a:r>
              <a:rPr lang="en-US" baseline="-25000" dirty="0" smtClean="0"/>
              <a:t>in</a:t>
            </a:r>
            <a:r>
              <a:rPr lang="en-US" dirty="0" smtClean="0"/>
              <a:t>-</a:t>
            </a:r>
            <a:r>
              <a:rPr lang="en-US" dirty="0" err="1" smtClean="0"/>
              <a:t>Q</a:t>
            </a:r>
            <a:r>
              <a:rPr lang="en-US" baseline="-25000" dirty="0" err="1" smtClean="0"/>
              <a:t>out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dirty="0" err="1" smtClean="0"/>
              <a:t>dz</a:t>
            </a:r>
            <a:r>
              <a:rPr lang="en-US" dirty="0" smtClean="0"/>
              <a:t>/dt = k</a:t>
            </a:r>
            <a:r>
              <a:rPr lang="en-US" baseline="-25000" dirty="0" smtClean="0"/>
              <a:t>2</a:t>
            </a:r>
            <a:r>
              <a:rPr lang="en-US" dirty="0" smtClean="0"/>
              <a:t>*(c S</a:t>
            </a:r>
            <a:r>
              <a:rPr lang="en-US" baseline="-25000" dirty="0" smtClean="0"/>
              <a:t>up</a:t>
            </a:r>
            <a:r>
              <a:rPr lang="en-US" dirty="0" smtClean="0"/>
              <a:t> – c </a:t>
            </a:r>
            <a:r>
              <a:rPr lang="en-US" dirty="0" err="1" smtClean="0"/>
              <a:t>S</a:t>
            </a:r>
            <a:r>
              <a:rPr lang="en-US" baseline="-25000" dirty="0" err="1" smtClean="0"/>
              <a:t>down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dirty="0" smtClean="0"/>
              <a:t>Topographic change is</a:t>
            </a:r>
          </a:p>
          <a:p>
            <a:r>
              <a:rPr lang="en-US" dirty="0" smtClean="0"/>
              <a:t>proportional to curvature.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39750" y="5143500"/>
            <a:ext cx="23551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 the interesting</a:t>
            </a:r>
          </a:p>
          <a:p>
            <a:r>
              <a:rPr lang="en-US" dirty="0" smtClean="0"/>
              <a:t>processes are buried in</a:t>
            </a:r>
          </a:p>
          <a:p>
            <a:r>
              <a:rPr lang="en-US" dirty="0" smtClean="0"/>
              <a:t>k</a:t>
            </a:r>
            <a:r>
              <a:rPr lang="en-US" baseline="-25000" dirty="0" smtClean="0"/>
              <a:t>0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207684" y="6098579"/>
            <a:ext cx="3764485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Nonlinear </a:t>
            </a:r>
            <a:r>
              <a:rPr lang="en-US" dirty="0" err="1" smtClean="0"/>
              <a:t>hillslope</a:t>
            </a:r>
            <a:r>
              <a:rPr lang="en-US" dirty="0" smtClean="0"/>
              <a:t> diffusion can occur</a:t>
            </a:r>
          </a:p>
          <a:p>
            <a:r>
              <a:rPr lang="en-US" dirty="0"/>
              <a:t>(</a:t>
            </a:r>
            <a:r>
              <a:rPr lang="en-US" dirty="0" smtClean="0"/>
              <a:t>not emphasized in this course.)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50" y="4167327"/>
            <a:ext cx="175260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140" y="5969000"/>
            <a:ext cx="1492250" cy="90640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78467" y="6254749"/>
            <a:ext cx="306619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k</a:t>
            </a:r>
            <a:r>
              <a:rPr lang="en-US" sz="1200" baseline="-25000" dirty="0" smtClean="0"/>
              <a:t>0</a:t>
            </a:r>
            <a:endParaRPr lang="en-US" sz="1200" baseline="-25000" dirty="0"/>
          </a:p>
        </p:txBody>
      </p:sp>
    </p:spTree>
    <p:extLst>
      <p:ext uri="{BB962C8B-B14F-4D97-AF65-F5344CB8AC3E}">
        <p14:creationId xmlns:p14="http://schemas.microsoft.com/office/powerpoint/2010/main" val="8511510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0"/>
            <a:ext cx="816988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6963799" y="3890059"/>
            <a:ext cx="31070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Pelletier,</a:t>
            </a:r>
          </a:p>
          <a:p>
            <a:r>
              <a:rPr lang="en-US" dirty="0" smtClean="0"/>
              <a:t>2008, </a:t>
            </a:r>
            <a:r>
              <a:rPr lang="en-US" dirty="0" err="1" smtClean="0"/>
              <a:t>ch.</a:t>
            </a:r>
            <a:r>
              <a:rPr lang="en-US" dirty="0" smtClean="0"/>
              <a:t> 2; also Pelletier, 2013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03200" y="274638"/>
            <a:ext cx="10695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Transient</a:t>
            </a:r>
          </a:p>
          <a:p>
            <a:r>
              <a:rPr lang="en-US" dirty="0" err="1" smtClean="0"/>
              <a:t>hillslope</a:t>
            </a:r>
            <a:endParaRPr lang="en-US" dirty="0" smtClean="0"/>
          </a:p>
          <a:p>
            <a:r>
              <a:rPr lang="en-US" dirty="0" smtClean="0"/>
              <a:t>evolution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6363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Steady state hillslopes are convex</a:t>
            </a:r>
            <a:endParaRPr lang="en-US" dirty="0"/>
          </a:p>
        </p:txBody>
      </p:sp>
      <p:sp>
        <p:nvSpPr>
          <p:cNvPr id="4" name="Freeform 3"/>
          <p:cNvSpPr/>
          <p:nvPr/>
        </p:nvSpPr>
        <p:spPr>
          <a:xfrm>
            <a:off x="1701800" y="2006600"/>
            <a:ext cx="5335126" cy="3416300"/>
          </a:xfrm>
          <a:custGeom>
            <a:avLst/>
            <a:gdLst>
              <a:gd name="connsiteX0" fmla="*/ 0 w 5335126"/>
              <a:gd name="connsiteY0" fmla="*/ 0 h 3416300"/>
              <a:gd name="connsiteX1" fmla="*/ 2057400 w 5335126"/>
              <a:gd name="connsiteY1" fmla="*/ 190500 h 3416300"/>
              <a:gd name="connsiteX2" fmla="*/ 2971800 w 5335126"/>
              <a:gd name="connsiteY2" fmla="*/ 711200 h 3416300"/>
              <a:gd name="connsiteX3" fmla="*/ 4356100 w 5335126"/>
              <a:gd name="connsiteY3" fmla="*/ 1816100 h 3416300"/>
              <a:gd name="connsiteX4" fmla="*/ 4914900 w 5335126"/>
              <a:gd name="connsiteY4" fmla="*/ 2451100 h 3416300"/>
              <a:gd name="connsiteX5" fmla="*/ 5105400 w 5335126"/>
              <a:gd name="connsiteY5" fmla="*/ 2667000 h 3416300"/>
              <a:gd name="connsiteX6" fmla="*/ 5257800 w 5335126"/>
              <a:gd name="connsiteY6" fmla="*/ 2946400 h 3416300"/>
              <a:gd name="connsiteX7" fmla="*/ 5295900 w 5335126"/>
              <a:gd name="connsiteY7" fmla="*/ 3048000 h 3416300"/>
              <a:gd name="connsiteX8" fmla="*/ 5308600 w 5335126"/>
              <a:gd name="connsiteY8" fmla="*/ 3162300 h 3416300"/>
              <a:gd name="connsiteX9" fmla="*/ 5334000 w 5335126"/>
              <a:gd name="connsiteY9" fmla="*/ 3302000 h 3416300"/>
              <a:gd name="connsiteX10" fmla="*/ 5334000 w 5335126"/>
              <a:gd name="connsiteY10" fmla="*/ 3416300 h 341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335126" h="3416300">
                <a:moveTo>
                  <a:pt x="0" y="0"/>
                </a:moveTo>
                <a:cubicBezTo>
                  <a:pt x="754589" y="20212"/>
                  <a:pt x="1367545" y="-61705"/>
                  <a:pt x="2057400" y="190500"/>
                </a:cubicBezTo>
                <a:cubicBezTo>
                  <a:pt x="2328284" y="289533"/>
                  <a:pt x="2723797" y="535291"/>
                  <a:pt x="2971800" y="711200"/>
                </a:cubicBezTo>
                <a:cubicBezTo>
                  <a:pt x="3369666" y="993407"/>
                  <a:pt x="4013347" y="1460164"/>
                  <a:pt x="4356100" y="1816100"/>
                </a:cubicBezTo>
                <a:cubicBezTo>
                  <a:pt x="4930437" y="2412526"/>
                  <a:pt x="4465102" y="1905891"/>
                  <a:pt x="4914900" y="2451100"/>
                </a:cubicBezTo>
                <a:cubicBezTo>
                  <a:pt x="4975978" y="2525134"/>
                  <a:pt x="5047005" y="2590833"/>
                  <a:pt x="5105400" y="2667000"/>
                </a:cubicBezTo>
                <a:cubicBezTo>
                  <a:pt x="5174674" y="2757357"/>
                  <a:pt x="5215712" y="2844187"/>
                  <a:pt x="5257800" y="2946400"/>
                </a:cubicBezTo>
                <a:cubicBezTo>
                  <a:pt x="5271572" y="2979845"/>
                  <a:pt x="5283200" y="3014133"/>
                  <a:pt x="5295900" y="3048000"/>
                </a:cubicBezTo>
                <a:cubicBezTo>
                  <a:pt x="5300133" y="3086100"/>
                  <a:pt x="5303179" y="3124351"/>
                  <a:pt x="5308600" y="3162300"/>
                </a:cubicBezTo>
                <a:cubicBezTo>
                  <a:pt x="5315464" y="3210349"/>
                  <a:pt x="5330737" y="3253062"/>
                  <a:pt x="5334000" y="3302000"/>
                </a:cubicBezTo>
                <a:cubicBezTo>
                  <a:pt x="5336534" y="3340016"/>
                  <a:pt x="5334000" y="3378200"/>
                  <a:pt x="5334000" y="3416300"/>
                </a:cubicBezTo>
              </a:path>
            </a:pathLst>
          </a:cu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035300" y="5740400"/>
            <a:ext cx="2173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uniform uplift rate, U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536700" y="2006600"/>
            <a:ext cx="165100" cy="9144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7011526" y="5422900"/>
            <a:ext cx="25400" cy="5461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680200" y="5982732"/>
            <a:ext cx="924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channel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57200" y="2910364"/>
            <a:ext cx="1625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drainage divide</a:t>
            </a:r>
            <a:endParaRPr lang="en-US" dirty="0"/>
          </a:p>
        </p:txBody>
      </p:sp>
      <p:sp>
        <p:nvSpPr>
          <p:cNvPr id="12" name="Up Arrow 11"/>
          <p:cNvSpPr/>
          <p:nvPr/>
        </p:nvSpPr>
        <p:spPr>
          <a:xfrm>
            <a:off x="3683000" y="4533900"/>
            <a:ext cx="736600" cy="120650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3683000" y="1803400"/>
            <a:ext cx="0" cy="6223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208641" y="2794000"/>
            <a:ext cx="0" cy="6223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701800" y="1417638"/>
            <a:ext cx="3506841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1701800" y="1704976"/>
            <a:ext cx="19812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419600" y="1446768"/>
            <a:ext cx="620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 = 2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035300" y="1618734"/>
            <a:ext cx="620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 = 1</a:t>
            </a:r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457200" y="5245100"/>
            <a:ext cx="1346200" cy="12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609600" y="4114800"/>
            <a:ext cx="0" cy="1282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524000" y="4857234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313571" y="4120634"/>
            <a:ext cx="275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5930900" y="1816100"/>
            <a:ext cx="1406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Q</a:t>
            </a:r>
            <a:r>
              <a:rPr lang="en-US" dirty="0" smtClean="0"/>
              <a:t> = k * </a:t>
            </a:r>
            <a:r>
              <a:rPr lang="en-US" dirty="0" err="1" smtClean="0"/>
              <a:t>dz</a:t>
            </a:r>
            <a:r>
              <a:rPr lang="en-US" dirty="0" smtClean="0"/>
              <a:t>/dx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5976972" y="2229703"/>
            <a:ext cx="30309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steady state, </a:t>
            </a:r>
            <a:r>
              <a:rPr lang="en-US" i="1" dirty="0" smtClean="0"/>
              <a:t>Q </a:t>
            </a:r>
            <a:r>
              <a:rPr lang="en-US" dirty="0" smtClean="0"/>
              <a:t>at x =2</a:t>
            </a:r>
          </a:p>
          <a:p>
            <a:r>
              <a:rPr lang="en-US" dirty="0" smtClean="0"/>
              <a:t>is 2 x </a:t>
            </a:r>
            <a:r>
              <a:rPr lang="en-US" i="1" dirty="0" smtClean="0"/>
              <a:t>Q </a:t>
            </a:r>
            <a:r>
              <a:rPr lang="en-US" dirty="0" smtClean="0"/>
              <a:t>at x = 1.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Slope is proportional to </a:t>
            </a:r>
          </a:p>
          <a:p>
            <a:r>
              <a:rPr lang="en-US" dirty="0" smtClean="0">
                <a:sym typeface="Wingdings"/>
              </a:rPr>
              <a:t>distance from drainage divide.</a:t>
            </a:r>
            <a:endParaRPr lang="en-US" dirty="0"/>
          </a:p>
        </p:txBody>
      </p:sp>
      <p:sp>
        <p:nvSpPr>
          <p:cNvPr id="31" name="Up Arrow 30"/>
          <p:cNvSpPr/>
          <p:nvPr/>
        </p:nvSpPr>
        <p:spPr>
          <a:xfrm>
            <a:off x="2197100" y="4533900"/>
            <a:ext cx="736600" cy="120650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Up Arrow 31"/>
          <p:cNvSpPr/>
          <p:nvPr/>
        </p:nvSpPr>
        <p:spPr>
          <a:xfrm>
            <a:off x="5422900" y="4502666"/>
            <a:ext cx="736600" cy="120650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7236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7651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3000" dirty="0" smtClean="0"/>
              <a:t>Drainage density is set by a competition between diffusive (</a:t>
            </a:r>
            <a:r>
              <a:rPr lang="en-US" sz="3000" dirty="0" err="1" smtClean="0"/>
              <a:t>hillslope</a:t>
            </a:r>
            <a:r>
              <a:rPr lang="en-US" sz="3000" dirty="0" smtClean="0"/>
              <a:t>) and </a:t>
            </a:r>
            <a:r>
              <a:rPr lang="en-US" sz="3000" dirty="0" err="1" smtClean="0"/>
              <a:t>advective</a:t>
            </a:r>
            <a:r>
              <a:rPr lang="en-US" sz="3000" dirty="0" smtClean="0"/>
              <a:t> (channelizing) processes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200" y="1739901"/>
            <a:ext cx="5962650" cy="1520056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7188200" y="2705100"/>
            <a:ext cx="0" cy="1701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943492" y="4406900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tectonic uplift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6096000" y="2857500"/>
            <a:ext cx="0" cy="1701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816600" y="4559300"/>
            <a:ext cx="537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n=1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4838700" y="2705100"/>
            <a:ext cx="558800" cy="1701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290348" y="4406900"/>
            <a:ext cx="13371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contributing</a:t>
            </a:r>
          </a:p>
          <a:p>
            <a:r>
              <a:rPr lang="en-US" dirty="0" smtClean="0"/>
              <a:t>area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748467" y="2857500"/>
            <a:ext cx="558800" cy="1701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027867" y="2151102"/>
            <a:ext cx="489550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dirty="0" smtClean="0"/>
              <a:t>k</a:t>
            </a:r>
            <a:r>
              <a:rPr lang="en-US" sz="3000" baseline="-25000" dirty="0" smtClean="0"/>
              <a:t>0</a:t>
            </a:r>
            <a:endParaRPr lang="en-US" sz="3000" baseline="-25000" dirty="0"/>
          </a:p>
        </p:txBody>
      </p:sp>
      <p:sp>
        <p:nvSpPr>
          <p:cNvPr id="14" name="TextBox 13"/>
          <p:cNvSpPr txBox="1"/>
          <p:nvPr/>
        </p:nvSpPr>
        <p:spPr>
          <a:xfrm>
            <a:off x="2180280" y="4559300"/>
            <a:ext cx="1097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diffusivity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3027867" y="2049502"/>
            <a:ext cx="137903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838700" y="2041604"/>
            <a:ext cx="1778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386185" y="1403171"/>
            <a:ext cx="8879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fluvial</a:t>
            </a:r>
          </a:p>
          <a:p>
            <a:r>
              <a:rPr lang="en-US" dirty="0" smtClean="0"/>
              <a:t>erosion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277455" y="1425475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hillslope</a:t>
            </a:r>
            <a:endParaRPr lang="en-US" dirty="0" smtClean="0"/>
          </a:p>
          <a:p>
            <a:r>
              <a:rPr lang="en-US" dirty="0" smtClean="0"/>
              <a:t>processes</a:t>
            </a:r>
            <a:endParaRPr lang="en-US" dirty="0"/>
          </a:p>
        </p:txBody>
      </p:sp>
      <p:sp>
        <p:nvSpPr>
          <p:cNvPr id="21" name="Left Brace 20"/>
          <p:cNvSpPr/>
          <p:nvPr/>
        </p:nvSpPr>
        <p:spPr>
          <a:xfrm>
            <a:off x="1562100" y="1841500"/>
            <a:ext cx="254000" cy="129540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0" y="2049502"/>
            <a:ext cx="14909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eroding</a:t>
            </a:r>
            <a:endParaRPr lang="en-US" dirty="0" smtClean="0"/>
          </a:p>
          <a:p>
            <a:r>
              <a:rPr lang="en-US" dirty="0" smtClean="0"/>
              <a:t>part of </a:t>
            </a:r>
          </a:p>
          <a:p>
            <a:r>
              <a:rPr lang="en-US" dirty="0" smtClean="0"/>
              <a:t>the landscape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30200" y="5175934"/>
            <a:ext cx="86319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large </a:t>
            </a:r>
            <a:r>
              <a:rPr lang="en-US" i="1" dirty="0" smtClean="0"/>
              <a:t>A </a:t>
            </a:r>
            <a:r>
              <a:rPr lang="en-US" dirty="0" smtClean="0"/>
              <a:t>(and +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i="1" dirty="0" smtClean="0"/>
              <a:t>m</a:t>
            </a:r>
            <a:r>
              <a:rPr lang="en-US" dirty="0" smtClean="0"/>
              <a:t>), 2</a:t>
            </a:r>
            <a:r>
              <a:rPr lang="en-US" baseline="30000" dirty="0" smtClean="0"/>
              <a:t>nd</a:t>
            </a:r>
            <a:r>
              <a:rPr lang="en-US" dirty="0" smtClean="0"/>
              <a:t> term &gt;&gt; 1</a:t>
            </a:r>
            <a:r>
              <a:rPr lang="en-US" baseline="30000" dirty="0" smtClean="0"/>
              <a:t>st</a:t>
            </a:r>
            <a:r>
              <a:rPr lang="en-US" dirty="0" smtClean="0"/>
              <a:t> term: fluvial erosion control </a:t>
            </a:r>
            <a:r>
              <a:rPr lang="en-US" dirty="0" smtClean="0">
                <a:sym typeface="Wingdings"/>
              </a:rPr>
              <a:t> concave profile.</a:t>
            </a:r>
          </a:p>
          <a:p>
            <a:r>
              <a:rPr lang="en-US" dirty="0" smtClean="0">
                <a:sym typeface="Wingdings"/>
              </a:rPr>
              <a:t>For small </a:t>
            </a:r>
            <a:r>
              <a:rPr lang="en-US" i="1" dirty="0" smtClean="0">
                <a:sym typeface="Wingdings"/>
              </a:rPr>
              <a:t>A </a:t>
            </a:r>
            <a:r>
              <a:rPr lang="en-US" dirty="0"/>
              <a:t>(and +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i="1" dirty="0"/>
              <a:t>m</a:t>
            </a:r>
            <a:r>
              <a:rPr lang="en-US" dirty="0"/>
              <a:t>)</a:t>
            </a:r>
            <a:r>
              <a:rPr lang="en-US" dirty="0" smtClean="0">
                <a:sym typeface="Wingdings"/>
              </a:rPr>
              <a:t>, 1</a:t>
            </a:r>
            <a:r>
              <a:rPr lang="en-US" baseline="30000" dirty="0" smtClean="0">
                <a:sym typeface="Wingdings"/>
              </a:rPr>
              <a:t>st</a:t>
            </a:r>
            <a:r>
              <a:rPr lang="en-US" dirty="0" smtClean="0">
                <a:sym typeface="Wingdings"/>
              </a:rPr>
              <a:t> term &gt;&gt; 2</a:t>
            </a:r>
            <a:r>
              <a:rPr lang="en-US" baseline="30000" dirty="0" smtClean="0">
                <a:sym typeface="Wingdings"/>
              </a:rPr>
              <a:t>nd</a:t>
            </a:r>
            <a:r>
              <a:rPr lang="en-US" dirty="0" smtClean="0">
                <a:sym typeface="Wingdings"/>
              </a:rPr>
              <a:t> term: </a:t>
            </a:r>
            <a:r>
              <a:rPr lang="en-US" dirty="0" err="1" smtClean="0">
                <a:sym typeface="Wingdings"/>
              </a:rPr>
              <a:t>hillslope</a:t>
            </a:r>
            <a:r>
              <a:rPr lang="en-US" dirty="0" smtClean="0">
                <a:sym typeface="Wingdings"/>
              </a:rPr>
              <a:t> processes  convex profile.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5396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6737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Fluvial sediment transport vs.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</a:rPr>
              <a:t>hillslope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 processes: </a:t>
            </a:r>
            <a:br>
              <a:rPr lang="en-US" sz="28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what controls the spacing of rivers?</a:t>
            </a:r>
            <a:br>
              <a:rPr lang="en-US" sz="2800" dirty="0">
                <a:solidFill>
                  <a:schemeClr val="bg1">
                    <a:lumMod val="50000"/>
                  </a:schemeClr>
                </a:solidFill>
              </a:rPr>
            </a:b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0450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REVIEW OF LAB 4</a:t>
            </a:r>
          </a:p>
          <a:p>
            <a:pPr marL="0" indent="0">
              <a:buNone/>
            </a:pPr>
            <a:endParaRPr lang="en-US" dirty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SETTING THE SPACING OF STREAMS</a:t>
            </a:r>
          </a:p>
          <a:p>
            <a:pPr marL="0" indent="0">
              <a:buNone/>
            </a:pPr>
            <a:endParaRPr lang="en-US" dirty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dirty="0" smtClean="0"/>
              <a:t>HILLSLOPE EROSION PROCESSES</a:t>
            </a:r>
            <a:r>
              <a:rPr lang="en-US" dirty="0" smtClean="0">
                <a:solidFill>
                  <a:srgbClr val="7F7F7F"/>
                </a:solidFill>
              </a:rPr>
              <a:t/>
            </a:r>
            <a:br>
              <a:rPr lang="en-US" dirty="0" smtClean="0">
                <a:solidFill>
                  <a:srgbClr val="7F7F7F"/>
                </a:solidFill>
              </a:rPr>
            </a:br>
            <a:r>
              <a:rPr lang="en-US" dirty="0" smtClean="0">
                <a:solidFill>
                  <a:srgbClr val="7F7F7F"/>
                </a:solidFill>
              </a:rPr>
              <a:t/>
            </a:r>
            <a:br>
              <a:rPr lang="en-US" dirty="0" smtClean="0">
                <a:solidFill>
                  <a:srgbClr val="7F7F7F"/>
                </a:solidFill>
              </a:rPr>
            </a:br>
            <a:r>
              <a:rPr lang="en-US" dirty="0" smtClean="0">
                <a:solidFill>
                  <a:srgbClr val="7F7F7F"/>
                </a:solidFill>
              </a:rPr>
              <a:t>SOIL PRODUCTION FUNCTION</a:t>
            </a:r>
          </a:p>
          <a:p>
            <a:pPr marL="0" indent="0">
              <a:buNone/>
            </a:pPr>
            <a:endParaRPr lang="en-US" dirty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SYNTHESIS: PERRON ET AL. 2009</a:t>
            </a:r>
            <a:endParaRPr lang="en-US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2519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3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3000" dirty="0" smtClean="0"/>
              <a:t>The path of water dictates the process that erodes the landscape: </a:t>
            </a:r>
            <a:r>
              <a:rPr lang="en-US" sz="3000" dirty="0" err="1" smtClean="0"/>
              <a:t>Hillslope</a:t>
            </a:r>
            <a:r>
              <a:rPr lang="en-US" sz="3000" dirty="0" smtClean="0"/>
              <a:t> </a:t>
            </a:r>
            <a:r>
              <a:rPr lang="en-US" sz="3000" dirty="0" smtClean="0"/>
              <a:t>Hydrology</a:t>
            </a:r>
            <a:endParaRPr lang="en-US" sz="3000" dirty="0"/>
          </a:p>
        </p:txBody>
      </p:sp>
      <p:sp>
        <p:nvSpPr>
          <p:cNvPr id="4" name="Freeform 3"/>
          <p:cNvSpPr/>
          <p:nvPr/>
        </p:nvSpPr>
        <p:spPr>
          <a:xfrm>
            <a:off x="1508125" y="1898650"/>
            <a:ext cx="4318000" cy="2571750"/>
          </a:xfrm>
          <a:custGeom>
            <a:avLst/>
            <a:gdLst>
              <a:gd name="connsiteX0" fmla="*/ 0 w 4318000"/>
              <a:gd name="connsiteY0" fmla="*/ 0 h 2571750"/>
              <a:gd name="connsiteX1" fmla="*/ 1158875 w 4318000"/>
              <a:gd name="connsiteY1" fmla="*/ 15875 h 2571750"/>
              <a:gd name="connsiteX2" fmla="*/ 1412875 w 4318000"/>
              <a:gd name="connsiteY2" fmla="*/ 63500 h 2571750"/>
              <a:gd name="connsiteX3" fmla="*/ 2063750 w 4318000"/>
              <a:gd name="connsiteY3" fmla="*/ 222250 h 2571750"/>
              <a:gd name="connsiteX4" fmla="*/ 2571750 w 4318000"/>
              <a:gd name="connsiteY4" fmla="*/ 460375 h 2571750"/>
              <a:gd name="connsiteX5" fmla="*/ 2968625 w 4318000"/>
              <a:gd name="connsiteY5" fmla="*/ 746125 h 2571750"/>
              <a:gd name="connsiteX6" fmla="*/ 3111500 w 4318000"/>
              <a:gd name="connsiteY6" fmla="*/ 904875 h 2571750"/>
              <a:gd name="connsiteX7" fmla="*/ 3159125 w 4318000"/>
              <a:gd name="connsiteY7" fmla="*/ 1000125 h 2571750"/>
              <a:gd name="connsiteX8" fmla="*/ 3190875 w 4318000"/>
              <a:gd name="connsiteY8" fmla="*/ 1047750 h 2571750"/>
              <a:gd name="connsiteX9" fmla="*/ 3206750 w 4318000"/>
              <a:gd name="connsiteY9" fmla="*/ 1095375 h 2571750"/>
              <a:gd name="connsiteX10" fmla="*/ 3381375 w 4318000"/>
              <a:gd name="connsiteY10" fmla="*/ 1206500 h 2571750"/>
              <a:gd name="connsiteX11" fmla="*/ 3937000 w 4318000"/>
              <a:gd name="connsiteY11" fmla="*/ 1809750 h 2571750"/>
              <a:gd name="connsiteX12" fmla="*/ 4016375 w 4318000"/>
              <a:gd name="connsiteY12" fmla="*/ 1936750 h 2571750"/>
              <a:gd name="connsiteX13" fmla="*/ 4064000 w 4318000"/>
              <a:gd name="connsiteY13" fmla="*/ 2000250 h 2571750"/>
              <a:gd name="connsiteX14" fmla="*/ 4095750 w 4318000"/>
              <a:gd name="connsiteY14" fmla="*/ 2047875 h 2571750"/>
              <a:gd name="connsiteX15" fmla="*/ 4127500 w 4318000"/>
              <a:gd name="connsiteY15" fmla="*/ 2206625 h 2571750"/>
              <a:gd name="connsiteX16" fmla="*/ 4222750 w 4318000"/>
              <a:gd name="connsiteY16" fmla="*/ 2413000 h 2571750"/>
              <a:gd name="connsiteX17" fmla="*/ 4254500 w 4318000"/>
              <a:gd name="connsiteY17" fmla="*/ 2476500 h 2571750"/>
              <a:gd name="connsiteX18" fmla="*/ 4318000 w 4318000"/>
              <a:gd name="connsiteY18" fmla="*/ 257175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318000" h="2571750">
                <a:moveTo>
                  <a:pt x="0" y="0"/>
                </a:moveTo>
                <a:cubicBezTo>
                  <a:pt x="386292" y="5292"/>
                  <a:pt x="772937" y="-1471"/>
                  <a:pt x="1158875" y="15875"/>
                </a:cubicBezTo>
                <a:cubicBezTo>
                  <a:pt x="1244930" y="19743"/>
                  <a:pt x="1328619" y="45573"/>
                  <a:pt x="1412875" y="63500"/>
                </a:cubicBezTo>
                <a:cubicBezTo>
                  <a:pt x="1552295" y="93164"/>
                  <a:pt x="1877492" y="157060"/>
                  <a:pt x="2063750" y="222250"/>
                </a:cubicBezTo>
                <a:cubicBezTo>
                  <a:pt x="2206965" y="272375"/>
                  <a:pt x="2482990" y="401202"/>
                  <a:pt x="2571750" y="460375"/>
                </a:cubicBezTo>
                <a:cubicBezTo>
                  <a:pt x="2778599" y="598275"/>
                  <a:pt x="2821508" y="610325"/>
                  <a:pt x="2968625" y="746125"/>
                </a:cubicBezTo>
                <a:cubicBezTo>
                  <a:pt x="3014069" y="788073"/>
                  <a:pt x="3077307" y="847887"/>
                  <a:pt x="3111500" y="904875"/>
                </a:cubicBezTo>
                <a:cubicBezTo>
                  <a:pt x="3129763" y="935314"/>
                  <a:pt x="3141886" y="969095"/>
                  <a:pt x="3159125" y="1000125"/>
                </a:cubicBezTo>
                <a:cubicBezTo>
                  <a:pt x="3168391" y="1016803"/>
                  <a:pt x="3182342" y="1030685"/>
                  <a:pt x="3190875" y="1047750"/>
                </a:cubicBezTo>
                <a:cubicBezTo>
                  <a:pt x="3198359" y="1062717"/>
                  <a:pt x="3193895" y="1084662"/>
                  <a:pt x="3206750" y="1095375"/>
                </a:cubicBezTo>
                <a:cubicBezTo>
                  <a:pt x="3259753" y="1139544"/>
                  <a:pt x="3328990" y="1161599"/>
                  <a:pt x="3381375" y="1206500"/>
                </a:cubicBezTo>
                <a:cubicBezTo>
                  <a:pt x="3496071" y="1304811"/>
                  <a:pt x="3866044" y="1696220"/>
                  <a:pt x="3937000" y="1809750"/>
                </a:cubicBezTo>
                <a:cubicBezTo>
                  <a:pt x="3963458" y="1852083"/>
                  <a:pt x="3988684" y="1895213"/>
                  <a:pt x="4016375" y="1936750"/>
                </a:cubicBezTo>
                <a:cubicBezTo>
                  <a:pt x="4031051" y="1958765"/>
                  <a:pt x="4048621" y="1978720"/>
                  <a:pt x="4064000" y="2000250"/>
                </a:cubicBezTo>
                <a:cubicBezTo>
                  <a:pt x="4075090" y="2015776"/>
                  <a:pt x="4085167" y="2032000"/>
                  <a:pt x="4095750" y="2047875"/>
                </a:cubicBezTo>
                <a:cubicBezTo>
                  <a:pt x="4106333" y="2100792"/>
                  <a:pt x="4107458" y="2156520"/>
                  <a:pt x="4127500" y="2206625"/>
                </a:cubicBezTo>
                <a:cubicBezTo>
                  <a:pt x="4176828" y="2329945"/>
                  <a:pt x="4146506" y="2260512"/>
                  <a:pt x="4222750" y="2413000"/>
                </a:cubicBezTo>
                <a:cubicBezTo>
                  <a:pt x="4233333" y="2434167"/>
                  <a:pt x="4241373" y="2456809"/>
                  <a:pt x="4254500" y="2476500"/>
                </a:cubicBezTo>
                <a:lnTo>
                  <a:pt x="4318000" y="2571750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1660524" y="1638300"/>
            <a:ext cx="4498975" cy="2832100"/>
          </a:xfrm>
          <a:custGeom>
            <a:avLst/>
            <a:gdLst>
              <a:gd name="connsiteX0" fmla="*/ 0 w 4318000"/>
              <a:gd name="connsiteY0" fmla="*/ 0 h 2571750"/>
              <a:gd name="connsiteX1" fmla="*/ 1158875 w 4318000"/>
              <a:gd name="connsiteY1" fmla="*/ 15875 h 2571750"/>
              <a:gd name="connsiteX2" fmla="*/ 1412875 w 4318000"/>
              <a:gd name="connsiteY2" fmla="*/ 63500 h 2571750"/>
              <a:gd name="connsiteX3" fmla="*/ 2063750 w 4318000"/>
              <a:gd name="connsiteY3" fmla="*/ 222250 h 2571750"/>
              <a:gd name="connsiteX4" fmla="*/ 2571750 w 4318000"/>
              <a:gd name="connsiteY4" fmla="*/ 460375 h 2571750"/>
              <a:gd name="connsiteX5" fmla="*/ 2968625 w 4318000"/>
              <a:gd name="connsiteY5" fmla="*/ 746125 h 2571750"/>
              <a:gd name="connsiteX6" fmla="*/ 3111500 w 4318000"/>
              <a:gd name="connsiteY6" fmla="*/ 904875 h 2571750"/>
              <a:gd name="connsiteX7" fmla="*/ 3159125 w 4318000"/>
              <a:gd name="connsiteY7" fmla="*/ 1000125 h 2571750"/>
              <a:gd name="connsiteX8" fmla="*/ 3190875 w 4318000"/>
              <a:gd name="connsiteY8" fmla="*/ 1047750 h 2571750"/>
              <a:gd name="connsiteX9" fmla="*/ 3206750 w 4318000"/>
              <a:gd name="connsiteY9" fmla="*/ 1095375 h 2571750"/>
              <a:gd name="connsiteX10" fmla="*/ 3381375 w 4318000"/>
              <a:gd name="connsiteY10" fmla="*/ 1206500 h 2571750"/>
              <a:gd name="connsiteX11" fmla="*/ 3937000 w 4318000"/>
              <a:gd name="connsiteY11" fmla="*/ 1809750 h 2571750"/>
              <a:gd name="connsiteX12" fmla="*/ 4016375 w 4318000"/>
              <a:gd name="connsiteY12" fmla="*/ 1936750 h 2571750"/>
              <a:gd name="connsiteX13" fmla="*/ 4064000 w 4318000"/>
              <a:gd name="connsiteY13" fmla="*/ 2000250 h 2571750"/>
              <a:gd name="connsiteX14" fmla="*/ 4095750 w 4318000"/>
              <a:gd name="connsiteY14" fmla="*/ 2047875 h 2571750"/>
              <a:gd name="connsiteX15" fmla="*/ 4127500 w 4318000"/>
              <a:gd name="connsiteY15" fmla="*/ 2206625 h 2571750"/>
              <a:gd name="connsiteX16" fmla="*/ 4222750 w 4318000"/>
              <a:gd name="connsiteY16" fmla="*/ 2413000 h 2571750"/>
              <a:gd name="connsiteX17" fmla="*/ 4254500 w 4318000"/>
              <a:gd name="connsiteY17" fmla="*/ 2476500 h 2571750"/>
              <a:gd name="connsiteX18" fmla="*/ 4318000 w 4318000"/>
              <a:gd name="connsiteY18" fmla="*/ 257175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318000" h="2571750">
                <a:moveTo>
                  <a:pt x="0" y="0"/>
                </a:moveTo>
                <a:cubicBezTo>
                  <a:pt x="386292" y="5292"/>
                  <a:pt x="772937" y="-1471"/>
                  <a:pt x="1158875" y="15875"/>
                </a:cubicBezTo>
                <a:cubicBezTo>
                  <a:pt x="1244930" y="19743"/>
                  <a:pt x="1328619" y="45573"/>
                  <a:pt x="1412875" y="63500"/>
                </a:cubicBezTo>
                <a:cubicBezTo>
                  <a:pt x="1552295" y="93164"/>
                  <a:pt x="1877492" y="157060"/>
                  <a:pt x="2063750" y="222250"/>
                </a:cubicBezTo>
                <a:cubicBezTo>
                  <a:pt x="2206965" y="272375"/>
                  <a:pt x="2482990" y="401202"/>
                  <a:pt x="2571750" y="460375"/>
                </a:cubicBezTo>
                <a:cubicBezTo>
                  <a:pt x="2778599" y="598275"/>
                  <a:pt x="2821508" y="610325"/>
                  <a:pt x="2968625" y="746125"/>
                </a:cubicBezTo>
                <a:cubicBezTo>
                  <a:pt x="3014069" y="788073"/>
                  <a:pt x="3077307" y="847887"/>
                  <a:pt x="3111500" y="904875"/>
                </a:cubicBezTo>
                <a:cubicBezTo>
                  <a:pt x="3129763" y="935314"/>
                  <a:pt x="3141886" y="969095"/>
                  <a:pt x="3159125" y="1000125"/>
                </a:cubicBezTo>
                <a:cubicBezTo>
                  <a:pt x="3168391" y="1016803"/>
                  <a:pt x="3182342" y="1030685"/>
                  <a:pt x="3190875" y="1047750"/>
                </a:cubicBezTo>
                <a:cubicBezTo>
                  <a:pt x="3198359" y="1062717"/>
                  <a:pt x="3193895" y="1084662"/>
                  <a:pt x="3206750" y="1095375"/>
                </a:cubicBezTo>
                <a:cubicBezTo>
                  <a:pt x="3259753" y="1139544"/>
                  <a:pt x="3328990" y="1161599"/>
                  <a:pt x="3381375" y="1206500"/>
                </a:cubicBezTo>
                <a:cubicBezTo>
                  <a:pt x="3496071" y="1304811"/>
                  <a:pt x="3866044" y="1696220"/>
                  <a:pt x="3937000" y="1809750"/>
                </a:cubicBezTo>
                <a:cubicBezTo>
                  <a:pt x="3963458" y="1852083"/>
                  <a:pt x="3988684" y="1895213"/>
                  <a:pt x="4016375" y="1936750"/>
                </a:cubicBezTo>
                <a:cubicBezTo>
                  <a:pt x="4031051" y="1958765"/>
                  <a:pt x="4048621" y="1978720"/>
                  <a:pt x="4064000" y="2000250"/>
                </a:cubicBezTo>
                <a:cubicBezTo>
                  <a:pt x="4075090" y="2015776"/>
                  <a:pt x="4085167" y="2032000"/>
                  <a:pt x="4095750" y="2047875"/>
                </a:cubicBezTo>
                <a:cubicBezTo>
                  <a:pt x="4106333" y="2100792"/>
                  <a:pt x="4107458" y="2156520"/>
                  <a:pt x="4127500" y="2206625"/>
                </a:cubicBezTo>
                <a:cubicBezTo>
                  <a:pt x="4176828" y="2329945"/>
                  <a:pt x="4146506" y="2260512"/>
                  <a:pt x="4222750" y="2413000"/>
                </a:cubicBezTo>
                <a:cubicBezTo>
                  <a:pt x="4233333" y="2434167"/>
                  <a:pt x="4241373" y="2456809"/>
                  <a:pt x="4254500" y="2476500"/>
                </a:cubicBezTo>
                <a:lnTo>
                  <a:pt x="4318000" y="2571750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5826125" y="4470400"/>
            <a:ext cx="24447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937375" y="4101068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valley floor</a:t>
            </a:r>
            <a:endParaRPr lang="en-US" dirty="0"/>
          </a:p>
        </p:txBody>
      </p:sp>
      <p:sp>
        <p:nvSpPr>
          <p:cNvPr id="9" name="Freeform 8"/>
          <p:cNvSpPr/>
          <p:nvPr/>
        </p:nvSpPr>
        <p:spPr>
          <a:xfrm>
            <a:off x="1508125" y="3482975"/>
            <a:ext cx="4318000" cy="987425"/>
          </a:xfrm>
          <a:custGeom>
            <a:avLst/>
            <a:gdLst>
              <a:gd name="connsiteX0" fmla="*/ 0 w 4318000"/>
              <a:gd name="connsiteY0" fmla="*/ 0 h 2571750"/>
              <a:gd name="connsiteX1" fmla="*/ 1158875 w 4318000"/>
              <a:gd name="connsiteY1" fmla="*/ 15875 h 2571750"/>
              <a:gd name="connsiteX2" fmla="*/ 1412875 w 4318000"/>
              <a:gd name="connsiteY2" fmla="*/ 63500 h 2571750"/>
              <a:gd name="connsiteX3" fmla="*/ 2063750 w 4318000"/>
              <a:gd name="connsiteY3" fmla="*/ 222250 h 2571750"/>
              <a:gd name="connsiteX4" fmla="*/ 2571750 w 4318000"/>
              <a:gd name="connsiteY4" fmla="*/ 460375 h 2571750"/>
              <a:gd name="connsiteX5" fmla="*/ 2968625 w 4318000"/>
              <a:gd name="connsiteY5" fmla="*/ 746125 h 2571750"/>
              <a:gd name="connsiteX6" fmla="*/ 3111500 w 4318000"/>
              <a:gd name="connsiteY6" fmla="*/ 904875 h 2571750"/>
              <a:gd name="connsiteX7" fmla="*/ 3159125 w 4318000"/>
              <a:gd name="connsiteY7" fmla="*/ 1000125 h 2571750"/>
              <a:gd name="connsiteX8" fmla="*/ 3190875 w 4318000"/>
              <a:gd name="connsiteY8" fmla="*/ 1047750 h 2571750"/>
              <a:gd name="connsiteX9" fmla="*/ 3206750 w 4318000"/>
              <a:gd name="connsiteY9" fmla="*/ 1095375 h 2571750"/>
              <a:gd name="connsiteX10" fmla="*/ 3381375 w 4318000"/>
              <a:gd name="connsiteY10" fmla="*/ 1206500 h 2571750"/>
              <a:gd name="connsiteX11" fmla="*/ 3937000 w 4318000"/>
              <a:gd name="connsiteY11" fmla="*/ 1809750 h 2571750"/>
              <a:gd name="connsiteX12" fmla="*/ 4016375 w 4318000"/>
              <a:gd name="connsiteY12" fmla="*/ 1936750 h 2571750"/>
              <a:gd name="connsiteX13" fmla="*/ 4064000 w 4318000"/>
              <a:gd name="connsiteY13" fmla="*/ 2000250 h 2571750"/>
              <a:gd name="connsiteX14" fmla="*/ 4095750 w 4318000"/>
              <a:gd name="connsiteY14" fmla="*/ 2047875 h 2571750"/>
              <a:gd name="connsiteX15" fmla="*/ 4127500 w 4318000"/>
              <a:gd name="connsiteY15" fmla="*/ 2206625 h 2571750"/>
              <a:gd name="connsiteX16" fmla="*/ 4222750 w 4318000"/>
              <a:gd name="connsiteY16" fmla="*/ 2413000 h 2571750"/>
              <a:gd name="connsiteX17" fmla="*/ 4254500 w 4318000"/>
              <a:gd name="connsiteY17" fmla="*/ 2476500 h 2571750"/>
              <a:gd name="connsiteX18" fmla="*/ 4318000 w 4318000"/>
              <a:gd name="connsiteY18" fmla="*/ 2571750 h 257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318000" h="2571750">
                <a:moveTo>
                  <a:pt x="0" y="0"/>
                </a:moveTo>
                <a:cubicBezTo>
                  <a:pt x="386292" y="5292"/>
                  <a:pt x="772937" y="-1471"/>
                  <a:pt x="1158875" y="15875"/>
                </a:cubicBezTo>
                <a:cubicBezTo>
                  <a:pt x="1244930" y="19743"/>
                  <a:pt x="1328619" y="45573"/>
                  <a:pt x="1412875" y="63500"/>
                </a:cubicBezTo>
                <a:cubicBezTo>
                  <a:pt x="1552295" y="93164"/>
                  <a:pt x="1877492" y="157060"/>
                  <a:pt x="2063750" y="222250"/>
                </a:cubicBezTo>
                <a:cubicBezTo>
                  <a:pt x="2206965" y="272375"/>
                  <a:pt x="2482990" y="401202"/>
                  <a:pt x="2571750" y="460375"/>
                </a:cubicBezTo>
                <a:cubicBezTo>
                  <a:pt x="2778599" y="598275"/>
                  <a:pt x="2821508" y="610325"/>
                  <a:pt x="2968625" y="746125"/>
                </a:cubicBezTo>
                <a:cubicBezTo>
                  <a:pt x="3014069" y="788073"/>
                  <a:pt x="3077307" y="847887"/>
                  <a:pt x="3111500" y="904875"/>
                </a:cubicBezTo>
                <a:cubicBezTo>
                  <a:pt x="3129763" y="935314"/>
                  <a:pt x="3141886" y="969095"/>
                  <a:pt x="3159125" y="1000125"/>
                </a:cubicBezTo>
                <a:cubicBezTo>
                  <a:pt x="3168391" y="1016803"/>
                  <a:pt x="3182342" y="1030685"/>
                  <a:pt x="3190875" y="1047750"/>
                </a:cubicBezTo>
                <a:cubicBezTo>
                  <a:pt x="3198359" y="1062717"/>
                  <a:pt x="3193895" y="1084662"/>
                  <a:pt x="3206750" y="1095375"/>
                </a:cubicBezTo>
                <a:cubicBezTo>
                  <a:pt x="3259753" y="1139544"/>
                  <a:pt x="3328990" y="1161599"/>
                  <a:pt x="3381375" y="1206500"/>
                </a:cubicBezTo>
                <a:cubicBezTo>
                  <a:pt x="3496071" y="1304811"/>
                  <a:pt x="3866044" y="1696220"/>
                  <a:pt x="3937000" y="1809750"/>
                </a:cubicBezTo>
                <a:cubicBezTo>
                  <a:pt x="3963458" y="1852083"/>
                  <a:pt x="3988684" y="1895213"/>
                  <a:pt x="4016375" y="1936750"/>
                </a:cubicBezTo>
                <a:cubicBezTo>
                  <a:pt x="4031051" y="1958765"/>
                  <a:pt x="4048621" y="1978720"/>
                  <a:pt x="4064000" y="2000250"/>
                </a:cubicBezTo>
                <a:cubicBezTo>
                  <a:pt x="4075090" y="2015776"/>
                  <a:pt x="4085167" y="2032000"/>
                  <a:pt x="4095750" y="2047875"/>
                </a:cubicBezTo>
                <a:cubicBezTo>
                  <a:pt x="4106333" y="2100792"/>
                  <a:pt x="4107458" y="2156520"/>
                  <a:pt x="4127500" y="2206625"/>
                </a:cubicBezTo>
                <a:cubicBezTo>
                  <a:pt x="4176828" y="2329945"/>
                  <a:pt x="4146506" y="2260512"/>
                  <a:pt x="4222750" y="2413000"/>
                </a:cubicBezTo>
                <a:cubicBezTo>
                  <a:pt x="4233333" y="2434167"/>
                  <a:pt x="4241373" y="2456809"/>
                  <a:pt x="4254500" y="2476500"/>
                </a:cubicBezTo>
                <a:lnTo>
                  <a:pt x="4318000" y="2571750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333625" y="2778125"/>
            <a:ext cx="1348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vadose</a:t>
            </a:r>
            <a:r>
              <a:rPr lang="en-US" dirty="0" smtClean="0"/>
              <a:t> zone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930400" y="3547070"/>
            <a:ext cx="1460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phreatic zone</a:t>
            </a:r>
            <a:endParaRPr lang="en-US" dirty="0"/>
          </a:p>
        </p:txBody>
      </p:sp>
      <p:sp>
        <p:nvSpPr>
          <p:cNvPr id="12" name="Left Brace 11"/>
          <p:cNvSpPr/>
          <p:nvPr/>
        </p:nvSpPr>
        <p:spPr>
          <a:xfrm>
            <a:off x="1055686" y="2046248"/>
            <a:ext cx="301625" cy="2202418"/>
          </a:xfrm>
          <a:prstGeom prst="leftBrac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Brace 12"/>
          <p:cNvSpPr/>
          <p:nvPr/>
        </p:nvSpPr>
        <p:spPr>
          <a:xfrm>
            <a:off x="1133473" y="1600200"/>
            <a:ext cx="149225" cy="298450"/>
          </a:xfrm>
          <a:prstGeom prst="leftBrac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0" y="2962791"/>
            <a:ext cx="946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bedrock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13983" y="1561584"/>
            <a:ext cx="502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soil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31774" y="4389298"/>
            <a:ext cx="6999407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HOF</a:t>
            </a:r>
            <a:r>
              <a:rPr lang="en-US" dirty="0" smtClean="0"/>
              <a:t> – Horton Overland Flow</a:t>
            </a:r>
          </a:p>
          <a:p>
            <a:r>
              <a:rPr lang="en-US" b="1" dirty="0" smtClean="0"/>
              <a:t>SSSF</a:t>
            </a:r>
            <a:r>
              <a:rPr lang="en-US" dirty="0" smtClean="0"/>
              <a:t> – Shallow Subsurface Storm Flow (</a:t>
            </a:r>
            <a:r>
              <a:rPr lang="en-US" i="1" dirty="0" smtClean="0"/>
              <a:t>usually at soil-bedrock boundary</a:t>
            </a:r>
            <a:r>
              <a:rPr lang="en-US" dirty="0" smtClean="0"/>
              <a:t>)</a:t>
            </a:r>
          </a:p>
          <a:p>
            <a:r>
              <a:rPr lang="en-US" b="1" dirty="0" smtClean="0"/>
              <a:t>DPSA – </a:t>
            </a:r>
            <a:r>
              <a:rPr lang="en-US" dirty="0" smtClean="0"/>
              <a:t>Direct Precipitation on Saturated Areas</a:t>
            </a:r>
          </a:p>
          <a:p>
            <a:r>
              <a:rPr lang="en-US" b="1" dirty="0" smtClean="0"/>
              <a:t>RF – </a:t>
            </a:r>
            <a:r>
              <a:rPr lang="en-US" dirty="0" smtClean="0"/>
              <a:t>Return Flow</a:t>
            </a:r>
          </a:p>
          <a:p>
            <a:r>
              <a:rPr lang="en-US" b="1" dirty="0" smtClean="0"/>
              <a:t>GF </a:t>
            </a:r>
            <a:r>
              <a:rPr lang="en-US" dirty="0" smtClean="0"/>
              <a:t>Groundwater Flow</a:t>
            </a:r>
          </a:p>
          <a:p>
            <a:r>
              <a:rPr lang="en-US" b="1" dirty="0" smtClean="0"/>
              <a:t>SOF</a:t>
            </a:r>
            <a:r>
              <a:rPr lang="en-US" dirty="0" smtClean="0"/>
              <a:t> – Saturated Overland Flow</a:t>
            </a:r>
            <a:endParaRPr lang="en-US" b="1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3644956" y="1619250"/>
            <a:ext cx="752419" cy="311666"/>
          </a:xfrm>
          <a:prstGeom prst="straightConnector1">
            <a:avLst/>
          </a:prstGeom>
          <a:ln w="50800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079875" y="1415534"/>
            <a:ext cx="3510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HOF </a:t>
            </a:r>
            <a:r>
              <a:rPr lang="en-US" dirty="0" smtClean="0"/>
              <a:t>(</a:t>
            </a:r>
            <a:r>
              <a:rPr lang="en-US" dirty="0" err="1" smtClean="0"/>
              <a:t>precip</a:t>
            </a:r>
            <a:r>
              <a:rPr lang="en-US" dirty="0" smtClean="0"/>
              <a:t>. rate &gt; infiltration rate)</a:t>
            </a:r>
            <a:endParaRPr lang="en-US" b="1" dirty="0"/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7905750" y="1415534"/>
            <a:ext cx="0" cy="88634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7905750" y="2311400"/>
            <a:ext cx="863600" cy="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8686800" y="2159000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905750" y="1098590"/>
            <a:ext cx="275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4818486" y="2835791"/>
            <a:ext cx="579014" cy="127000"/>
          </a:xfrm>
          <a:prstGeom prst="straightConnector1">
            <a:avLst/>
          </a:prstGeom>
          <a:ln w="50800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237392" y="2528332"/>
            <a:ext cx="420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RF</a:t>
            </a:r>
            <a:endParaRPr lang="en-US" b="1" dirty="0"/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5575356" y="3176290"/>
            <a:ext cx="584143" cy="740112"/>
          </a:xfrm>
          <a:prstGeom prst="straightConnector1">
            <a:avLst/>
          </a:prstGeom>
          <a:ln w="50800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826125" y="3154581"/>
            <a:ext cx="555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SOF</a:t>
            </a:r>
            <a:endParaRPr lang="en-US" b="1" dirty="0"/>
          </a:p>
        </p:txBody>
      </p:sp>
      <p:cxnSp>
        <p:nvCxnSpPr>
          <p:cNvPr id="33" name="Straight Arrow Connector 32"/>
          <p:cNvCxnSpPr>
            <a:endCxn id="32" idx="0"/>
          </p:cNvCxnSpPr>
          <p:nvPr/>
        </p:nvCxnSpPr>
        <p:spPr>
          <a:xfrm>
            <a:off x="6104037" y="2311401"/>
            <a:ext cx="0" cy="843180"/>
          </a:xfrm>
          <a:prstGeom prst="straightConnector1">
            <a:avLst/>
          </a:prstGeom>
          <a:ln w="50800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104037" y="2343666"/>
            <a:ext cx="702010" cy="369332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DPSA</a:t>
            </a:r>
            <a:endParaRPr lang="en-US" b="1" dirty="0"/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3390956" y="1956316"/>
            <a:ext cx="752419" cy="311666"/>
          </a:xfrm>
          <a:prstGeom prst="straightConnector1">
            <a:avLst/>
          </a:prstGeom>
          <a:ln w="50800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 rot="2143356">
            <a:off x="4079875" y="2159000"/>
            <a:ext cx="617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SSSF</a:t>
            </a:r>
            <a:endParaRPr lang="en-US" b="1" dirty="0"/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3500861" y="4195802"/>
            <a:ext cx="1087014" cy="0"/>
          </a:xfrm>
          <a:prstGeom prst="straightConnector1">
            <a:avLst/>
          </a:prstGeom>
          <a:ln w="50800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811335" y="3837106"/>
            <a:ext cx="437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</a:t>
            </a:r>
            <a:r>
              <a:rPr lang="en-US" b="1" dirty="0" smtClean="0"/>
              <a:t>F</a:t>
            </a:r>
            <a:endParaRPr lang="en-US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3715569" y="6143625"/>
            <a:ext cx="49039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Seasonal variation in flow mechanism may occur – </a:t>
            </a:r>
          </a:p>
          <a:p>
            <a:r>
              <a:rPr lang="en-US" dirty="0" smtClean="0"/>
              <a:t>e.g. some tuffs form clays when wet and deep</a:t>
            </a:r>
          </a:p>
        </p:txBody>
      </p:sp>
    </p:spTree>
    <p:extLst>
      <p:ext uri="{BB962C8B-B14F-4D97-AF65-F5344CB8AC3E}">
        <p14:creationId xmlns:p14="http://schemas.microsoft.com/office/powerpoint/2010/main" val="18676283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6737"/>
          </a:xfrm>
        </p:spPr>
        <p:txBody>
          <a:bodyPr>
            <a:noAutofit/>
          </a:bodyPr>
          <a:lstStyle/>
          <a:p>
            <a:r>
              <a:rPr lang="en-US" sz="2800" dirty="0"/>
              <a:t>Fluvial sediment transport vs. </a:t>
            </a:r>
            <a:r>
              <a:rPr lang="en-US" sz="2800" dirty="0" err="1"/>
              <a:t>hillslope</a:t>
            </a:r>
            <a:r>
              <a:rPr lang="en-US" sz="2800" dirty="0"/>
              <a:t> processes: </a:t>
            </a:r>
            <a:br>
              <a:rPr lang="en-US" sz="2800" dirty="0"/>
            </a:br>
            <a:r>
              <a:rPr lang="en-US" sz="2800" dirty="0"/>
              <a:t>what controls the spacing of rivers?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0450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REVIEW OF LAB 4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SETTING THE SPACING OF STREAMS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HILLSLOPE EROSION PROCESSES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SOIL PRODUCTION FUNCTION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SYNTHESIS: PERRON ET AL. 2009</a:t>
            </a:r>
            <a:endParaRPr lang="en-US" dirty="0"/>
          </a:p>
        </p:txBody>
      </p:sp>
      <p:sp>
        <p:nvSpPr>
          <p:cNvPr id="4" name="Right Brace 3"/>
          <p:cNvSpPr/>
          <p:nvPr/>
        </p:nvSpPr>
        <p:spPr>
          <a:xfrm>
            <a:off x="6127750" y="2889250"/>
            <a:ext cx="571500" cy="2413000"/>
          </a:xfrm>
          <a:prstGeom prst="rightBrac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810375" y="3524250"/>
            <a:ext cx="160843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Focus on</a:t>
            </a:r>
          </a:p>
          <a:p>
            <a:r>
              <a:rPr lang="en-US" u="sng" dirty="0" smtClean="0"/>
              <a:t>gently-uplifting</a:t>
            </a:r>
          </a:p>
          <a:p>
            <a:r>
              <a:rPr lang="en-US" dirty="0" smtClean="0"/>
              <a:t>landscapes </a:t>
            </a:r>
          </a:p>
          <a:p>
            <a:r>
              <a:rPr lang="en-US" dirty="0" smtClean="0"/>
              <a:t>(no landslides) </a:t>
            </a:r>
          </a:p>
          <a:p>
            <a:r>
              <a:rPr lang="en-US" dirty="0" smtClean="0"/>
              <a:t>on </a:t>
            </a:r>
            <a:r>
              <a:rPr lang="en-US" u="sng" dirty="0" smtClean="0"/>
              <a:t>Earth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12711085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388798"/>
            <a:ext cx="8164615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HOF</a:t>
            </a:r>
            <a:r>
              <a:rPr lang="en-US" dirty="0" smtClean="0"/>
              <a:t> – </a:t>
            </a:r>
            <a:r>
              <a:rPr lang="en-US" b="1" dirty="0" smtClean="0"/>
              <a:t>Horton Overland Flow</a:t>
            </a:r>
          </a:p>
          <a:p>
            <a:r>
              <a:rPr lang="en-US" dirty="0"/>
              <a:t>	</a:t>
            </a:r>
            <a:r>
              <a:rPr lang="en-US" dirty="0" smtClean="0"/>
              <a:t>Badlands – fine-grained material</a:t>
            </a:r>
          </a:p>
          <a:p>
            <a:r>
              <a:rPr lang="en-US" dirty="0"/>
              <a:t>	</a:t>
            </a:r>
            <a:r>
              <a:rPr lang="en-US" dirty="0" smtClean="0"/>
              <a:t>Australia – mature landscape – </a:t>
            </a:r>
            <a:r>
              <a:rPr lang="en-US" dirty="0" err="1" smtClean="0"/>
              <a:t>silcretes</a:t>
            </a:r>
            <a:r>
              <a:rPr lang="en-US" dirty="0" smtClean="0"/>
              <a:t>, </a:t>
            </a:r>
            <a:r>
              <a:rPr lang="en-US" dirty="0" err="1" smtClean="0"/>
              <a:t>gypcrete</a:t>
            </a:r>
            <a:r>
              <a:rPr lang="en-US" dirty="0" smtClean="0"/>
              <a:t>, </a:t>
            </a:r>
            <a:r>
              <a:rPr lang="en-US" dirty="0" err="1" smtClean="0"/>
              <a:t>calcrete</a:t>
            </a:r>
            <a:r>
              <a:rPr lang="en-US" dirty="0" smtClean="0"/>
              <a:t>. </a:t>
            </a:r>
          </a:p>
          <a:p>
            <a:r>
              <a:rPr lang="en-US" dirty="0"/>
              <a:t>	</a:t>
            </a:r>
            <a:r>
              <a:rPr lang="en-US" dirty="0" smtClean="0"/>
              <a:t>Dirt roads</a:t>
            </a:r>
          </a:p>
          <a:p>
            <a:r>
              <a:rPr lang="en-US" dirty="0" smtClean="0"/>
              <a:t>	Cattle grazing</a:t>
            </a:r>
          </a:p>
          <a:p>
            <a:r>
              <a:rPr lang="en-US" b="1" dirty="0"/>
              <a:t>SOF</a:t>
            </a:r>
            <a:r>
              <a:rPr lang="en-US" dirty="0"/>
              <a:t> </a:t>
            </a:r>
            <a:r>
              <a:rPr lang="en-US" b="1" dirty="0"/>
              <a:t>– Saturated Overland Flow</a:t>
            </a:r>
          </a:p>
          <a:p>
            <a:r>
              <a:rPr lang="en-US" b="1" dirty="0"/>
              <a:t>	</a:t>
            </a:r>
            <a:r>
              <a:rPr lang="en-US" dirty="0"/>
              <a:t>Favored in poorly-drained valleys</a:t>
            </a:r>
            <a:endParaRPr lang="en-US" dirty="0" smtClean="0"/>
          </a:p>
          <a:p>
            <a:r>
              <a:rPr lang="en-US" b="1" dirty="0" smtClean="0"/>
              <a:t>SSSF</a:t>
            </a:r>
            <a:r>
              <a:rPr lang="en-US" dirty="0" smtClean="0"/>
              <a:t> </a:t>
            </a:r>
            <a:r>
              <a:rPr lang="en-US" b="1" dirty="0" smtClean="0"/>
              <a:t>– Shallow Subsurface Storm Flow </a:t>
            </a:r>
            <a:r>
              <a:rPr lang="en-US" dirty="0" smtClean="0"/>
              <a:t>(</a:t>
            </a:r>
            <a:r>
              <a:rPr lang="en-US" i="1" dirty="0" smtClean="0"/>
              <a:t>usually at soil-bedrock boundary</a:t>
            </a:r>
            <a:r>
              <a:rPr lang="en-US" dirty="0" smtClean="0"/>
              <a:t>)</a:t>
            </a:r>
          </a:p>
          <a:p>
            <a:r>
              <a:rPr lang="en-US" dirty="0"/>
              <a:t>	</a:t>
            </a:r>
            <a:r>
              <a:rPr lang="en-US" dirty="0" smtClean="0"/>
              <a:t>Oregon - </a:t>
            </a:r>
            <a:r>
              <a:rPr lang="en-US" dirty="0"/>
              <a:t>	Coastal Oregon – Holes </a:t>
            </a:r>
            <a:r>
              <a:rPr lang="en-US" dirty="0" smtClean="0"/>
              <a:t>due to tree roots and mountain beaver. Steep,</a:t>
            </a:r>
          </a:p>
          <a:p>
            <a:r>
              <a:rPr lang="en-US" dirty="0"/>
              <a:t>	</a:t>
            </a:r>
            <a:r>
              <a:rPr lang="en-US" dirty="0" smtClean="0"/>
              <a:t>relatively straight slopes. Low-density (porous) soil.</a:t>
            </a:r>
          </a:p>
          <a:p>
            <a:r>
              <a:rPr lang="en-US" b="1" dirty="0" smtClean="0"/>
              <a:t>(DPSA – Direct Precipitation on Saturated Areas)</a:t>
            </a:r>
          </a:p>
          <a:p>
            <a:r>
              <a:rPr lang="en-US" b="1" dirty="0" smtClean="0"/>
              <a:t>GF Groundwater Flow </a:t>
            </a:r>
          </a:p>
          <a:p>
            <a:r>
              <a:rPr lang="en-US" dirty="0"/>
              <a:t>	</a:t>
            </a:r>
            <a:r>
              <a:rPr lang="en-US" dirty="0" smtClean="0"/>
              <a:t>(Hawaii: fractured, permeable lavas  </a:t>
            </a:r>
            <a:r>
              <a:rPr lang="en-US" dirty="0" err="1" smtClean="0"/>
              <a:t>Localised</a:t>
            </a:r>
            <a:r>
              <a:rPr lang="en-US" dirty="0" smtClean="0"/>
              <a:t> SSSF. No HOF).</a:t>
            </a:r>
          </a:p>
          <a:p>
            <a:r>
              <a:rPr lang="en-US" dirty="0" smtClean="0"/>
              <a:t>.</a:t>
            </a:r>
            <a:endParaRPr lang="en-US" b="1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822325" y="4359116"/>
            <a:ext cx="0" cy="20637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609600" y="6143625"/>
            <a:ext cx="767715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825750" y="4359116"/>
            <a:ext cx="3170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HYPOTHETICAL HYDROGRAPHS: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1047750" y="4728448"/>
            <a:ext cx="333375" cy="141517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381125" y="4728448"/>
            <a:ext cx="254000" cy="141517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1047750" y="5159376"/>
            <a:ext cx="1174750" cy="9842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2222500" y="5159376"/>
            <a:ext cx="1054100" cy="9842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850307" y="6204823"/>
            <a:ext cx="318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</a:t>
            </a:r>
            <a:endParaRPr lang="en-US" i="1" dirty="0"/>
          </a:p>
        </p:txBody>
      </p:sp>
      <p:sp>
        <p:nvSpPr>
          <p:cNvPr id="28" name="TextBox 27"/>
          <p:cNvSpPr txBox="1"/>
          <p:nvPr/>
        </p:nvSpPr>
        <p:spPr>
          <a:xfrm>
            <a:off x="443766" y="4511516"/>
            <a:ext cx="39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Q</a:t>
            </a:r>
            <a:endParaRPr lang="en-US" i="1" dirty="0"/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1047750" y="5619750"/>
            <a:ext cx="2228850" cy="5238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 flipV="1">
            <a:off x="3276600" y="5619750"/>
            <a:ext cx="2089150" cy="5238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1149350" y="5921375"/>
            <a:ext cx="4216400" cy="22947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 flipV="1">
            <a:off x="5365751" y="5921375"/>
            <a:ext cx="2484556" cy="2222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1397000" y="4543782"/>
            <a:ext cx="587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HOF</a:t>
            </a:r>
            <a:endParaRPr lang="en-US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2269926" y="4974710"/>
            <a:ext cx="555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</a:t>
            </a:r>
            <a:r>
              <a:rPr lang="en-US" b="1" dirty="0" smtClean="0"/>
              <a:t>OF</a:t>
            </a:r>
            <a:endParaRPr lang="en-US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3502025" y="5344042"/>
            <a:ext cx="617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SSSF</a:t>
            </a:r>
            <a:endParaRPr lang="en-US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5543550" y="5552043"/>
            <a:ext cx="437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GF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331403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0"/>
            <a:ext cx="8496300" cy="523875"/>
          </a:xfrm>
        </p:spPr>
        <p:txBody>
          <a:bodyPr>
            <a:normAutofit/>
          </a:bodyPr>
          <a:lstStyle/>
          <a:p>
            <a:r>
              <a:rPr lang="en-US" sz="2500" dirty="0" smtClean="0"/>
              <a:t>Hydrologic processes can be related to hydrograph shape</a:t>
            </a:r>
            <a:endParaRPr lang="en-US" sz="2500" dirty="0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1222375" y="505698"/>
            <a:ext cx="0" cy="206375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1009650" y="2290207"/>
            <a:ext cx="7677150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225800" y="505698"/>
            <a:ext cx="3170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HYPOTHETICAL HYDROGRAPHS: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1447800" y="875030"/>
            <a:ext cx="333375" cy="141517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781175" y="875030"/>
            <a:ext cx="254000" cy="141517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1447800" y="1305958"/>
            <a:ext cx="1174750" cy="9842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2622550" y="1305958"/>
            <a:ext cx="1054100" cy="9842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250357" y="2351405"/>
            <a:ext cx="318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</a:t>
            </a:r>
            <a:endParaRPr lang="en-US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843816" y="658098"/>
            <a:ext cx="39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Q</a:t>
            </a:r>
            <a:endParaRPr lang="en-US" i="1" dirty="0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1447800" y="1766332"/>
            <a:ext cx="2228850" cy="5238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3676650" y="1766332"/>
            <a:ext cx="2089150" cy="5238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1549400" y="2067957"/>
            <a:ext cx="4216400" cy="22947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 flipV="1">
            <a:off x="5765801" y="2067957"/>
            <a:ext cx="2484556" cy="2222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797050" y="690364"/>
            <a:ext cx="587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HOF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638417" y="1121292"/>
            <a:ext cx="555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</a:t>
            </a:r>
            <a:r>
              <a:rPr lang="en-US" b="1" dirty="0" smtClean="0"/>
              <a:t>OF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902075" y="1490624"/>
            <a:ext cx="617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SSSF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5943600" y="1698625"/>
            <a:ext cx="437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GF</a:t>
            </a:r>
            <a:endParaRPr lang="en-US" b="1" dirty="0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569059" y="2848848"/>
            <a:ext cx="0" cy="20637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356334" y="4633357"/>
            <a:ext cx="3167916" cy="2960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390166" y="4662964"/>
            <a:ext cx="318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</a:t>
            </a:r>
            <a:endParaRPr lang="en-US" i="1" dirty="0"/>
          </a:p>
        </p:txBody>
      </p:sp>
      <p:sp>
        <p:nvSpPr>
          <p:cNvPr id="25" name="TextBox 24"/>
          <p:cNvSpPr txBox="1"/>
          <p:nvPr/>
        </p:nvSpPr>
        <p:spPr>
          <a:xfrm>
            <a:off x="-2219" y="3001248"/>
            <a:ext cx="571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8000"/>
                </a:solidFill>
              </a:rPr>
              <a:t>P</a:t>
            </a:r>
            <a:r>
              <a:rPr lang="en-US" i="1" dirty="0" smtClean="0"/>
              <a:t>,</a:t>
            </a:r>
            <a:r>
              <a:rPr lang="en-US" i="1" dirty="0" smtClean="0">
                <a:solidFill>
                  <a:srgbClr val="FF0000"/>
                </a:solidFill>
              </a:rPr>
              <a:t>Q</a:t>
            </a:r>
            <a:endParaRPr lang="en-US" i="1" dirty="0">
              <a:solidFill>
                <a:srgbClr val="FF0000"/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572234" y="3218180"/>
            <a:ext cx="333375" cy="1415177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905609" y="3218180"/>
            <a:ext cx="484557" cy="1415177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843816" y="3218181"/>
            <a:ext cx="419350" cy="141517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263166" y="3218180"/>
            <a:ext cx="1784834" cy="144478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843816" y="3001248"/>
            <a:ext cx="419350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899259" y="2616914"/>
            <a:ext cx="1268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peak lag, </a:t>
            </a:r>
            <a:r>
              <a:rPr lang="en-US" i="1" dirty="0" err="1" smtClean="0"/>
              <a:t>L</a:t>
            </a:r>
            <a:r>
              <a:rPr lang="en-US" i="1" baseline="-25000" dirty="0" err="1" smtClean="0"/>
              <a:t>p</a:t>
            </a:r>
            <a:endParaRPr lang="en-US" i="1" baseline="-25000" dirty="0"/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970816" y="4061956"/>
            <a:ext cx="826234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440829" y="4016633"/>
            <a:ext cx="9721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centroid </a:t>
            </a:r>
          </a:p>
          <a:p>
            <a:r>
              <a:rPr lang="en-US" dirty="0" smtClean="0"/>
              <a:t>lag, </a:t>
            </a:r>
            <a:r>
              <a:rPr lang="en-US" i="1" dirty="0" err="1" smtClean="0"/>
              <a:t>L</a:t>
            </a:r>
            <a:r>
              <a:rPr lang="en-US" i="1" baseline="-25000" dirty="0" err="1"/>
              <a:t>c</a:t>
            </a:r>
            <a:endParaRPr lang="en-US" i="1" baseline="-25000" dirty="0"/>
          </a:p>
        </p:txBody>
      </p:sp>
      <p:cxnSp>
        <p:nvCxnSpPr>
          <p:cNvPr id="44" name="Straight Arrow Connector 43"/>
          <p:cNvCxnSpPr/>
          <p:nvPr/>
        </p:nvCxnSpPr>
        <p:spPr>
          <a:xfrm flipV="1">
            <a:off x="5531943" y="2986246"/>
            <a:ext cx="0" cy="251872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5400908" y="5196999"/>
            <a:ext cx="3167916" cy="29607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5531943" y="6175594"/>
            <a:ext cx="3414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compilation by Tom Dunne (UCSB)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5765801" y="5352137"/>
            <a:ext cx="2799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log</a:t>
            </a:r>
            <a:r>
              <a:rPr lang="en-US" baseline="-25000" dirty="0" smtClean="0"/>
              <a:t>10</a:t>
            </a:r>
            <a:r>
              <a:rPr lang="en-US" dirty="0" smtClean="0"/>
              <a:t>(drainage area A / km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3787327" y="3547706"/>
            <a:ext cx="1710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log</a:t>
            </a:r>
            <a:r>
              <a:rPr lang="en-US" baseline="-25000" dirty="0" smtClean="0"/>
              <a:t>10</a:t>
            </a:r>
            <a:r>
              <a:rPr lang="en-US" dirty="0" smtClean="0"/>
              <a:t>(</a:t>
            </a:r>
            <a:r>
              <a:rPr lang="en-US" dirty="0" err="1" smtClean="0"/>
              <a:t>L</a:t>
            </a:r>
            <a:r>
              <a:rPr lang="en-US" baseline="-25000" dirty="0" err="1" smtClean="0"/>
              <a:t>p</a:t>
            </a:r>
            <a:r>
              <a:rPr lang="en-US" dirty="0"/>
              <a:t> </a:t>
            </a:r>
            <a:r>
              <a:rPr lang="en-US" dirty="0" smtClean="0"/>
              <a:t>/ hours)</a:t>
            </a:r>
            <a:endParaRPr lang="en-US" dirty="0"/>
          </a:p>
        </p:txBody>
      </p:sp>
      <p:cxnSp>
        <p:nvCxnSpPr>
          <p:cNvPr id="51" name="Straight Connector 50"/>
          <p:cNvCxnSpPr/>
          <p:nvPr/>
        </p:nvCxnSpPr>
        <p:spPr>
          <a:xfrm flipV="1">
            <a:off x="5765800" y="3635375"/>
            <a:ext cx="2484557" cy="11776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5943600" y="4491356"/>
            <a:ext cx="2459157" cy="5409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5765801" y="3233538"/>
            <a:ext cx="2251074" cy="7311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6908551" y="3732372"/>
            <a:ext cx="555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SOF</a:t>
            </a:r>
            <a:endParaRPr lang="en-US" b="1" dirty="0"/>
          </a:p>
        </p:txBody>
      </p:sp>
      <p:sp>
        <p:nvSpPr>
          <p:cNvPr id="59" name="TextBox 58"/>
          <p:cNvSpPr txBox="1"/>
          <p:nvPr/>
        </p:nvSpPr>
        <p:spPr>
          <a:xfrm>
            <a:off x="6599587" y="3185914"/>
            <a:ext cx="617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SSSF</a:t>
            </a:r>
            <a:endParaRPr lang="en-US" b="1" dirty="0"/>
          </a:p>
        </p:txBody>
      </p:sp>
      <p:sp>
        <p:nvSpPr>
          <p:cNvPr id="62" name="TextBox 61"/>
          <p:cNvSpPr txBox="1"/>
          <p:nvPr/>
        </p:nvSpPr>
        <p:spPr>
          <a:xfrm>
            <a:off x="7060951" y="4331335"/>
            <a:ext cx="592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HOF</a:t>
            </a:r>
            <a:endParaRPr lang="en-US" b="1" dirty="0"/>
          </a:p>
        </p:txBody>
      </p:sp>
      <p:sp>
        <p:nvSpPr>
          <p:cNvPr id="63" name="TextBox 62"/>
          <p:cNvSpPr txBox="1"/>
          <p:nvPr/>
        </p:nvSpPr>
        <p:spPr>
          <a:xfrm>
            <a:off x="3171011" y="5494378"/>
            <a:ext cx="18180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SOF: </a:t>
            </a:r>
            <a:r>
              <a:rPr lang="en-US" i="1" dirty="0" err="1"/>
              <a:t>L</a:t>
            </a:r>
            <a:r>
              <a:rPr lang="en-US" i="1" baseline="-25000" dirty="0" err="1"/>
              <a:t>p</a:t>
            </a:r>
            <a:r>
              <a:rPr lang="en-US" dirty="0"/>
              <a:t> =</a:t>
            </a:r>
            <a:r>
              <a:rPr lang="en-US" b="1" dirty="0"/>
              <a:t> </a:t>
            </a:r>
            <a:r>
              <a:rPr lang="en-US" dirty="0" smtClean="0"/>
              <a:t>1.0 A</a:t>
            </a:r>
            <a:r>
              <a:rPr lang="en-US" baseline="30000" dirty="0" smtClean="0"/>
              <a:t>0.42</a:t>
            </a:r>
            <a:endParaRPr lang="en-US" baseline="30000" dirty="0"/>
          </a:p>
          <a:p>
            <a:endParaRPr lang="en-US" b="1" dirty="0"/>
          </a:p>
        </p:txBody>
      </p:sp>
      <p:sp>
        <p:nvSpPr>
          <p:cNvPr id="64" name="TextBox 63"/>
          <p:cNvSpPr txBox="1"/>
          <p:nvPr/>
        </p:nvSpPr>
        <p:spPr>
          <a:xfrm>
            <a:off x="3171011" y="5883236"/>
            <a:ext cx="18218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SSSF: </a:t>
            </a:r>
            <a:r>
              <a:rPr lang="en-US" i="1" dirty="0" err="1"/>
              <a:t>L</a:t>
            </a:r>
            <a:r>
              <a:rPr lang="en-US" i="1" baseline="-25000" dirty="0" err="1"/>
              <a:t>p</a:t>
            </a:r>
            <a:r>
              <a:rPr lang="en-US" dirty="0"/>
              <a:t> =</a:t>
            </a:r>
            <a:r>
              <a:rPr lang="en-US" b="1" dirty="0"/>
              <a:t> </a:t>
            </a:r>
            <a:r>
              <a:rPr lang="en-US" dirty="0" smtClean="0"/>
              <a:t>18 A</a:t>
            </a:r>
            <a:r>
              <a:rPr lang="en-US" baseline="30000" dirty="0" smtClean="0"/>
              <a:t>0.26</a:t>
            </a:r>
            <a:endParaRPr lang="en-US" baseline="30000" dirty="0"/>
          </a:p>
          <a:p>
            <a:endParaRPr lang="en-US" b="1" dirty="0"/>
          </a:p>
        </p:txBody>
      </p:sp>
      <p:sp>
        <p:nvSpPr>
          <p:cNvPr id="65" name="TextBox 64"/>
          <p:cNvSpPr txBox="1"/>
          <p:nvPr/>
        </p:nvSpPr>
        <p:spPr>
          <a:xfrm>
            <a:off x="3117850" y="5152509"/>
            <a:ext cx="1893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HOF: </a:t>
            </a:r>
            <a:r>
              <a:rPr lang="en-US" i="1" dirty="0" err="1" smtClean="0"/>
              <a:t>L</a:t>
            </a:r>
            <a:r>
              <a:rPr lang="en-US" i="1" baseline="-25000" dirty="0" err="1" smtClean="0"/>
              <a:t>p</a:t>
            </a:r>
            <a:r>
              <a:rPr lang="en-US" dirty="0" smtClean="0"/>
              <a:t> =</a:t>
            </a:r>
            <a:r>
              <a:rPr lang="en-US" b="1" dirty="0" smtClean="0"/>
              <a:t> </a:t>
            </a:r>
            <a:r>
              <a:rPr lang="en-US" dirty="0" smtClean="0"/>
              <a:t>0.42 A</a:t>
            </a:r>
            <a:r>
              <a:rPr lang="en-US" baseline="30000" dirty="0" smtClean="0"/>
              <a:t>0.2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27874662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32500" y="6137791"/>
            <a:ext cx="2791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ideas by Tom Dunne (UCSB)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30803" y="214531"/>
            <a:ext cx="4953000" cy="4603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21303" y="2421156"/>
            <a:ext cx="68480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HOF</a:t>
            </a:r>
            <a:endParaRPr lang="en-US" sz="2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136323" y="4018181"/>
            <a:ext cx="7142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SSSF</a:t>
            </a:r>
            <a:endParaRPr lang="en-US" sz="2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212228" y="455831"/>
            <a:ext cx="63830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S</a:t>
            </a:r>
            <a:r>
              <a:rPr lang="en-US" sz="2200" b="1" dirty="0" smtClean="0"/>
              <a:t>OF</a:t>
            </a:r>
            <a:endParaRPr lang="en-US" sz="2200" b="1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431303" y="886718"/>
            <a:ext cx="0" cy="3131463"/>
          </a:xfrm>
          <a:prstGeom prst="straightConnector1">
            <a:avLst/>
          </a:prstGeom>
          <a:ln>
            <a:prstDash val="sys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endCxn id="7" idx="1"/>
          </p:cNvCxnSpPr>
          <p:nvPr/>
        </p:nvCxnSpPr>
        <p:spPr>
          <a:xfrm>
            <a:off x="1306106" y="2738656"/>
            <a:ext cx="2830217" cy="1494969"/>
          </a:xfrm>
          <a:prstGeom prst="straightConnector1">
            <a:avLst/>
          </a:prstGeom>
          <a:ln>
            <a:prstDash val="sys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1"/>
          </p:cNvCxnSpPr>
          <p:nvPr/>
        </p:nvCxnSpPr>
        <p:spPr>
          <a:xfrm flipH="1">
            <a:off x="1306106" y="671275"/>
            <a:ext cx="2906122" cy="1749881"/>
          </a:xfrm>
          <a:prstGeom prst="straightConnector1">
            <a:avLst/>
          </a:prstGeom>
          <a:ln>
            <a:prstDash val="sys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933598" y="1960463"/>
            <a:ext cx="995410" cy="92333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/>
              <a:t>variable</a:t>
            </a:r>
          </a:p>
          <a:p>
            <a:pPr algn="ctr"/>
            <a:r>
              <a:rPr lang="en-US" i="1" dirty="0" smtClean="0"/>
              <a:t>source</a:t>
            </a:r>
          </a:p>
          <a:p>
            <a:pPr algn="ctr"/>
            <a:r>
              <a:rPr lang="en-US" i="1" dirty="0" smtClean="0"/>
              <a:t>concept</a:t>
            </a:r>
            <a:endParaRPr lang="en-US" i="1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430803" y="5127625"/>
            <a:ext cx="49530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5663203" y="214531"/>
            <a:ext cx="0" cy="460375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549572" y="4758293"/>
            <a:ext cx="2881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climate, vegetation, land use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 rot="16200000">
            <a:off x="5060739" y="2438400"/>
            <a:ext cx="1943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topography &amp; soils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4583812" y="5173791"/>
            <a:ext cx="16333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humid climate,</a:t>
            </a:r>
          </a:p>
          <a:p>
            <a:r>
              <a:rPr lang="en-US" i="1" dirty="0" smtClean="0"/>
              <a:t>dense veg.</a:t>
            </a:r>
            <a:endParaRPr lang="en-US" i="1" dirty="0"/>
          </a:p>
        </p:txBody>
      </p:sp>
      <p:sp>
        <p:nvSpPr>
          <p:cNvPr id="29" name="TextBox 28"/>
          <p:cNvSpPr txBox="1"/>
          <p:nvPr/>
        </p:nvSpPr>
        <p:spPr>
          <a:xfrm>
            <a:off x="0" y="5175250"/>
            <a:ext cx="20492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arid</a:t>
            </a:r>
            <a:r>
              <a:rPr lang="en-US" i="1" dirty="0" err="1" smtClean="0">
                <a:sym typeface="Wingdings"/>
              </a:rPr>
              <a:t>subhumid</a:t>
            </a:r>
            <a:endParaRPr lang="en-US" i="1" dirty="0" smtClean="0">
              <a:sym typeface="Wingdings"/>
            </a:endParaRPr>
          </a:p>
          <a:p>
            <a:r>
              <a:rPr lang="en-US" i="1" dirty="0" smtClean="0">
                <a:sym typeface="Wingdings"/>
              </a:rPr>
              <a:t>thin veg.; disturbed</a:t>
            </a:r>
          </a:p>
          <a:p>
            <a:r>
              <a:rPr lang="en-US" i="1" dirty="0" smtClean="0">
                <a:sym typeface="Wingdings"/>
              </a:rPr>
              <a:t>by land use</a:t>
            </a:r>
            <a:endParaRPr lang="en-US" i="1" dirty="0"/>
          </a:p>
        </p:txBody>
      </p:sp>
      <p:sp>
        <p:nvSpPr>
          <p:cNvPr id="30" name="TextBox 29"/>
          <p:cNvSpPr txBox="1"/>
          <p:nvPr/>
        </p:nvSpPr>
        <p:spPr>
          <a:xfrm>
            <a:off x="5672900" y="-36612"/>
            <a:ext cx="27211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thin soils</a:t>
            </a:r>
          </a:p>
          <a:p>
            <a:r>
              <a:rPr lang="en-US" i="1" dirty="0" smtClean="0"/>
              <a:t>gentle concave </a:t>
            </a:r>
            <a:r>
              <a:rPr lang="en-US" i="1" dirty="0" err="1" smtClean="0"/>
              <a:t>footslopes</a:t>
            </a:r>
            <a:r>
              <a:rPr lang="en-US" i="1" dirty="0" smtClean="0"/>
              <a:t>;</a:t>
            </a:r>
          </a:p>
          <a:p>
            <a:r>
              <a:rPr lang="en-US" i="1" dirty="0" smtClean="0"/>
              <a:t>wide valley bottoms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672900" y="4204295"/>
            <a:ext cx="30880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deep permeable soil</a:t>
            </a:r>
          </a:p>
          <a:p>
            <a:r>
              <a:rPr lang="en-US" i="1" dirty="0" smtClean="0"/>
              <a:t>steep straight/convex </a:t>
            </a:r>
            <a:r>
              <a:rPr lang="en-US" i="1" dirty="0" err="1" smtClean="0"/>
              <a:t>hillslope</a:t>
            </a:r>
            <a:endParaRPr lang="en-US" i="1" dirty="0" smtClean="0"/>
          </a:p>
          <a:p>
            <a:r>
              <a:rPr lang="en-US" i="1" dirty="0" smtClean="0"/>
              <a:t>narrow valley bottoms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59557" y="301943"/>
            <a:ext cx="2039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Hillslope</a:t>
            </a:r>
            <a:r>
              <a:rPr lang="en-US" dirty="0" smtClean="0"/>
              <a:t> </a:t>
            </a:r>
            <a:r>
              <a:rPr lang="en-US" u="sng" dirty="0" smtClean="0"/>
              <a:t>hydrology</a:t>
            </a:r>
            <a:r>
              <a:rPr lang="en-US" dirty="0" smtClean="0"/>
              <a:t>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862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32500" y="6137791"/>
            <a:ext cx="2791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ideas by Tom Dunne (UCSB)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30803" y="214531"/>
            <a:ext cx="4953000" cy="46037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430803" y="5127625"/>
            <a:ext cx="49530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5663203" y="214531"/>
            <a:ext cx="0" cy="460375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549572" y="4758293"/>
            <a:ext cx="2881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climate, vegetation, land use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 rot="16200000">
            <a:off x="5060739" y="2438400"/>
            <a:ext cx="1943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topography &amp; soils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4583812" y="5173791"/>
            <a:ext cx="16333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humid climate,</a:t>
            </a:r>
          </a:p>
          <a:p>
            <a:r>
              <a:rPr lang="en-US" i="1" dirty="0" smtClean="0"/>
              <a:t>dense veg.</a:t>
            </a:r>
            <a:endParaRPr lang="en-US" i="1" dirty="0"/>
          </a:p>
        </p:txBody>
      </p:sp>
      <p:sp>
        <p:nvSpPr>
          <p:cNvPr id="29" name="TextBox 28"/>
          <p:cNvSpPr txBox="1"/>
          <p:nvPr/>
        </p:nvSpPr>
        <p:spPr>
          <a:xfrm>
            <a:off x="0" y="5175250"/>
            <a:ext cx="20492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arid</a:t>
            </a:r>
            <a:r>
              <a:rPr lang="en-US" i="1" dirty="0" err="1" smtClean="0">
                <a:sym typeface="Wingdings"/>
              </a:rPr>
              <a:t>subhumid</a:t>
            </a:r>
            <a:endParaRPr lang="en-US" i="1" dirty="0" smtClean="0">
              <a:sym typeface="Wingdings"/>
            </a:endParaRPr>
          </a:p>
          <a:p>
            <a:r>
              <a:rPr lang="en-US" i="1" dirty="0" smtClean="0">
                <a:sym typeface="Wingdings"/>
              </a:rPr>
              <a:t>thin veg.; disturbed</a:t>
            </a:r>
          </a:p>
          <a:p>
            <a:r>
              <a:rPr lang="en-US" i="1" dirty="0" smtClean="0">
                <a:sym typeface="Wingdings"/>
              </a:rPr>
              <a:t>by land use</a:t>
            </a:r>
            <a:endParaRPr lang="en-US" i="1" dirty="0"/>
          </a:p>
        </p:txBody>
      </p:sp>
      <p:sp>
        <p:nvSpPr>
          <p:cNvPr id="30" name="TextBox 29"/>
          <p:cNvSpPr txBox="1"/>
          <p:nvPr/>
        </p:nvSpPr>
        <p:spPr>
          <a:xfrm>
            <a:off x="5672900" y="-36612"/>
            <a:ext cx="27211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thin soils</a:t>
            </a:r>
          </a:p>
          <a:p>
            <a:r>
              <a:rPr lang="en-US" i="1" dirty="0" smtClean="0"/>
              <a:t>gentle concave </a:t>
            </a:r>
            <a:r>
              <a:rPr lang="en-US" i="1" dirty="0" err="1" smtClean="0"/>
              <a:t>footslopes</a:t>
            </a:r>
            <a:r>
              <a:rPr lang="en-US" i="1" dirty="0" smtClean="0"/>
              <a:t>;</a:t>
            </a:r>
          </a:p>
          <a:p>
            <a:r>
              <a:rPr lang="en-US" i="1" dirty="0" smtClean="0"/>
              <a:t>wide valley bottoms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672900" y="4204295"/>
            <a:ext cx="30880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deep permeable soil</a:t>
            </a:r>
          </a:p>
          <a:p>
            <a:r>
              <a:rPr lang="en-US" i="1" dirty="0" smtClean="0"/>
              <a:t>steep straight/convex </a:t>
            </a:r>
            <a:r>
              <a:rPr lang="en-US" i="1" dirty="0" err="1" smtClean="0"/>
              <a:t>hillslope</a:t>
            </a:r>
            <a:endParaRPr lang="en-US" i="1" dirty="0" smtClean="0"/>
          </a:p>
          <a:p>
            <a:r>
              <a:rPr lang="en-US" i="1" dirty="0" smtClean="0"/>
              <a:t>narrow valley bottoms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59557" y="301943"/>
            <a:ext cx="19235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Hillslope</a:t>
            </a:r>
            <a:r>
              <a:rPr lang="en-US" dirty="0" smtClean="0"/>
              <a:t> </a:t>
            </a:r>
          </a:p>
          <a:p>
            <a:r>
              <a:rPr lang="en-US" u="sng" dirty="0" smtClean="0"/>
              <a:t>erosion processes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2" name="Freeform 1"/>
          <p:cNvSpPr/>
          <p:nvPr/>
        </p:nvSpPr>
        <p:spPr>
          <a:xfrm>
            <a:off x="2602312" y="222250"/>
            <a:ext cx="620313" cy="4540250"/>
          </a:xfrm>
          <a:custGeom>
            <a:avLst/>
            <a:gdLst>
              <a:gd name="connsiteX0" fmla="*/ 413938 w 620313"/>
              <a:gd name="connsiteY0" fmla="*/ 0 h 4540250"/>
              <a:gd name="connsiteX1" fmla="*/ 302813 w 620313"/>
              <a:gd name="connsiteY1" fmla="*/ 349250 h 4540250"/>
              <a:gd name="connsiteX2" fmla="*/ 207563 w 620313"/>
              <a:gd name="connsiteY2" fmla="*/ 555625 h 4540250"/>
              <a:gd name="connsiteX3" fmla="*/ 64688 w 620313"/>
              <a:gd name="connsiteY3" fmla="*/ 1000125 h 4540250"/>
              <a:gd name="connsiteX4" fmla="*/ 17063 w 620313"/>
              <a:gd name="connsiteY4" fmla="*/ 1206500 h 4540250"/>
              <a:gd name="connsiteX5" fmla="*/ 48813 w 620313"/>
              <a:gd name="connsiteY5" fmla="*/ 1651000 h 4540250"/>
              <a:gd name="connsiteX6" fmla="*/ 144063 w 620313"/>
              <a:gd name="connsiteY6" fmla="*/ 1793875 h 4540250"/>
              <a:gd name="connsiteX7" fmla="*/ 223438 w 620313"/>
              <a:gd name="connsiteY7" fmla="*/ 1936750 h 4540250"/>
              <a:gd name="connsiteX8" fmla="*/ 286938 w 620313"/>
              <a:gd name="connsiteY8" fmla="*/ 2000250 h 4540250"/>
              <a:gd name="connsiteX9" fmla="*/ 366313 w 620313"/>
              <a:gd name="connsiteY9" fmla="*/ 2111375 h 4540250"/>
              <a:gd name="connsiteX10" fmla="*/ 413938 w 620313"/>
              <a:gd name="connsiteY10" fmla="*/ 2174875 h 4540250"/>
              <a:gd name="connsiteX11" fmla="*/ 429813 w 620313"/>
              <a:gd name="connsiteY11" fmla="*/ 2238375 h 4540250"/>
              <a:gd name="connsiteX12" fmla="*/ 493313 w 620313"/>
              <a:gd name="connsiteY12" fmla="*/ 2349500 h 4540250"/>
              <a:gd name="connsiteX13" fmla="*/ 572688 w 620313"/>
              <a:gd name="connsiteY13" fmla="*/ 2460625 h 4540250"/>
              <a:gd name="connsiteX14" fmla="*/ 620313 w 620313"/>
              <a:gd name="connsiteY14" fmla="*/ 2651125 h 4540250"/>
              <a:gd name="connsiteX15" fmla="*/ 588563 w 620313"/>
              <a:gd name="connsiteY15" fmla="*/ 2825750 h 4540250"/>
              <a:gd name="connsiteX16" fmla="*/ 572688 w 620313"/>
              <a:gd name="connsiteY16" fmla="*/ 2873375 h 4540250"/>
              <a:gd name="connsiteX17" fmla="*/ 493313 w 620313"/>
              <a:gd name="connsiteY17" fmla="*/ 2984500 h 4540250"/>
              <a:gd name="connsiteX18" fmla="*/ 461563 w 620313"/>
              <a:gd name="connsiteY18" fmla="*/ 3095625 h 4540250"/>
              <a:gd name="connsiteX19" fmla="*/ 429813 w 620313"/>
              <a:gd name="connsiteY19" fmla="*/ 3143250 h 4540250"/>
              <a:gd name="connsiteX20" fmla="*/ 493313 w 620313"/>
              <a:gd name="connsiteY20" fmla="*/ 3730625 h 4540250"/>
              <a:gd name="connsiteX21" fmla="*/ 525063 w 620313"/>
              <a:gd name="connsiteY21" fmla="*/ 3794125 h 4540250"/>
              <a:gd name="connsiteX22" fmla="*/ 540938 w 620313"/>
              <a:gd name="connsiteY22" fmla="*/ 3984625 h 4540250"/>
              <a:gd name="connsiteX23" fmla="*/ 556813 w 620313"/>
              <a:gd name="connsiteY23" fmla="*/ 4048125 h 4540250"/>
              <a:gd name="connsiteX24" fmla="*/ 477438 w 620313"/>
              <a:gd name="connsiteY24" fmla="*/ 4286250 h 4540250"/>
              <a:gd name="connsiteX25" fmla="*/ 429813 w 620313"/>
              <a:gd name="connsiteY25" fmla="*/ 4476750 h 4540250"/>
              <a:gd name="connsiteX26" fmla="*/ 413938 w 620313"/>
              <a:gd name="connsiteY26" fmla="*/ 4540250 h 454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20313" h="4540250">
                <a:moveTo>
                  <a:pt x="413938" y="0"/>
                </a:moveTo>
                <a:cubicBezTo>
                  <a:pt x="373295" y="182894"/>
                  <a:pt x="388982" y="145578"/>
                  <a:pt x="302813" y="349250"/>
                </a:cubicBezTo>
                <a:cubicBezTo>
                  <a:pt x="273292" y="419027"/>
                  <a:pt x="233595" y="484472"/>
                  <a:pt x="207563" y="555625"/>
                </a:cubicBezTo>
                <a:cubicBezTo>
                  <a:pt x="154091" y="701783"/>
                  <a:pt x="90274" y="846610"/>
                  <a:pt x="64688" y="1000125"/>
                </a:cubicBezTo>
                <a:cubicBezTo>
                  <a:pt x="42480" y="1133375"/>
                  <a:pt x="57656" y="1064426"/>
                  <a:pt x="17063" y="1206500"/>
                </a:cubicBezTo>
                <a:cubicBezTo>
                  <a:pt x="-6747" y="1420787"/>
                  <a:pt x="-13308" y="1365244"/>
                  <a:pt x="48813" y="1651000"/>
                </a:cubicBezTo>
                <a:cubicBezTo>
                  <a:pt x="61253" y="1708224"/>
                  <a:pt x="115123" y="1748398"/>
                  <a:pt x="144063" y="1793875"/>
                </a:cubicBezTo>
                <a:cubicBezTo>
                  <a:pt x="180865" y="1851706"/>
                  <a:pt x="182401" y="1888873"/>
                  <a:pt x="223438" y="1936750"/>
                </a:cubicBezTo>
                <a:cubicBezTo>
                  <a:pt x="242919" y="1959478"/>
                  <a:pt x="267226" y="1977722"/>
                  <a:pt x="286938" y="2000250"/>
                </a:cubicBezTo>
                <a:cubicBezTo>
                  <a:pt x="327291" y="2046367"/>
                  <a:pt x="333386" y="2065277"/>
                  <a:pt x="366313" y="2111375"/>
                </a:cubicBezTo>
                <a:cubicBezTo>
                  <a:pt x="381692" y="2132905"/>
                  <a:pt x="398063" y="2153708"/>
                  <a:pt x="413938" y="2174875"/>
                </a:cubicBezTo>
                <a:cubicBezTo>
                  <a:pt x="419230" y="2196042"/>
                  <a:pt x="422152" y="2217946"/>
                  <a:pt x="429813" y="2238375"/>
                </a:cubicBezTo>
                <a:cubicBezTo>
                  <a:pt x="444500" y="2277540"/>
                  <a:pt x="469072" y="2315563"/>
                  <a:pt x="493313" y="2349500"/>
                </a:cubicBezTo>
                <a:cubicBezTo>
                  <a:pt x="500211" y="2359158"/>
                  <a:pt x="563885" y="2440818"/>
                  <a:pt x="572688" y="2460625"/>
                </a:cubicBezTo>
                <a:cubicBezTo>
                  <a:pt x="606231" y="2536097"/>
                  <a:pt x="607001" y="2571254"/>
                  <a:pt x="620313" y="2651125"/>
                </a:cubicBezTo>
                <a:cubicBezTo>
                  <a:pt x="607465" y="2741060"/>
                  <a:pt x="609949" y="2750900"/>
                  <a:pt x="588563" y="2825750"/>
                </a:cubicBezTo>
                <a:cubicBezTo>
                  <a:pt x="583966" y="2841840"/>
                  <a:pt x="580172" y="2858408"/>
                  <a:pt x="572688" y="2873375"/>
                </a:cubicBezTo>
                <a:cubicBezTo>
                  <a:pt x="561081" y="2896588"/>
                  <a:pt x="504099" y="2970118"/>
                  <a:pt x="493313" y="2984500"/>
                </a:cubicBezTo>
                <a:cubicBezTo>
                  <a:pt x="488227" y="3004845"/>
                  <a:pt x="472950" y="3072851"/>
                  <a:pt x="461563" y="3095625"/>
                </a:cubicBezTo>
                <a:cubicBezTo>
                  <a:pt x="453030" y="3112690"/>
                  <a:pt x="440396" y="3127375"/>
                  <a:pt x="429813" y="3143250"/>
                </a:cubicBezTo>
                <a:cubicBezTo>
                  <a:pt x="453082" y="3515561"/>
                  <a:pt x="400274" y="3521288"/>
                  <a:pt x="493313" y="3730625"/>
                </a:cubicBezTo>
                <a:cubicBezTo>
                  <a:pt x="502924" y="3752250"/>
                  <a:pt x="514480" y="3772958"/>
                  <a:pt x="525063" y="3794125"/>
                </a:cubicBezTo>
                <a:cubicBezTo>
                  <a:pt x="530355" y="3857625"/>
                  <a:pt x="533034" y="3921397"/>
                  <a:pt x="540938" y="3984625"/>
                </a:cubicBezTo>
                <a:cubicBezTo>
                  <a:pt x="543644" y="4006275"/>
                  <a:pt x="561308" y="4026775"/>
                  <a:pt x="556813" y="4048125"/>
                </a:cubicBezTo>
                <a:cubicBezTo>
                  <a:pt x="539576" y="4129999"/>
                  <a:pt x="497731" y="4205080"/>
                  <a:pt x="477438" y="4286250"/>
                </a:cubicBezTo>
                <a:cubicBezTo>
                  <a:pt x="461563" y="4349750"/>
                  <a:pt x="450511" y="4414655"/>
                  <a:pt x="429813" y="4476750"/>
                </a:cubicBezTo>
                <a:cubicBezTo>
                  <a:pt x="412265" y="4529395"/>
                  <a:pt x="413938" y="4507641"/>
                  <a:pt x="413938" y="4540250"/>
                </a:cubicBezTo>
              </a:path>
            </a:pathLst>
          </a:cu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2587625" y="1590694"/>
            <a:ext cx="2794000" cy="234931"/>
          </a:xfrm>
          <a:custGeom>
            <a:avLst/>
            <a:gdLst>
              <a:gd name="connsiteX0" fmla="*/ 0 w 2794000"/>
              <a:gd name="connsiteY0" fmla="*/ 76181 h 234931"/>
              <a:gd name="connsiteX1" fmla="*/ 238125 w 2794000"/>
              <a:gd name="connsiteY1" fmla="*/ 60306 h 234931"/>
              <a:gd name="connsiteX2" fmla="*/ 365125 w 2794000"/>
              <a:gd name="connsiteY2" fmla="*/ 44431 h 234931"/>
              <a:gd name="connsiteX3" fmla="*/ 825500 w 2794000"/>
              <a:gd name="connsiteY3" fmla="*/ 28556 h 234931"/>
              <a:gd name="connsiteX4" fmla="*/ 1778000 w 2794000"/>
              <a:gd name="connsiteY4" fmla="*/ 28556 h 234931"/>
              <a:gd name="connsiteX5" fmla="*/ 1841500 w 2794000"/>
              <a:gd name="connsiteY5" fmla="*/ 76181 h 234931"/>
              <a:gd name="connsiteX6" fmla="*/ 1920875 w 2794000"/>
              <a:gd name="connsiteY6" fmla="*/ 92056 h 234931"/>
              <a:gd name="connsiteX7" fmla="*/ 1968500 w 2794000"/>
              <a:gd name="connsiteY7" fmla="*/ 123806 h 234931"/>
              <a:gd name="connsiteX8" fmla="*/ 2095500 w 2794000"/>
              <a:gd name="connsiteY8" fmla="*/ 155556 h 234931"/>
              <a:gd name="connsiteX9" fmla="*/ 2238375 w 2794000"/>
              <a:gd name="connsiteY9" fmla="*/ 203181 h 234931"/>
              <a:gd name="connsiteX10" fmla="*/ 2508250 w 2794000"/>
              <a:gd name="connsiteY10" fmla="*/ 234931 h 234931"/>
              <a:gd name="connsiteX11" fmla="*/ 2651125 w 2794000"/>
              <a:gd name="connsiteY11" fmla="*/ 219056 h 234931"/>
              <a:gd name="connsiteX12" fmla="*/ 2746375 w 2794000"/>
              <a:gd name="connsiteY12" fmla="*/ 187306 h 234931"/>
              <a:gd name="connsiteX13" fmla="*/ 2794000 w 2794000"/>
              <a:gd name="connsiteY13" fmla="*/ 171431 h 234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794000" h="234931">
                <a:moveTo>
                  <a:pt x="0" y="76181"/>
                </a:moveTo>
                <a:cubicBezTo>
                  <a:pt x="79375" y="70889"/>
                  <a:pt x="158873" y="67197"/>
                  <a:pt x="238125" y="60306"/>
                </a:cubicBezTo>
                <a:cubicBezTo>
                  <a:pt x="280627" y="56610"/>
                  <a:pt x="322524" y="46734"/>
                  <a:pt x="365125" y="44431"/>
                </a:cubicBezTo>
                <a:cubicBezTo>
                  <a:pt x="518451" y="36143"/>
                  <a:pt x="672042" y="33848"/>
                  <a:pt x="825500" y="28556"/>
                </a:cubicBezTo>
                <a:cubicBezTo>
                  <a:pt x="1196029" y="-5128"/>
                  <a:pt x="1218465" y="-13673"/>
                  <a:pt x="1778000" y="28556"/>
                </a:cubicBezTo>
                <a:cubicBezTo>
                  <a:pt x="1804383" y="30547"/>
                  <a:pt x="1817322" y="65435"/>
                  <a:pt x="1841500" y="76181"/>
                </a:cubicBezTo>
                <a:cubicBezTo>
                  <a:pt x="1866157" y="87140"/>
                  <a:pt x="1894417" y="86764"/>
                  <a:pt x="1920875" y="92056"/>
                </a:cubicBezTo>
                <a:cubicBezTo>
                  <a:pt x="1936750" y="102639"/>
                  <a:pt x="1951435" y="115273"/>
                  <a:pt x="1968500" y="123806"/>
                </a:cubicBezTo>
                <a:cubicBezTo>
                  <a:pt x="2010405" y="144759"/>
                  <a:pt x="2050214" y="141970"/>
                  <a:pt x="2095500" y="155556"/>
                </a:cubicBezTo>
                <a:cubicBezTo>
                  <a:pt x="2210757" y="190133"/>
                  <a:pt x="2135266" y="184434"/>
                  <a:pt x="2238375" y="203181"/>
                </a:cubicBezTo>
                <a:cubicBezTo>
                  <a:pt x="2324160" y="218778"/>
                  <a:pt x="2423107" y="226417"/>
                  <a:pt x="2508250" y="234931"/>
                </a:cubicBezTo>
                <a:cubicBezTo>
                  <a:pt x="2555875" y="229639"/>
                  <a:pt x="2604137" y="228454"/>
                  <a:pt x="2651125" y="219056"/>
                </a:cubicBezTo>
                <a:cubicBezTo>
                  <a:pt x="2683943" y="212492"/>
                  <a:pt x="2714625" y="197889"/>
                  <a:pt x="2746375" y="187306"/>
                </a:cubicBezTo>
                <a:lnTo>
                  <a:pt x="2794000" y="171431"/>
                </a:lnTo>
              </a:path>
            </a:pathLst>
          </a:cu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428625" y="3381233"/>
            <a:ext cx="4937125" cy="190642"/>
          </a:xfrm>
          <a:custGeom>
            <a:avLst/>
            <a:gdLst>
              <a:gd name="connsiteX0" fmla="*/ 4937125 w 4937125"/>
              <a:gd name="connsiteY0" fmla="*/ 79517 h 190642"/>
              <a:gd name="connsiteX1" fmla="*/ 3270250 w 4937125"/>
              <a:gd name="connsiteY1" fmla="*/ 79517 h 190642"/>
              <a:gd name="connsiteX2" fmla="*/ 3175000 w 4937125"/>
              <a:gd name="connsiteY2" fmla="*/ 63642 h 190642"/>
              <a:gd name="connsiteX3" fmla="*/ 3016250 w 4937125"/>
              <a:gd name="connsiteY3" fmla="*/ 47767 h 190642"/>
              <a:gd name="connsiteX4" fmla="*/ 2921000 w 4937125"/>
              <a:gd name="connsiteY4" fmla="*/ 16017 h 190642"/>
              <a:gd name="connsiteX5" fmla="*/ 2571750 w 4937125"/>
              <a:gd name="connsiteY5" fmla="*/ 16017 h 190642"/>
              <a:gd name="connsiteX6" fmla="*/ 2238375 w 4937125"/>
              <a:gd name="connsiteY6" fmla="*/ 47767 h 190642"/>
              <a:gd name="connsiteX7" fmla="*/ 2111375 w 4937125"/>
              <a:gd name="connsiteY7" fmla="*/ 79517 h 190642"/>
              <a:gd name="connsiteX8" fmla="*/ 1889125 w 4937125"/>
              <a:gd name="connsiteY8" fmla="*/ 111267 h 190642"/>
              <a:gd name="connsiteX9" fmla="*/ 1682750 w 4937125"/>
              <a:gd name="connsiteY9" fmla="*/ 158892 h 190642"/>
              <a:gd name="connsiteX10" fmla="*/ 1619250 w 4937125"/>
              <a:gd name="connsiteY10" fmla="*/ 174767 h 190642"/>
              <a:gd name="connsiteX11" fmla="*/ 1492250 w 4937125"/>
              <a:gd name="connsiteY11" fmla="*/ 190642 h 190642"/>
              <a:gd name="connsiteX12" fmla="*/ 1079500 w 4937125"/>
              <a:gd name="connsiteY12" fmla="*/ 158892 h 190642"/>
              <a:gd name="connsiteX13" fmla="*/ 936625 w 4937125"/>
              <a:gd name="connsiteY13" fmla="*/ 127142 h 190642"/>
              <a:gd name="connsiteX14" fmla="*/ 841375 w 4937125"/>
              <a:gd name="connsiteY14" fmla="*/ 111267 h 190642"/>
              <a:gd name="connsiteX15" fmla="*/ 730250 w 4937125"/>
              <a:gd name="connsiteY15" fmla="*/ 79517 h 190642"/>
              <a:gd name="connsiteX16" fmla="*/ 301625 w 4937125"/>
              <a:gd name="connsiteY16" fmla="*/ 63642 h 190642"/>
              <a:gd name="connsiteX17" fmla="*/ 206375 w 4937125"/>
              <a:gd name="connsiteY17" fmla="*/ 47767 h 190642"/>
              <a:gd name="connsiteX18" fmla="*/ 158750 w 4937125"/>
              <a:gd name="connsiteY18" fmla="*/ 31892 h 190642"/>
              <a:gd name="connsiteX19" fmla="*/ 0 w 4937125"/>
              <a:gd name="connsiteY19" fmla="*/ 31892 h 190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7125" h="190642">
                <a:moveTo>
                  <a:pt x="4937125" y="79517"/>
                </a:moveTo>
                <a:cubicBezTo>
                  <a:pt x="4406969" y="85982"/>
                  <a:pt x="3818106" y="117300"/>
                  <a:pt x="3270250" y="79517"/>
                </a:cubicBezTo>
                <a:cubicBezTo>
                  <a:pt x="3238138" y="77302"/>
                  <a:pt x="3206939" y="67634"/>
                  <a:pt x="3175000" y="63642"/>
                </a:cubicBezTo>
                <a:cubicBezTo>
                  <a:pt x="3122230" y="57046"/>
                  <a:pt x="3069167" y="53059"/>
                  <a:pt x="3016250" y="47767"/>
                </a:cubicBezTo>
                <a:cubicBezTo>
                  <a:pt x="2984500" y="37184"/>
                  <a:pt x="2953725" y="23029"/>
                  <a:pt x="2921000" y="16017"/>
                </a:cubicBezTo>
                <a:cubicBezTo>
                  <a:pt x="2785623" y="-12992"/>
                  <a:pt x="2722835" y="3930"/>
                  <a:pt x="2571750" y="16017"/>
                </a:cubicBezTo>
                <a:cubicBezTo>
                  <a:pt x="2468301" y="24293"/>
                  <a:pt x="2342333" y="37371"/>
                  <a:pt x="2238375" y="47767"/>
                </a:cubicBezTo>
                <a:cubicBezTo>
                  <a:pt x="2196042" y="58350"/>
                  <a:pt x="2154307" y="71711"/>
                  <a:pt x="2111375" y="79517"/>
                </a:cubicBezTo>
                <a:cubicBezTo>
                  <a:pt x="2037747" y="92904"/>
                  <a:pt x="1962507" y="96591"/>
                  <a:pt x="1889125" y="111267"/>
                </a:cubicBezTo>
                <a:cubicBezTo>
                  <a:pt x="1766961" y="135700"/>
                  <a:pt x="1835927" y="120598"/>
                  <a:pt x="1682750" y="158892"/>
                </a:cubicBezTo>
                <a:cubicBezTo>
                  <a:pt x="1661583" y="164184"/>
                  <a:pt x="1640900" y="172061"/>
                  <a:pt x="1619250" y="174767"/>
                </a:cubicBezTo>
                <a:lnTo>
                  <a:pt x="1492250" y="190642"/>
                </a:lnTo>
                <a:cubicBezTo>
                  <a:pt x="1341004" y="182682"/>
                  <a:pt x="1220519" y="185333"/>
                  <a:pt x="1079500" y="158892"/>
                </a:cubicBezTo>
                <a:cubicBezTo>
                  <a:pt x="1031549" y="149901"/>
                  <a:pt x="984464" y="136710"/>
                  <a:pt x="936625" y="127142"/>
                </a:cubicBezTo>
                <a:cubicBezTo>
                  <a:pt x="905062" y="120829"/>
                  <a:pt x="872739" y="118505"/>
                  <a:pt x="841375" y="111267"/>
                </a:cubicBezTo>
                <a:cubicBezTo>
                  <a:pt x="803838" y="102605"/>
                  <a:pt x="768625" y="82903"/>
                  <a:pt x="730250" y="79517"/>
                </a:cubicBezTo>
                <a:cubicBezTo>
                  <a:pt x="587830" y="66951"/>
                  <a:pt x="444500" y="68934"/>
                  <a:pt x="301625" y="63642"/>
                </a:cubicBezTo>
                <a:cubicBezTo>
                  <a:pt x="269875" y="58350"/>
                  <a:pt x="237796" y="54750"/>
                  <a:pt x="206375" y="47767"/>
                </a:cubicBezTo>
                <a:cubicBezTo>
                  <a:pt x="190040" y="44137"/>
                  <a:pt x="175434" y="33175"/>
                  <a:pt x="158750" y="31892"/>
                </a:cubicBezTo>
                <a:cubicBezTo>
                  <a:pt x="105989" y="27833"/>
                  <a:pt x="52917" y="31892"/>
                  <a:pt x="0" y="31892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431636" y="3779494"/>
            <a:ext cx="123524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Landsliding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30803" y="1590694"/>
            <a:ext cx="2272527" cy="147732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8000"/>
                </a:solidFill>
              </a:rPr>
              <a:t>Sheetwash</a:t>
            </a:r>
            <a:r>
              <a:rPr lang="en-US" dirty="0" smtClean="0">
                <a:solidFill>
                  <a:srgbClr val="008000"/>
                </a:solidFill>
              </a:rPr>
              <a:t>,</a:t>
            </a:r>
          </a:p>
          <a:p>
            <a:r>
              <a:rPr lang="en-US" dirty="0" err="1" smtClean="0">
                <a:solidFill>
                  <a:srgbClr val="008000"/>
                </a:solidFill>
              </a:rPr>
              <a:t>rainsplash</a:t>
            </a:r>
            <a:r>
              <a:rPr lang="en-US" dirty="0" smtClean="0">
                <a:solidFill>
                  <a:srgbClr val="008000"/>
                </a:solidFill>
              </a:rPr>
              <a:t>,</a:t>
            </a:r>
          </a:p>
          <a:p>
            <a:r>
              <a:rPr lang="en-US" dirty="0" err="1" smtClean="0">
                <a:solidFill>
                  <a:srgbClr val="008000"/>
                </a:solidFill>
              </a:rPr>
              <a:t>rilling</a:t>
            </a:r>
            <a:r>
              <a:rPr lang="en-US" dirty="0" smtClean="0">
                <a:solidFill>
                  <a:srgbClr val="008000"/>
                </a:solidFill>
              </a:rPr>
              <a:t>, &amp; 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(where slope &gt;30 </a:t>
            </a:r>
            <a:r>
              <a:rPr lang="en-US" dirty="0" err="1" smtClean="0">
                <a:solidFill>
                  <a:srgbClr val="008000"/>
                </a:solidFill>
              </a:rPr>
              <a:t>deg</a:t>
            </a:r>
            <a:r>
              <a:rPr lang="en-US" dirty="0" smtClean="0">
                <a:solidFill>
                  <a:srgbClr val="008000"/>
                </a:solidFill>
              </a:rPr>
              <a:t>)</a:t>
            </a:r>
            <a:endParaRPr lang="en-US" dirty="0">
              <a:solidFill>
                <a:srgbClr val="008000"/>
              </a:solidFill>
            </a:endParaRPr>
          </a:p>
          <a:p>
            <a:r>
              <a:rPr lang="en-US" dirty="0" smtClean="0">
                <a:solidFill>
                  <a:srgbClr val="008000"/>
                </a:solidFill>
              </a:rPr>
              <a:t>dry ravel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49357" y="2258457"/>
            <a:ext cx="73920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Creep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219459" y="561994"/>
            <a:ext cx="2146291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Biogenic transport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(gophers, </a:t>
            </a:r>
            <a:r>
              <a:rPr lang="en-US" dirty="0" err="1" smtClean="0">
                <a:solidFill>
                  <a:srgbClr val="008000"/>
                </a:solidFill>
              </a:rPr>
              <a:t>treethrow</a:t>
            </a:r>
            <a:r>
              <a:rPr lang="en-US" dirty="0" smtClean="0">
                <a:solidFill>
                  <a:srgbClr val="008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064608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56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Biogenic transport: gophers + </a:t>
            </a:r>
            <a:r>
              <a:rPr lang="en-US" dirty="0" err="1" smtClean="0"/>
              <a:t>treethrow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5326"/>
            <a:ext cx="4401459" cy="3162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354704"/>
            <a:ext cx="6865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Global average erosion rate ~ global average uplift rate U = 0.05 mm/</a:t>
            </a:r>
            <a:r>
              <a:rPr lang="en-US" dirty="0" err="1" smtClean="0"/>
              <a:t>yr</a:t>
            </a:r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0440" y="1754188"/>
            <a:ext cx="5609167" cy="42068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7145840" y="5953126"/>
            <a:ext cx="2053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Ramon </a:t>
            </a:r>
            <a:r>
              <a:rPr lang="en-US" i="1" dirty="0" err="1" smtClean="0"/>
              <a:t>Arrowsmith</a:t>
            </a:r>
            <a:endParaRPr lang="en-US" i="1" dirty="0"/>
          </a:p>
        </p:txBody>
      </p:sp>
      <p:sp>
        <p:nvSpPr>
          <p:cNvPr id="9" name="TextBox 8"/>
          <p:cNvSpPr txBox="1"/>
          <p:nvPr/>
        </p:nvSpPr>
        <p:spPr>
          <a:xfrm>
            <a:off x="101600" y="4076700"/>
            <a:ext cx="260299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Treethrow</a:t>
            </a:r>
            <a:r>
              <a:rPr lang="en-US" dirty="0" smtClean="0"/>
              <a:t> soil velocity of </a:t>
            </a:r>
          </a:p>
          <a:p>
            <a:r>
              <a:rPr lang="en-US" dirty="0" smtClean="0"/>
              <a:t>~2 mm/</a:t>
            </a:r>
            <a:r>
              <a:rPr lang="en-US" dirty="0" err="1" smtClean="0"/>
              <a:t>yr</a:t>
            </a:r>
            <a:r>
              <a:rPr lang="en-US" dirty="0" smtClean="0"/>
              <a:t> for</a:t>
            </a:r>
          </a:p>
          <a:p>
            <a:r>
              <a:rPr lang="en-US" dirty="0" smtClean="0"/>
              <a:t>Pacific NW, Appalachians,</a:t>
            </a:r>
          </a:p>
          <a:p>
            <a:r>
              <a:rPr lang="en-US" dirty="0" smtClean="0"/>
              <a:t>Europe.</a:t>
            </a:r>
          </a:p>
          <a:p>
            <a:r>
              <a:rPr lang="en-US" dirty="0" smtClean="0"/>
              <a:t>Soil thickness ~0.5 m,</a:t>
            </a:r>
          </a:p>
          <a:p>
            <a:r>
              <a:rPr lang="en-US" dirty="0" smtClean="0"/>
              <a:t>drainage density 6 km</a:t>
            </a:r>
            <a:r>
              <a:rPr lang="en-US" baseline="30000" dirty="0" smtClean="0"/>
              <a:t>-1</a:t>
            </a:r>
          </a:p>
          <a:p>
            <a:r>
              <a:rPr lang="en-US" dirty="0" smtClean="0">
                <a:sym typeface="Wingdings"/>
              </a:rPr>
              <a:t> 20 tons / km</a:t>
            </a:r>
            <a:r>
              <a:rPr lang="en-US" baseline="30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 / </a:t>
            </a:r>
            <a:r>
              <a:rPr lang="en-US" dirty="0" err="1" smtClean="0">
                <a:sym typeface="Wingdings"/>
              </a:rPr>
              <a:t>yr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726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300" y="0"/>
            <a:ext cx="7175500" cy="508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Soil creep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1400" y="520701"/>
            <a:ext cx="5105400" cy="13335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/>
              <a:t>Wetting/drying cycles</a:t>
            </a:r>
          </a:p>
          <a:p>
            <a:pPr marL="0" indent="0">
              <a:buNone/>
            </a:pPr>
            <a:r>
              <a:rPr lang="en-US" dirty="0" smtClean="0"/>
              <a:t>Clays expand perpendicular to slope;</a:t>
            </a:r>
          </a:p>
          <a:p>
            <a:pPr marL="0" indent="0">
              <a:buNone/>
            </a:pPr>
            <a:r>
              <a:rPr lang="en-US" dirty="0" smtClean="0"/>
              <a:t>contract parallel to gravity.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130800" y="4983163"/>
            <a:ext cx="363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Granular flow (dry ravel)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33400" y="27559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err="1" smtClean="0"/>
              <a:t>Solifluction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0867" y="2341563"/>
            <a:ext cx="3522133" cy="26416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3352800" y="3327400"/>
            <a:ext cx="1888067" cy="12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700" y="4074826"/>
            <a:ext cx="3712800" cy="2783174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>
            <a:off x="4381500" y="5664200"/>
            <a:ext cx="1219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31" y="0"/>
            <a:ext cx="3084269" cy="2738831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>
            <a:off x="3175000" y="254000"/>
            <a:ext cx="8509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90943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6737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Fluvial sediment transport vs.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</a:rPr>
              <a:t>hillslope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 processes: </a:t>
            </a:r>
            <a:br>
              <a:rPr lang="en-US" sz="28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what controls the spacing of rivers?</a:t>
            </a:r>
            <a:br>
              <a:rPr lang="en-US" sz="2800" dirty="0">
                <a:solidFill>
                  <a:schemeClr val="bg1">
                    <a:lumMod val="50000"/>
                  </a:schemeClr>
                </a:solidFill>
              </a:rPr>
            </a:b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0450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REVIEW OF LAB 4</a:t>
            </a:r>
          </a:p>
          <a:p>
            <a:pPr marL="0" indent="0">
              <a:buNone/>
            </a:pPr>
            <a:endParaRPr lang="en-US" dirty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SETTING THE SPACING OF STREAMS</a:t>
            </a:r>
          </a:p>
          <a:p>
            <a:pPr marL="0" indent="0">
              <a:buNone/>
            </a:pPr>
            <a:endParaRPr lang="en-US" dirty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HILLSLOPE EROSION PROCESSES</a:t>
            </a:r>
            <a:br>
              <a:rPr lang="en-US" dirty="0" smtClean="0">
                <a:solidFill>
                  <a:srgbClr val="7F7F7F"/>
                </a:solidFill>
              </a:rPr>
            </a:br>
            <a:r>
              <a:rPr lang="en-US" dirty="0" smtClean="0">
                <a:solidFill>
                  <a:srgbClr val="7F7F7F"/>
                </a:solidFill>
              </a:rPr>
              <a:t/>
            </a:r>
            <a:br>
              <a:rPr lang="en-US" dirty="0" smtClean="0">
                <a:solidFill>
                  <a:srgbClr val="7F7F7F"/>
                </a:solidFill>
              </a:rPr>
            </a:br>
            <a:r>
              <a:rPr lang="en-US" dirty="0" smtClean="0"/>
              <a:t>SOIL PRODUCTION FUNCTION</a:t>
            </a:r>
          </a:p>
          <a:p>
            <a:pPr marL="0" indent="0">
              <a:buNone/>
            </a:pPr>
            <a:endParaRPr lang="en-US" dirty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SYNTHESIS: PERRON ET AL. 2009</a:t>
            </a:r>
            <a:endParaRPr lang="en-US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2061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25500"/>
          </a:xfrm>
        </p:spPr>
        <p:txBody>
          <a:bodyPr>
            <a:normAutofit/>
          </a:bodyPr>
          <a:lstStyle/>
          <a:p>
            <a:r>
              <a:rPr lang="en-US" dirty="0" smtClean="0"/>
              <a:t>Weathering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90575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200" dirty="0" smtClean="0"/>
              <a:t>=“alteration of rocks and minerals by processes acting near or at the Earth’s surface.”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39506" y="1994584"/>
            <a:ext cx="84692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Changes in factors such as surface strength, permeability, particle size – which in turn</a:t>
            </a:r>
          </a:p>
          <a:p>
            <a:r>
              <a:rPr lang="en-US" dirty="0" smtClean="0"/>
              <a:t>affect the rate of mass removal.</a:t>
            </a:r>
          </a:p>
          <a:p>
            <a:endParaRPr lang="en-US" dirty="0"/>
          </a:p>
          <a:p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22749150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325" y="357186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300" u="sng" dirty="0"/>
              <a:t>Physical weathering processes</a:t>
            </a:r>
            <a:r>
              <a:rPr lang="en-US" sz="3300" u="sng" dirty="0" smtClean="0"/>
              <a:t>: (1) stress release in rocks subject to high tectonic or overburden pressure </a:t>
            </a:r>
            <a:r>
              <a:rPr lang="en-US" u="sng" dirty="0"/>
              <a:t/>
            </a:r>
            <a:br>
              <a:rPr lang="en-US" u="sng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0186"/>
            <a:ext cx="7143750" cy="53578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43375" y="1079500"/>
            <a:ext cx="4299412" cy="120032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“curvature fracturing”(?) – Martel GRL 2006</a:t>
            </a:r>
          </a:p>
          <a:p>
            <a:r>
              <a:rPr lang="en-US" dirty="0" smtClean="0"/>
              <a:t>Valley-bottom fracturing</a:t>
            </a:r>
          </a:p>
          <a:p>
            <a:r>
              <a:rPr lang="en-US" dirty="0" smtClean="0"/>
              <a:t>Tensile secondary unloading joints</a:t>
            </a:r>
          </a:p>
          <a:p>
            <a:r>
              <a:rPr lang="en-US" dirty="0" smtClean="0"/>
              <a:t>St. Clair et al. Science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8826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513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3000" u="sng" dirty="0"/>
              <a:t>Physical weathering processes: </a:t>
            </a:r>
            <a:r>
              <a:rPr lang="en-US" sz="3000" u="sng" dirty="0" smtClean="0"/>
              <a:t>(</a:t>
            </a:r>
            <a:r>
              <a:rPr lang="en-US" sz="3000" u="sng" dirty="0"/>
              <a:t>2</a:t>
            </a:r>
            <a:r>
              <a:rPr lang="en-US" sz="3000" u="sng" dirty="0" smtClean="0"/>
              <a:t>) thermal cycling</a:t>
            </a:r>
            <a:br>
              <a:rPr lang="en-US" sz="3000" u="sng" dirty="0" smtClean="0"/>
            </a:br>
            <a:r>
              <a:rPr lang="en-US" sz="3000" u="sng" dirty="0" smtClean="0"/>
              <a:t>(hot day, cold night </a:t>
            </a:r>
            <a:r>
              <a:rPr lang="en-US" sz="3000" u="sng" dirty="0" smtClean="0">
                <a:sym typeface="Wingdings"/>
              </a:rPr>
              <a:t> stress gradient)</a:t>
            </a:r>
            <a:endParaRPr lang="en-US" sz="3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0375" y="1062858"/>
            <a:ext cx="3603625" cy="57951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700" y="1549400"/>
            <a:ext cx="4453924" cy="4559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1179513"/>
            <a:ext cx="4121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Eppes</a:t>
            </a:r>
            <a:r>
              <a:rPr lang="en-US" dirty="0" smtClean="0"/>
              <a:t> et al. Nature Communications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4811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6762"/>
          </a:xfrm>
        </p:spPr>
        <p:txBody>
          <a:bodyPr/>
          <a:lstStyle/>
          <a:p>
            <a:r>
              <a:rPr lang="en-US" dirty="0" smtClean="0"/>
              <a:t>Key points from today’s lecture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Explain mechanistically how </a:t>
            </a:r>
            <a:r>
              <a:rPr lang="en-US" dirty="0" err="1" smtClean="0"/>
              <a:t>streampower</a:t>
            </a:r>
            <a:r>
              <a:rPr lang="en-US" dirty="0" smtClean="0"/>
              <a:t> landscapes can act as a tectonic tape-recorder (from Lab 4).</a:t>
            </a:r>
            <a:endParaRPr lang="en-US" dirty="0" smtClean="0"/>
          </a:p>
          <a:p>
            <a:r>
              <a:rPr lang="en-US" dirty="0" smtClean="0"/>
              <a:t>Explain why steady-state hillslopes are convex.</a:t>
            </a:r>
          </a:p>
          <a:p>
            <a:r>
              <a:rPr lang="en-US" dirty="0" smtClean="0"/>
              <a:t>Explain 2 or more </a:t>
            </a:r>
            <a:r>
              <a:rPr lang="en-US" dirty="0" err="1" smtClean="0"/>
              <a:t>hillslope</a:t>
            </a:r>
            <a:r>
              <a:rPr lang="en-US" dirty="0" smtClean="0"/>
              <a:t> transport processes.</a:t>
            </a:r>
            <a:endParaRPr lang="en-US" dirty="0" smtClean="0"/>
          </a:p>
          <a:p>
            <a:r>
              <a:rPr lang="en-US" dirty="0" smtClean="0"/>
              <a:t>Know </a:t>
            </a:r>
            <a:r>
              <a:rPr lang="en-US" dirty="0" smtClean="0"/>
              <a:t>2 or more physical and 2 or more chemical weathering processes.</a:t>
            </a:r>
            <a:endParaRPr lang="en-US" dirty="0" smtClean="0"/>
          </a:p>
          <a:p>
            <a:r>
              <a:rPr lang="en-US" dirty="0" smtClean="0"/>
              <a:t>Understand how </a:t>
            </a:r>
            <a:r>
              <a:rPr lang="en-US" dirty="0" err="1" smtClean="0"/>
              <a:t>Peclet</a:t>
            </a:r>
            <a:r>
              <a:rPr lang="en-US" dirty="0" smtClean="0"/>
              <a:t> number can quantify competition between </a:t>
            </a:r>
            <a:r>
              <a:rPr lang="en-US" dirty="0" err="1" smtClean="0"/>
              <a:t>hillslope</a:t>
            </a:r>
            <a:r>
              <a:rPr lang="en-US" dirty="0" smtClean="0"/>
              <a:t> processes and fluvial channelization (see also required reading).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1325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Swelling of micas </a:t>
            </a:r>
            <a:r>
              <a:rPr lang="en-US" sz="2200" dirty="0" smtClean="0">
                <a:sym typeface="Wingdings"/>
              </a:rPr>
              <a:t> </a:t>
            </a:r>
            <a:r>
              <a:rPr lang="en-US" sz="2200" dirty="0" err="1" smtClean="0">
                <a:sym typeface="Wingdings"/>
              </a:rPr>
              <a:t>gruss</a:t>
            </a:r>
            <a:r>
              <a:rPr lang="en-US" sz="2200" dirty="0" smtClean="0">
                <a:sym typeface="Wingdings"/>
              </a:rPr>
              <a:t> on granites</a:t>
            </a:r>
          </a:p>
          <a:p>
            <a:pPr marL="0" indent="0">
              <a:buNone/>
            </a:pPr>
            <a:r>
              <a:rPr lang="en-US" sz="2200" dirty="0" smtClean="0">
                <a:sym typeface="Wingdings"/>
              </a:rPr>
              <a:t>Swelling of mudstones  clay</a:t>
            </a:r>
          </a:p>
          <a:p>
            <a:pPr marL="0" indent="0">
              <a:buNone/>
            </a:pPr>
            <a:endParaRPr lang="en-US" sz="2200" dirty="0">
              <a:sym typeface="Wingdings"/>
            </a:endParaRPr>
          </a:p>
          <a:p>
            <a:pPr marL="0" indent="0">
              <a:buNone/>
            </a:pPr>
            <a:r>
              <a:rPr lang="en-US" sz="2400" u="sng" dirty="0" smtClean="0"/>
              <a:t>(4) growth in voids (frost, salt)</a:t>
            </a:r>
          </a:p>
          <a:p>
            <a:pPr marL="0" indent="0">
              <a:buNone/>
            </a:pPr>
            <a:r>
              <a:rPr lang="en-US" sz="2400" dirty="0" err="1" smtClean="0"/>
              <a:t>Hydrofracturing</a:t>
            </a:r>
            <a:r>
              <a:rPr lang="en-US" sz="2400" dirty="0" smtClean="0"/>
              <a:t>: thermochemical process at frost tip, </a:t>
            </a:r>
            <a:r>
              <a:rPr lang="en-US" sz="2400" u="sng" dirty="0" smtClean="0"/>
              <a:t>not</a:t>
            </a:r>
            <a:r>
              <a:rPr lang="en-US" sz="2400" dirty="0" smtClean="0"/>
              <a:t> volume change</a:t>
            </a:r>
          </a:p>
          <a:p>
            <a:pPr marL="0" indent="0">
              <a:buNone/>
            </a:pPr>
            <a:r>
              <a:rPr lang="en-US" sz="2400" u="sng" dirty="0" smtClean="0"/>
              <a:t>(5) Physical breakdown due to biota</a:t>
            </a:r>
          </a:p>
          <a:p>
            <a:pPr marL="0" indent="0">
              <a:buNone/>
            </a:pPr>
            <a:r>
              <a:rPr lang="en-US" sz="2400" dirty="0" smtClean="0"/>
              <a:t>Root growth, tree throw, burrowing</a:t>
            </a:r>
          </a:p>
          <a:p>
            <a:pPr marL="0" indent="0">
              <a:buNone/>
            </a:pPr>
            <a:r>
              <a:rPr lang="en-US" sz="2400" u="sng" dirty="0" smtClean="0"/>
              <a:t>(6) Abrasion and comminution during transport </a:t>
            </a:r>
            <a:endParaRPr lang="en-US" sz="2200" b="1" u="sng" dirty="0" smtClean="0"/>
          </a:p>
          <a:p>
            <a:pPr marL="0" indent="0">
              <a:buNone/>
            </a:pPr>
            <a:r>
              <a:rPr lang="en-US" sz="2200" i="1" dirty="0" smtClean="0"/>
              <a:t>		Discussed in previous lectures.</a:t>
            </a:r>
            <a:endParaRPr lang="en-US" sz="2400" i="1" dirty="0" smtClean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36513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3000" u="sng" dirty="0"/>
              <a:t>Physical weathering processes: </a:t>
            </a:r>
            <a:r>
              <a:rPr lang="en-US" sz="3000" u="sng" dirty="0" smtClean="0"/>
              <a:t>(3) hydration (wetting and drying)</a:t>
            </a:r>
            <a:endParaRPr lang="en-US" sz="3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9900" y="787400"/>
            <a:ext cx="3136900" cy="260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3417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676900"/>
          </a:xfrm>
        </p:spPr>
        <p:txBody>
          <a:bodyPr>
            <a:noAutofit/>
          </a:bodyPr>
          <a:lstStyle/>
          <a:p>
            <a:pPr algn="l"/>
            <a:r>
              <a:rPr lang="en-US" sz="1800" u="sng" dirty="0"/>
              <a:t/>
            </a:r>
            <a:br>
              <a:rPr lang="en-US" sz="1800" u="sng" dirty="0"/>
            </a:br>
            <a:endParaRPr lang="en-US" sz="1800" dirty="0"/>
          </a:p>
        </p:txBody>
      </p:sp>
      <p:sp>
        <p:nvSpPr>
          <p:cNvPr id="7" name="Rectangle 6"/>
          <p:cNvSpPr/>
          <p:nvPr/>
        </p:nvSpPr>
        <p:spPr>
          <a:xfrm>
            <a:off x="292100" y="335845"/>
            <a:ext cx="8394700" cy="5539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 </a:t>
            </a:r>
          </a:p>
          <a:p>
            <a:r>
              <a:rPr lang="en-US" sz="2400" u="sng" dirty="0"/>
              <a:t>Chemical weathering processes: </a:t>
            </a:r>
            <a:r>
              <a:rPr lang="en-US" u="sng" dirty="0"/>
              <a:t/>
            </a:r>
            <a:br>
              <a:rPr lang="en-US" u="sng" dirty="0"/>
            </a:br>
            <a:r>
              <a:rPr lang="en-US" u="sng" dirty="0"/>
              <a:t>(1) solution</a:t>
            </a:r>
            <a:br>
              <a:rPr lang="en-US" u="sng" dirty="0"/>
            </a:br>
            <a:r>
              <a:rPr lang="en-US" dirty="0"/>
              <a:t>Partial or complete dissolution of a mineral in a solvent; </a:t>
            </a:r>
            <a:r>
              <a:rPr lang="en-US" dirty="0" err="1"/>
              <a:t>NaCl</a:t>
            </a:r>
            <a:r>
              <a:rPr lang="en-US" dirty="0"/>
              <a:t>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Na</a:t>
            </a:r>
            <a:r>
              <a:rPr lang="en-US" baseline="30000" dirty="0"/>
              <a:t>+</a:t>
            </a:r>
            <a:r>
              <a:rPr lang="en-US" dirty="0"/>
              <a:t> + </a:t>
            </a:r>
            <a:r>
              <a:rPr lang="en-US" dirty="0" err="1"/>
              <a:t>Cl</a:t>
            </a:r>
            <a:r>
              <a:rPr lang="en-US" baseline="30000" dirty="0"/>
              <a:t>-</a:t>
            </a:r>
            <a:r>
              <a:rPr lang="en-US" u="sng" dirty="0"/>
              <a:t/>
            </a:r>
            <a:br>
              <a:rPr lang="en-US" u="sng" dirty="0"/>
            </a:br>
            <a:r>
              <a:rPr lang="en-US" u="sng" dirty="0"/>
              <a:t>(2) hydration</a:t>
            </a:r>
            <a:br>
              <a:rPr lang="en-US" u="sng" dirty="0"/>
            </a:br>
            <a:r>
              <a:rPr lang="en-US" dirty="0"/>
              <a:t>Hydrolysis: addition of H2O to mineral; CaSO4 +  nH2O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CaSO4.nH2O</a:t>
            </a:r>
            <a:br>
              <a:rPr lang="en-US" dirty="0"/>
            </a:br>
            <a:r>
              <a:rPr lang="en-US" u="sng" dirty="0"/>
              <a:t>(3) hydrolysis</a:t>
            </a:r>
            <a:endParaRPr lang="en-US" dirty="0"/>
          </a:p>
          <a:p>
            <a:r>
              <a:rPr lang="en-US" dirty="0"/>
              <a:t>Chemical reaction due to H+ or OH- ions in water; i.e., water is reactant not just a solvent</a:t>
            </a:r>
            <a:r>
              <a:rPr lang="en-US" dirty="0" smtClean="0"/>
              <a:t>. E.g. </a:t>
            </a:r>
            <a:r>
              <a:rPr lang="en-US" dirty="0" err="1" smtClean="0"/>
              <a:t>albite</a:t>
            </a:r>
            <a:r>
              <a:rPr lang="en-US" dirty="0" smtClean="0"/>
              <a:t> NaAlSi</a:t>
            </a:r>
            <a:r>
              <a:rPr lang="en-US" baseline="-25000" dirty="0" smtClean="0"/>
              <a:t>3</a:t>
            </a:r>
            <a:r>
              <a:rPr lang="en-US" dirty="0" smtClean="0"/>
              <a:t>O</a:t>
            </a:r>
            <a:r>
              <a:rPr lang="en-US" baseline="-25000" dirty="0" smtClean="0"/>
              <a:t>8</a:t>
            </a:r>
            <a:r>
              <a:rPr lang="en-US" dirty="0" smtClean="0"/>
              <a:t> + nH</a:t>
            </a:r>
            <a:r>
              <a:rPr lang="en-US" baseline="-25000" dirty="0" smtClean="0"/>
              <a:t>2</a:t>
            </a:r>
            <a:r>
              <a:rPr lang="en-US" dirty="0" smtClean="0"/>
              <a:t>O </a:t>
            </a:r>
            <a:r>
              <a:rPr lang="en-US" dirty="0" smtClean="0">
                <a:sym typeface="Wingdings"/>
              </a:rPr>
              <a:t> Na</a:t>
            </a:r>
            <a:r>
              <a:rPr lang="en-US" baseline="30000" dirty="0" smtClean="0">
                <a:sym typeface="Wingdings"/>
              </a:rPr>
              <a:t>+</a:t>
            </a:r>
            <a:r>
              <a:rPr lang="en-US" dirty="0" smtClean="0">
                <a:sym typeface="Wingdings"/>
              </a:rPr>
              <a:t> + OH</a:t>
            </a:r>
            <a:r>
              <a:rPr lang="en-US" baseline="30000" dirty="0" smtClean="0">
                <a:sym typeface="Wingdings"/>
              </a:rPr>
              <a:t>-</a:t>
            </a:r>
            <a:r>
              <a:rPr lang="en-US" dirty="0" smtClean="0">
                <a:sym typeface="Wingdings"/>
              </a:rPr>
              <a:t> + 2H</a:t>
            </a:r>
            <a:r>
              <a:rPr lang="en-US" baseline="-25000" dirty="0" smtClean="0">
                <a:sym typeface="Wingdings"/>
              </a:rPr>
              <a:t>4</a:t>
            </a:r>
            <a:r>
              <a:rPr lang="en-US" dirty="0" smtClean="0">
                <a:sym typeface="Wingdings"/>
              </a:rPr>
              <a:t>SiO</a:t>
            </a:r>
            <a:r>
              <a:rPr lang="en-US" baseline="-25000" dirty="0" smtClean="0">
                <a:sym typeface="Wingdings"/>
              </a:rPr>
              <a:t>4</a:t>
            </a:r>
            <a:r>
              <a:rPr lang="en-US" dirty="0" smtClean="0">
                <a:sym typeface="Wingdings"/>
              </a:rPr>
              <a:t> + (1/2)Al</a:t>
            </a:r>
            <a:r>
              <a:rPr lang="en-US" baseline="-25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Si</a:t>
            </a:r>
            <a:r>
              <a:rPr lang="en-US" baseline="-25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O</a:t>
            </a:r>
            <a:r>
              <a:rPr lang="en-US" baseline="-25000" dirty="0" smtClean="0">
                <a:sym typeface="Wingdings"/>
              </a:rPr>
              <a:t>5</a:t>
            </a:r>
            <a:r>
              <a:rPr lang="en-US" dirty="0" smtClean="0">
                <a:sym typeface="Wingdings"/>
              </a:rPr>
              <a:t>(OH)</a:t>
            </a:r>
            <a:r>
              <a:rPr lang="en-US" baseline="-25000" dirty="0" smtClean="0">
                <a:sym typeface="Wingdings"/>
              </a:rPr>
              <a:t>4</a:t>
            </a:r>
            <a:r>
              <a:rPr lang="en-US" dirty="0" smtClean="0">
                <a:sym typeface="Wingdings"/>
              </a:rPr>
              <a:t> kaolinite.</a:t>
            </a:r>
            <a:endParaRPr lang="en-US" dirty="0"/>
          </a:p>
          <a:p>
            <a:r>
              <a:rPr lang="en-US" u="sng" dirty="0"/>
              <a:t>(4) chelation</a:t>
            </a:r>
            <a:endParaRPr lang="en-US" dirty="0"/>
          </a:p>
          <a:p>
            <a:r>
              <a:rPr lang="en-US" dirty="0"/>
              <a:t>Organic process by which metallic </a:t>
            </a:r>
            <a:r>
              <a:rPr lang="en-US" dirty="0" err="1"/>
              <a:t>cations</a:t>
            </a:r>
            <a:r>
              <a:rPr lang="en-US" dirty="0"/>
              <a:t> are incorporated into hydrocarbon </a:t>
            </a:r>
            <a:r>
              <a:rPr lang="en-US" dirty="0" smtClean="0"/>
              <a:t>molecules</a:t>
            </a:r>
            <a:r>
              <a:rPr lang="en-US" dirty="0"/>
              <a:t>.</a:t>
            </a:r>
            <a:r>
              <a:rPr lang="en-US" u="sng" dirty="0"/>
              <a:t/>
            </a:r>
            <a:br>
              <a:rPr lang="en-US" u="sng" dirty="0"/>
            </a:br>
            <a:r>
              <a:rPr lang="en-US" u="sng" dirty="0"/>
              <a:t>(5) oxidation/reduction</a:t>
            </a:r>
            <a:br>
              <a:rPr lang="en-US" u="sng" dirty="0"/>
            </a:br>
            <a:r>
              <a:rPr lang="en-US" dirty="0"/>
              <a:t>e.g. reddening of soils (ferrous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ferric)</a:t>
            </a:r>
          </a:p>
          <a:p>
            <a:r>
              <a:rPr lang="en-US" u="sng" dirty="0"/>
              <a:t>(6) carbonation</a:t>
            </a:r>
            <a:br>
              <a:rPr lang="en-US" u="sng" dirty="0"/>
            </a:br>
            <a:r>
              <a:rPr lang="en-US" dirty="0"/>
              <a:t>generation of bicarbonate ion and carbonic acid and its reaction with minerals.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Also: </a:t>
            </a:r>
            <a:r>
              <a:rPr lang="en-US" dirty="0" err="1"/>
              <a:t>microbially</a:t>
            </a:r>
            <a:r>
              <a:rPr lang="en-US" dirty="0"/>
              <a:t> mediated processes; pH due to respiration can be as low as pH </a:t>
            </a:r>
            <a:r>
              <a:rPr lang="en-US" dirty="0" smtClean="0"/>
              <a:t>4.5</a:t>
            </a:r>
          </a:p>
          <a:p>
            <a:r>
              <a:rPr lang="en-US" dirty="0" smtClean="0"/>
              <a:t>(this accelerates silicate weathering).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3626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89000"/>
          </a:xfrm>
        </p:spPr>
        <p:txBody>
          <a:bodyPr>
            <a:normAutofit/>
          </a:bodyPr>
          <a:lstStyle/>
          <a:p>
            <a:r>
              <a:rPr lang="en-US" dirty="0" smtClean="0"/>
              <a:t>Soil Production Rate (SPR)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739900"/>
            <a:ext cx="5063085" cy="4597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20285" y="1790700"/>
            <a:ext cx="26501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Soil production rates</a:t>
            </a:r>
          </a:p>
          <a:p>
            <a:r>
              <a:rPr lang="en-US" dirty="0" smtClean="0"/>
              <a:t>quantified using</a:t>
            </a:r>
          </a:p>
          <a:p>
            <a:r>
              <a:rPr lang="en-US" dirty="0" err="1" smtClean="0"/>
              <a:t>cosmogenic</a:t>
            </a:r>
            <a:r>
              <a:rPr lang="en-US" dirty="0" smtClean="0"/>
              <a:t> </a:t>
            </a:r>
            <a:r>
              <a:rPr lang="en-US" baseline="30000" dirty="0" smtClean="0"/>
              <a:t>10</a:t>
            </a:r>
            <a:r>
              <a:rPr lang="en-US" dirty="0" smtClean="0"/>
              <a:t>Be</a:t>
            </a:r>
          </a:p>
          <a:p>
            <a:r>
              <a:rPr lang="en-US" dirty="0" smtClean="0"/>
              <a:t>(5 atoms/g/</a:t>
            </a:r>
            <a:r>
              <a:rPr lang="en-US" dirty="0" err="1" smtClean="0"/>
              <a:t>yr</a:t>
            </a:r>
            <a:r>
              <a:rPr lang="en-US" dirty="0" smtClean="0"/>
              <a:t> at sea level)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244600"/>
            <a:ext cx="400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Heimsath</a:t>
            </a:r>
            <a:r>
              <a:rPr lang="en-US" dirty="0" smtClean="0"/>
              <a:t> et al., Nature Geoscience 2012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95939" y="1834634"/>
            <a:ext cx="355106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(bedrock exposed when erosion&gt;max. SPR)</a:t>
            </a:r>
            <a:endParaRPr lang="en-US" sz="1500" dirty="0"/>
          </a:p>
        </p:txBody>
      </p:sp>
      <p:sp>
        <p:nvSpPr>
          <p:cNvPr id="8" name="TextBox 7"/>
          <p:cNvSpPr txBox="1"/>
          <p:nvPr/>
        </p:nvSpPr>
        <p:spPr>
          <a:xfrm>
            <a:off x="5520285" y="3280370"/>
            <a:ext cx="360037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Earlier “humped” SPR</a:t>
            </a:r>
          </a:p>
          <a:p>
            <a:r>
              <a:rPr lang="en-US" dirty="0" smtClean="0"/>
              <a:t>functions now considered</a:t>
            </a:r>
          </a:p>
          <a:p>
            <a:r>
              <a:rPr lang="en-US" dirty="0" smtClean="0"/>
              <a:t>dubious</a:t>
            </a:r>
          </a:p>
          <a:p>
            <a:endParaRPr lang="en-US" dirty="0"/>
          </a:p>
          <a:p>
            <a:r>
              <a:rPr lang="en-US" dirty="0" smtClean="0"/>
              <a:t>Transport-limited </a:t>
            </a:r>
            <a:r>
              <a:rPr lang="en-US" dirty="0" err="1" smtClean="0"/>
              <a:t>hillslope</a:t>
            </a:r>
            <a:r>
              <a:rPr lang="en-US" dirty="0" smtClean="0"/>
              <a:t> evolution</a:t>
            </a:r>
          </a:p>
          <a:p>
            <a:r>
              <a:rPr lang="en-US" dirty="0" smtClean="0"/>
              <a:t>is well understood;</a:t>
            </a:r>
          </a:p>
          <a:p>
            <a:r>
              <a:rPr lang="en-US" dirty="0" smtClean="0"/>
              <a:t>Weathering-limited hillslopes (e.g., </a:t>
            </a:r>
          </a:p>
          <a:p>
            <a:r>
              <a:rPr lang="en-US" dirty="0" smtClean="0"/>
              <a:t>Sierra Nevada) not well understood.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0036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6737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Fluvial sediment transport vs.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</a:rPr>
              <a:t>hillslope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 processes: </a:t>
            </a:r>
            <a:br>
              <a:rPr lang="en-US" sz="28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what controls the spacing of rivers?</a:t>
            </a:r>
            <a:br>
              <a:rPr lang="en-US" sz="2800" dirty="0">
                <a:solidFill>
                  <a:schemeClr val="bg1">
                    <a:lumMod val="50000"/>
                  </a:schemeClr>
                </a:solidFill>
              </a:rPr>
            </a:b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0450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REVIEW OF LAB 4</a:t>
            </a:r>
          </a:p>
          <a:p>
            <a:pPr marL="0" indent="0">
              <a:buNone/>
            </a:pPr>
            <a:endParaRPr lang="en-US" dirty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SETTING THE SPACING OF STREAMS</a:t>
            </a:r>
          </a:p>
          <a:p>
            <a:pPr marL="0" indent="0">
              <a:buNone/>
            </a:pPr>
            <a:endParaRPr lang="en-US" dirty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HILLSLOPE EROSION PROCESSES</a:t>
            </a:r>
            <a:br>
              <a:rPr lang="en-US" dirty="0" smtClean="0">
                <a:solidFill>
                  <a:srgbClr val="7F7F7F"/>
                </a:solidFill>
              </a:rPr>
            </a:br>
            <a:r>
              <a:rPr lang="en-US" dirty="0" smtClean="0">
                <a:solidFill>
                  <a:srgbClr val="7F7F7F"/>
                </a:solidFill>
              </a:rPr>
              <a:t/>
            </a:r>
            <a:br>
              <a:rPr lang="en-US" dirty="0" smtClean="0">
                <a:solidFill>
                  <a:srgbClr val="7F7F7F"/>
                </a:solidFill>
              </a:rPr>
            </a:br>
            <a:r>
              <a:rPr lang="en-US" dirty="0" smtClean="0">
                <a:solidFill>
                  <a:srgbClr val="7F7F7F"/>
                </a:solidFill>
              </a:rPr>
              <a:t>SOIL PRODUCTION FUNCTION</a:t>
            </a:r>
          </a:p>
          <a:p>
            <a:pPr marL="0" indent="0">
              <a:buNone/>
            </a:pPr>
            <a:endParaRPr lang="en-US" dirty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dirty="0" smtClean="0"/>
              <a:t>SYNTHESIS: PERRON ET AL. 2009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2061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0792" y="177800"/>
            <a:ext cx="5743208" cy="6680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5698" y="6121400"/>
            <a:ext cx="25022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Dietrich et al. 2003</a:t>
            </a:r>
          </a:p>
          <a:p>
            <a:r>
              <a:rPr lang="en-US" dirty="0" smtClean="0"/>
              <a:t>(supplementary reading)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" y="-12698"/>
            <a:ext cx="3606800" cy="863166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4864100" y="2933700"/>
            <a:ext cx="1409700" cy="558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5537200" y="1417638"/>
            <a:ext cx="952500" cy="10969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3233384">
            <a:off x="5293982" y="1868586"/>
            <a:ext cx="952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concave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 rot="20252317">
            <a:off x="5011603" y="2929659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convex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2823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" y="-12698"/>
            <a:ext cx="3606800" cy="8631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6816" y="0"/>
            <a:ext cx="4657184" cy="4711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700" y="1041401"/>
            <a:ext cx="1790700" cy="787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200" y="2134234"/>
            <a:ext cx="2247900" cy="1003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37534"/>
            <a:ext cx="4718736" cy="34918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1100" y="6413499"/>
            <a:ext cx="2692400" cy="431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1783835"/>
            <a:ext cx="2235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Set </a:t>
            </a:r>
            <a:r>
              <a:rPr lang="en-US" dirty="0" err="1" smtClean="0"/>
              <a:t>Pe</a:t>
            </a:r>
            <a:r>
              <a:rPr lang="en-US" dirty="0" smtClean="0"/>
              <a:t> = 1, solve for </a:t>
            </a:r>
            <a:r>
              <a:rPr lang="en-US" i="1" dirty="0" smtClean="0"/>
              <a:t>L</a:t>
            </a:r>
            <a:r>
              <a:rPr lang="en-US" dirty="0" smtClean="0"/>
              <a:t>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8914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6762"/>
          </a:xfrm>
        </p:spPr>
        <p:txBody>
          <a:bodyPr/>
          <a:lstStyle/>
          <a:p>
            <a:r>
              <a:rPr lang="en-US" dirty="0" smtClean="0"/>
              <a:t>Key points from today’s lecture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Explain mechanistically how </a:t>
            </a:r>
            <a:r>
              <a:rPr lang="en-US" dirty="0" err="1" smtClean="0"/>
              <a:t>streampower</a:t>
            </a:r>
            <a:r>
              <a:rPr lang="en-US" dirty="0" smtClean="0"/>
              <a:t> landscapes can act as a tectonic tape-recorder (from Lab 4).</a:t>
            </a:r>
            <a:endParaRPr lang="en-US" dirty="0" smtClean="0"/>
          </a:p>
          <a:p>
            <a:r>
              <a:rPr lang="en-US" dirty="0" smtClean="0"/>
              <a:t>Explain why steady-state hillslopes are convex.</a:t>
            </a:r>
          </a:p>
          <a:p>
            <a:r>
              <a:rPr lang="en-US" dirty="0" smtClean="0"/>
              <a:t>Explain 2 or more </a:t>
            </a:r>
            <a:r>
              <a:rPr lang="en-US" dirty="0" err="1" smtClean="0"/>
              <a:t>hillslope</a:t>
            </a:r>
            <a:r>
              <a:rPr lang="en-US" dirty="0" smtClean="0"/>
              <a:t> transport processes.</a:t>
            </a:r>
            <a:endParaRPr lang="en-US" dirty="0" smtClean="0"/>
          </a:p>
          <a:p>
            <a:r>
              <a:rPr lang="en-US" dirty="0" smtClean="0"/>
              <a:t>Know </a:t>
            </a:r>
            <a:r>
              <a:rPr lang="en-US" dirty="0" smtClean="0"/>
              <a:t>2 or more physical and 2 or more chemical weathering processes.</a:t>
            </a:r>
            <a:endParaRPr lang="en-US" dirty="0" smtClean="0"/>
          </a:p>
          <a:p>
            <a:r>
              <a:rPr lang="en-US" dirty="0" smtClean="0"/>
              <a:t>Understand how </a:t>
            </a:r>
            <a:r>
              <a:rPr lang="en-US" dirty="0" err="1" smtClean="0"/>
              <a:t>Peclet</a:t>
            </a:r>
            <a:r>
              <a:rPr lang="en-US" dirty="0" smtClean="0"/>
              <a:t> number can quantify competition between </a:t>
            </a:r>
            <a:r>
              <a:rPr lang="en-US" dirty="0" err="1" smtClean="0"/>
              <a:t>hillslope</a:t>
            </a:r>
            <a:r>
              <a:rPr lang="en-US" dirty="0" smtClean="0"/>
              <a:t> processes and fluvial channelization (see also required reading).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086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727075"/>
            <a:ext cx="4271400" cy="25114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3625" y="1670050"/>
            <a:ext cx="1892300" cy="533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98900"/>
            <a:ext cx="9144000" cy="23608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70060" y="6445250"/>
            <a:ext cx="3373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Perron</a:t>
            </a:r>
            <a:r>
              <a:rPr lang="en-US" dirty="0" smtClean="0"/>
              <a:t>, in press (on class website)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480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6737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Fluvial sediment transport vs.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</a:rPr>
              <a:t>hillslope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 processes: </a:t>
            </a:r>
            <a:br>
              <a:rPr lang="en-US" sz="28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what controls the spacing of rivers?</a:t>
            </a:r>
            <a:br>
              <a:rPr lang="en-US" sz="2800" dirty="0">
                <a:solidFill>
                  <a:schemeClr val="bg1">
                    <a:lumMod val="50000"/>
                  </a:schemeClr>
                </a:solidFill>
              </a:rPr>
            </a:b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0450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REVIEW OF LAB 4</a:t>
            </a:r>
          </a:p>
          <a:p>
            <a:pPr marL="0" indent="0">
              <a:buNone/>
            </a:pPr>
            <a:endParaRPr lang="en-US" dirty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SETTING THE SPACING OF STREAMS</a:t>
            </a:r>
          </a:p>
          <a:p>
            <a:pPr marL="0" indent="0">
              <a:buNone/>
            </a:pPr>
            <a:endParaRPr lang="en-US" dirty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HILLSLOPE EROSION PROCESSES</a:t>
            </a:r>
            <a:br>
              <a:rPr lang="en-US" dirty="0" smtClean="0">
                <a:solidFill>
                  <a:srgbClr val="7F7F7F"/>
                </a:solidFill>
              </a:rPr>
            </a:br>
            <a:r>
              <a:rPr lang="en-US" dirty="0" smtClean="0">
                <a:solidFill>
                  <a:srgbClr val="7F7F7F"/>
                </a:solidFill>
              </a:rPr>
              <a:t/>
            </a:r>
            <a:br>
              <a:rPr lang="en-US" dirty="0" smtClean="0">
                <a:solidFill>
                  <a:srgbClr val="7F7F7F"/>
                </a:solidFill>
              </a:rPr>
            </a:br>
            <a:r>
              <a:rPr lang="en-US" dirty="0" smtClean="0">
                <a:solidFill>
                  <a:srgbClr val="7F7F7F"/>
                </a:solidFill>
              </a:rPr>
              <a:t>SOIL PRODUCTION FUNCTION</a:t>
            </a:r>
          </a:p>
          <a:p>
            <a:pPr marL="0" indent="0">
              <a:buNone/>
            </a:pPr>
            <a:endParaRPr lang="en-US" dirty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SYNTHESIS: PERRON ET AL. 2009</a:t>
            </a:r>
            <a:endParaRPr lang="en-US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770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0713"/>
            <a:ext cx="4248150" cy="33308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7000"/>
            <a:ext cx="9144000" cy="635000"/>
          </a:xfrm>
        </p:spPr>
        <p:txBody>
          <a:bodyPr>
            <a:noAutofit/>
          </a:bodyPr>
          <a:lstStyle/>
          <a:p>
            <a:pPr algn="r"/>
            <a:r>
              <a:rPr lang="en-US" sz="3000" dirty="0" smtClean="0"/>
              <a:t>Review of Lab 4: bedrock-river landscapes as tectonic tape recorders (1/3)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89626"/>
            <a:ext cx="4410075" cy="242264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0075" y="3989627"/>
            <a:ext cx="4524375" cy="245313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755650" y="1524000"/>
            <a:ext cx="1127125" cy="7143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7223125" y="3381375"/>
            <a:ext cx="539750" cy="15081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572250" y="2952750"/>
            <a:ext cx="1653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relict landscape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064236" y="6488668"/>
            <a:ext cx="3079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see also </a:t>
            </a:r>
            <a:r>
              <a:rPr lang="en-US" dirty="0" err="1" smtClean="0"/>
              <a:t>Wobus</a:t>
            </a:r>
            <a:r>
              <a:rPr lang="en-US" dirty="0" smtClean="0"/>
              <a:t> et al. JGR 2006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174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7000"/>
            <a:ext cx="9144000" cy="635000"/>
          </a:xfrm>
        </p:spPr>
        <p:txBody>
          <a:bodyPr>
            <a:noAutofit/>
          </a:bodyPr>
          <a:lstStyle/>
          <a:p>
            <a:pPr algn="l"/>
            <a:r>
              <a:rPr lang="en-US" sz="3000" dirty="0" smtClean="0"/>
              <a:t>Review of Lab 4: bedrock-river landscapes as tectonic tape recorders (2/3)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43025"/>
            <a:ext cx="4380328" cy="31337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9274" y="1222375"/>
            <a:ext cx="4384726" cy="35052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6645" y="4846082"/>
            <a:ext cx="3170382" cy="11718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0" y="4727661"/>
            <a:ext cx="4111625" cy="8825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000" y="5750878"/>
            <a:ext cx="2982705" cy="112077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5628" y="4476750"/>
            <a:ext cx="4965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Streampower</a:t>
            </a:r>
            <a:r>
              <a:rPr lang="en-US" i="1" dirty="0" smtClean="0"/>
              <a:t> – detachment-limited, bedrock river:</a:t>
            </a:r>
            <a:endParaRPr lang="en-US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127000" y="5490607"/>
            <a:ext cx="2727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Streampower</a:t>
            </a:r>
            <a:r>
              <a:rPr lang="en-US" i="1" dirty="0" smtClean="0"/>
              <a:t>, </a:t>
            </a:r>
            <a:r>
              <a:rPr lang="en-US" i="1" dirty="0" smtClean="0"/>
              <a:t>rearranged</a:t>
            </a:r>
            <a:r>
              <a:rPr lang="en-US" i="1" dirty="0" smtClean="0"/>
              <a:t>:</a:t>
            </a:r>
            <a:endParaRPr lang="en-US" i="1" dirty="0"/>
          </a:p>
        </p:txBody>
      </p:sp>
      <p:sp>
        <p:nvSpPr>
          <p:cNvPr id="3" name="TextBox 2"/>
          <p:cNvSpPr txBox="1"/>
          <p:nvPr/>
        </p:nvSpPr>
        <p:spPr>
          <a:xfrm rot="20248768">
            <a:off x="6642100" y="1841501"/>
            <a:ext cx="1653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relict landscape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19786263">
            <a:off x="5758034" y="3392100"/>
            <a:ext cx="11939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increase in </a:t>
            </a:r>
          </a:p>
          <a:p>
            <a:r>
              <a:rPr lang="en-US" dirty="0" smtClean="0"/>
              <a:t>uplift rate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1141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127000"/>
            <a:ext cx="9144000" cy="635000"/>
          </a:xfrm>
        </p:spPr>
        <p:txBody>
          <a:bodyPr>
            <a:noAutofit/>
          </a:bodyPr>
          <a:lstStyle/>
          <a:p>
            <a:pPr algn="l"/>
            <a:r>
              <a:rPr lang="en-US" sz="2800" dirty="0" smtClean="0"/>
              <a:t>Review of Lab 4: bedrock-river landscapes as tectonic tape recorders (3/3) – why do </a:t>
            </a:r>
            <a:r>
              <a:rPr lang="en-US" sz="2800" dirty="0" err="1" smtClean="0"/>
              <a:t>knickpoints</a:t>
            </a:r>
            <a:r>
              <a:rPr lang="en-US" sz="2800" dirty="0" smtClean="0"/>
              <a:t> migrate upstream?</a:t>
            </a:r>
            <a:endParaRPr lang="en-US" sz="28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750" y="1724067"/>
            <a:ext cx="4111625" cy="8825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775" y="4559300"/>
            <a:ext cx="2095500" cy="10033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750" y="2797175"/>
            <a:ext cx="1701800" cy="10287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2750" y="2494473"/>
            <a:ext cx="4257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advection </a:t>
            </a:r>
            <a:r>
              <a:rPr lang="en-US" dirty="0" smtClean="0"/>
              <a:t>equation (one-way propagation):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31775" y="4256598"/>
            <a:ext cx="4646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classical </a:t>
            </a:r>
            <a:r>
              <a:rPr lang="en-US" dirty="0" smtClean="0"/>
              <a:t>wave </a:t>
            </a:r>
            <a:r>
              <a:rPr lang="en-US" dirty="0" smtClean="0"/>
              <a:t>equation (two-way propagation):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4425" y="984250"/>
            <a:ext cx="4319575" cy="568325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095625" y="5921375"/>
            <a:ext cx="19133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err="1" smtClean="0"/>
              <a:t>Royden</a:t>
            </a:r>
            <a:r>
              <a:rPr lang="en-US" dirty="0" smtClean="0"/>
              <a:t> &amp; </a:t>
            </a:r>
            <a:r>
              <a:rPr lang="en-US" dirty="0" err="1" smtClean="0"/>
              <a:t>Perron</a:t>
            </a:r>
            <a:r>
              <a:rPr lang="en-US" dirty="0" smtClean="0"/>
              <a:t>,</a:t>
            </a:r>
          </a:p>
          <a:p>
            <a:pPr algn="r"/>
            <a:r>
              <a:rPr lang="en-US" dirty="0" smtClean="0"/>
              <a:t>JGR-Earth Surface,</a:t>
            </a:r>
          </a:p>
          <a:p>
            <a:pPr algn="r"/>
            <a:r>
              <a:rPr lang="en-US" dirty="0" smtClean="0"/>
              <a:t>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5599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274638"/>
            <a:ext cx="9194800" cy="538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Continent-scale inversion of uplift history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774455" y="996434"/>
            <a:ext cx="33695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Goren et al. J. </a:t>
            </a:r>
            <a:r>
              <a:rPr lang="en-US" dirty="0" err="1" smtClean="0"/>
              <a:t>Geophys</a:t>
            </a:r>
            <a:r>
              <a:rPr lang="en-US" dirty="0" smtClean="0"/>
              <a:t>. Res. 2014</a:t>
            </a:r>
          </a:p>
          <a:p>
            <a:r>
              <a:rPr lang="en-US" dirty="0" err="1" smtClean="0"/>
              <a:t>Rudge</a:t>
            </a:r>
            <a:r>
              <a:rPr lang="en-US" dirty="0" smtClean="0"/>
              <a:t> et al. J. </a:t>
            </a:r>
            <a:r>
              <a:rPr lang="en-US" dirty="0" err="1" smtClean="0"/>
              <a:t>Geophys</a:t>
            </a:r>
            <a:r>
              <a:rPr lang="en-US" dirty="0" smtClean="0"/>
              <a:t>. Res. 2015</a:t>
            </a:r>
          </a:p>
          <a:p>
            <a:r>
              <a:rPr lang="en-US" dirty="0" smtClean="0"/>
              <a:t>Paul et al. Tectonics 2014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63600" y="1155700"/>
            <a:ext cx="34842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Assumption: n = 1</a:t>
            </a:r>
          </a:p>
          <a:p>
            <a:r>
              <a:rPr lang="en-US" dirty="0" smtClean="0"/>
              <a:t>Uplift varies </a:t>
            </a:r>
            <a:r>
              <a:rPr lang="en-US" u="sng" dirty="0" smtClean="0"/>
              <a:t>smoothly</a:t>
            </a:r>
            <a:r>
              <a:rPr lang="en-US" dirty="0" smtClean="0"/>
              <a:t> as a function</a:t>
            </a:r>
          </a:p>
          <a:p>
            <a:r>
              <a:rPr lang="en-US" dirty="0" smtClean="0"/>
              <a:t>of space and time</a:t>
            </a:r>
          </a:p>
          <a:p>
            <a:r>
              <a:rPr lang="en-US" dirty="0" smtClean="0">
                <a:sym typeface="Wingdings"/>
              </a:rPr>
              <a:t> Formal linear inversion.</a:t>
            </a:r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8550" y="2933700"/>
            <a:ext cx="6489700" cy="5359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500" y="3187700"/>
            <a:ext cx="4297150" cy="26741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9300" y="2477532"/>
            <a:ext cx="2916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Knickpoint</a:t>
            </a:r>
            <a:r>
              <a:rPr lang="en-US" dirty="0" smtClean="0"/>
              <a:t> propagation time: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774455" y="2477532"/>
            <a:ext cx="1937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River long profiles: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305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6737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Fluvial sediment transport vs. </a:t>
            </a:r>
            <a:r>
              <a:rPr lang="en-US" sz="2800" dirty="0" err="1">
                <a:solidFill>
                  <a:schemeClr val="bg1">
                    <a:lumMod val="50000"/>
                  </a:schemeClr>
                </a:solidFill>
              </a:rPr>
              <a:t>hillslope</a:t>
            </a: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 processes: </a:t>
            </a:r>
            <a:br>
              <a:rPr lang="en-US" sz="28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what controls the spacing of rivers?</a:t>
            </a:r>
            <a:br>
              <a:rPr lang="en-US" sz="2800" dirty="0">
                <a:solidFill>
                  <a:schemeClr val="bg1">
                    <a:lumMod val="50000"/>
                  </a:schemeClr>
                </a:solidFill>
              </a:rPr>
            </a:br>
            <a:endParaRPr lang="en-US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0450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REVIEW OF LAB 4</a:t>
            </a:r>
          </a:p>
          <a:p>
            <a:pPr marL="0" indent="0">
              <a:buNone/>
            </a:pPr>
            <a:endParaRPr lang="en-US" dirty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dirty="0" smtClean="0"/>
              <a:t>SETTING THE SPACING OF STREAMS</a:t>
            </a:r>
          </a:p>
          <a:p>
            <a:pPr marL="0" indent="0">
              <a:buNone/>
            </a:pPr>
            <a:endParaRPr lang="en-US" dirty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HILLSLOPE EROSION PROCESSES</a:t>
            </a:r>
            <a:br>
              <a:rPr lang="en-US" dirty="0" smtClean="0">
                <a:solidFill>
                  <a:srgbClr val="7F7F7F"/>
                </a:solidFill>
              </a:rPr>
            </a:br>
            <a:r>
              <a:rPr lang="en-US" dirty="0" smtClean="0">
                <a:solidFill>
                  <a:srgbClr val="7F7F7F"/>
                </a:solidFill>
              </a:rPr>
              <a:t/>
            </a:r>
            <a:br>
              <a:rPr lang="en-US" dirty="0" smtClean="0">
                <a:solidFill>
                  <a:srgbClr val="7F7F7F"/>
                </a:solidFill>
              </a:rPr>
            </a:br>
            <a:r>
              <a:rPr lang="en-US" dirty="0" smtClean="0">
                <a:solidFill>
                  <a:srgbClr val="7F7F7F"/>
                </a:solidFill>
              </a:rPr>
              <a:t>SOIL PRODUCTION FUNCTION</a:t>
            </a:r>
          </a:p>
          <a:p>
            <a:pPr marL="0" indent="0">
              <a:buNone/>
            </a:pPr>
            <a:endParaRPr lang="en-US" dirty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SYNTHESIS: PERRON ET AL. 2009</a:t>
            </a:r>
            <a:endParaRPr lang="en-US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2519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23429</TotalTime>
  <Words>1467</Words>
  <Application>Microsoft Macintosh PowerPoint</Application>
  <PresentationFormat>On-screen Show (4:3)</PresentationFormat>
  <Paragraphs>334</Paragraphs>
  <Slides>37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GEOS 38600/ GEOS 28600</vt:lpstr>
      <vt:lpstr>Fluvial sediment transport vs. hillslope processes:  what controls the spacing of rivers? </vt:lpstr>
      <vt:lpstr>Key points from today’s lecture</vt:lpstr>
      <vt:lpstr>Fluvial sediment transport vs. hillslope processes:  what controls the spacing of rivers? </vt:lpstr>
      <vt:lpstr>Review of Lab 4: bedrock-river landscapes as tectonic tape recorders (1/3)</vt:lpstr>
      <vt:lpstr>Review of Lab 4: bedrock-river landscapes as tectonic tape recorders (2/3)</vt:lpstr>
      <vt:lpstr>Review of Lab 4: bedrock-river landscapes as tectonic tape recorders (3/3) – why do knickpoints migrate upstream?</vt:lpstr>
      <vt:lpstr>Continent-scale inversion of uplift history</vt:lpstr>
      <vt:lpstr>Fluvial sediment transport vs. hillslope processes:  what controls the spacing of rivers? </vt:lpstr>
      <vt:lpstr>PowerPoint Presentation</vt:lpstr>
      <vt:lpstr>Central California: uniform lithology; saturation overland flow </vt:lpstr>
      <vt:lpstr>PowerPoint Presentation</vt:lpstr>
      <vt:lpstr>PowerPoint Presentation</vt:lpstr>
      <vt:lpstr>PowerPoint Presentation</vt:lpstr>
      <vt:lpstr>PowerPoint Presentation</vt:lpstr>
      <vt:lpstr>Steady state hillslopes are convex</vt:lpstr>
      <vt:lpstr>Drainage density is set by a competition between diffusive (hillslope) and advective (channelizing) processes</vt:lpstr>
      <vt:lpstr>Fluvial sediment transport vs. hillslope processes:  what controls the spacing of rivers? </vt:lpstr>
      <vt:lpstr>The path of water dictates the process that erodes the landscape: Hillslope Hydrology</vt:lpstr>
      <vt:lpstr>PowerPoint Presentation</vt:lpstr>
      <vt:lpstr>Hydrologic processes can be related to hydrograph shape</vt:lpstr>
      <vt:lpstr>PowerPoint Presentation</vt:lpstr>
      <vt:lpstr>PowerPoint Presentation</vt:lpstr>
      <vt:lpstr>Biogenic transport: gophers + treethrow</vt:lpstr>
      <vt:lpstr>Soil creep</vt:lpstr>
      <vt:lpstr>Fluvial sediment transport vs. hillslope processes:  what controls the spacing of rivers? </vt:lpstr>
      <vt:lpstr>Weathering</vt:lpstr>
      <vt:lpstr>Physical weathering processes: (1) stress release in rocks subject to high tectonic or overburden pressure  </vt:lpstr>
      <vt:lpstr>Physical weathering processes: (2) thermal cycling (hot day, cold night  stress gradient)</vt:lpstr>
      <vt:lpstr>Physical weathering processes: (3) hydration (wetting and drying)</vt:lpstr>
      <vt:lpstr> </vt:lpstr>
      <vt:lpstr>Soil Production Rate (SPR)</vt:lpstr>
      <vt:lpstr>Fluvial sediment transport vs. hillslope processes:  what controls the spacing of rivers? </vt:lpstr>
      <vt:lpstr>PowerPoint Presentation</vt:lpstr>
      <vt:lpstr>PowerPoint Presentation</vt:lpstr>
      <vt:lpstr>Key points from today’s lecture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Edwin Kite</dc:creator>
  <cp:lastModifiedBy>Edwin Kite</cp:lastModifiedBy>
  <cp:revision>2379</cp:revision>
  <dcterms:created xsi:type="dcterms:W3CDTF">2016-01-07T03:39:51Z</dcterms:created>
  <dcterms:modified xsi:type="dcterms:W3CDTF">2017-02-27T20:02:07Z</dcterms:modified>
</cp:coreProperties>
</file>