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9" r:id="rId2"/>
    <p:sldId id="976" r:id="rId3"/>
    <p:sldId id="977" r:id="rId4"/>
    <p:sldId id="990" r:id="rId5"/>
    <p:sldId id="993" r:id="rId6"/>
    <p:sldId id="978" r:id="rId7"/>
    <p:sldId id="1009" r:id="rId8"/>
    <p:sldId id="975" r:id="rId9"/>
    <p:sldId id="992" r:id="rId10"/>
    <p:sldId id="979" r:id="rId11"/>
    <p:sldId id="974" r:id="rId12"/>
    <p:sldId id="1000" r:id="rId13"/>
    <p:sldId id="1001" r:id="rId14"/>
    <p:sldId id="1002" r:id="rId15"/>
    <p:sldId id="1003" r:id="rId16"/>
    <p:sldId id="981" r:id="rId17"/>
    <p:sldId id="999" r:id="rId18"/>
    <p:sldId id="982" r:id="rId19"/>
    <p:sldId id="983" r:id="rId20"/>
    <p:sldId id="984" r:id="rId21"/>
    <p:sldId id="985" r:id="rId22"/>
    <p:sldId id="994" r:id="rId23"/>
    <p:sldId id="986" r:id="rId24"/>
    <p:sldId id="988" r:id="rId25"/>
    <p:sldId id="1008" r:id="rId26"/>
    <p:sldId id="1004" r:id="rId27"/>
    <p:sldId id="1005" r:id="rId28"/>
    <p:sldId id="1006" r:id="rId29"/>
    <p:sldId id="1007" r:id="rId30"/>
    <p:sldId id="1010" r:id="rId31"/>
    <p:sldId id="1011" r:id="rId32"/>
    <p:sldId id="971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03CA3A6-C8C7-7E45-9174-BFD62E2A6911}">
          <p14:sldIdLst>
            <p14:sldId id="259"/>
            <p14:sldId id="976"/>
            <p14:sldId id="977"/>
            <p14:sldId id="990"/>
            <p14:sldId id="993"/>
            <p14:sldId id="978"/>
            <p14:sldId id="1009"/>
            <p14:sldId id="975"/>
            <p14:sldId id="992"/>
            <p14:sldId id="979"/>
            <p14:sldId id="974"/>
            <p14:sldId id="1000"/>
            <p14:sldId id="1001"/>
            <p14:sldId id="1002"/>
            <p14:sldId id="1003"/>
            <p14:sldId id="981"/>
            <p14:sldId id="999"/>
            <p14:sldId id="982"/>
            <p14:sldId id="983"/>
            <p14:sldId id="984"/>
            <p14:sldId id="985"/>
            <p14:sldId id="994"/>
            <p14:sldId id="986"/>
            <p14:sldId id="988"/>
            <p14:sldId id="1008"/>
            <p14:sldId id="1004"/>
            <p14:sldId id="1005"/>
            <p14:sldId id="1006"/>
            <p14:sldId id="1007"/>
            <p14:sldId id="1010"/>
            <p14:sldId id="1011"/>
            <p14:sldId id="971"/>
          </p14:sldIdLst>
        </p14:section>
        <p14:section name="Untitled Section" id="{AD297D48-81D8-4D41-8F69-D2F4B5EF540D}">
          <p14:sldIdLst/>
        </p14:section>
        <p14:section name="Untitled Section" id="{5ECF2DDC-FD93-EB4A-9890-FEE626839460}">
          <p14:sldIdLst/>
        </p14:section>
        <p14:section name="Untitled Section" id="{E8B7FD1E-3EA9-2D43-9675-FED184595307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79" autoAdjust="0"/>
    <p:restoredTop sz="92555" autoAdjust="0"/>
  </p:normalViewPr>
  <p:slideViewPr>
    <p:cSldViewPr snapToGrid="0" snapToObjects="1">
      <p:cViewPr>
        <p:scale>
          <a:sx n="80" d="100"/>
          <a:sy n="80" d="100"/>
        </p:scale>
        <p:origin x="-1280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2/22/17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2/22/17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80710"/>
            <a:ext cx="7772400" cy="1470025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</a:t>
            </a:r>
            <a:r>
              <a:rPr lang="en-US" sz="3400" dirty="0"/>
              <a:t>3</a:t>
            </a:r>
            <a:r>
              <a:rPr lang="en-US" sz="3400" dirty="0" smtClean="0"/>
              <a:t>8600/ GEOS 28600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950735"/>
            <a:ext cx="9144000" cy="285241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Lecture 13</a:t>
            </a:r>
          </a:p>
          <a:p>
            <a:r>
              <a:rPr lang="en-US" dirty="0" smtClean="0"/>
              <a:t>Wednesday 22 Feb 2017</a:t>
            </a:r>
          </a:p>
          <a:p>
            <a:endParaRPr lang="en-US" dirty="0"/>
          </a:p>
          <a:p>
            <a:r>
              <a:rPr lang="en-US" dirty="0" smtClean="0"/>
              <a:t>Fluvial sediment transport: </a:t>
            </a:r>
          </a:p>
          <a:p>
            <a:r>
              <a:rPr lang="en-US" dirty="0" smtClean="0"/>
              <a:t>what controls the </a:t>
            </a:r>
            <a:r>
              <a:rPr lang="en-US" dirty="0" smtClean="0"/>
              <a:t>shape</a:t>
            </a:r>
            <a:r>
              <a:rPr lang="en-US" dirty="0" smtClean="0"/>
              <a:t> </a:t>
            </a:r>
            <a:r>
              <a:rPr lang="en-US" dirty="0" smtClean="0"/>
              <a:t>of rivers?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pPr algn="l"/>
            <a:r>
              <a:rPr lang="en-US" sz="3500" dirty="0" smtClean="0"/>
              <a:t>Mass balance for alluvial rivers </a:t>
            </a:r>
            <a:r>
              <a:rPr lang="en-US" sz="3500" dirty="0"/>
              <a:t>(</a:t>
            </a:r>
            <a:r>
              <a:rPr lang="en-US" sz="3500" dirty="0" err="1"/>
              <a:t>Exner</a:t>
            </a:r>
            <a:r>
              <a:rPr lang="en-US" sz="3500" dirty="0"/>
              <a:t> equation)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5434" y="1027324"/>
            <a:ext cx="1930400" cy="8368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95" y="1027324"/>
            <a:ext cx="4589505" cy="42102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3329" y="4243901"/>
            <a:ext cx="2163805" cy="7283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5434" y="1864148"/>
            <a:ext cx="2057400" cy="6323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3329" y="2614824"/>
            <a:ext cx="2468605" cy="7053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44895" y="6299200"/>
            <a:ext cx="501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Allen &amp; Allen, Basin Analysis 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r>
              <a:rPr lang="en-US" dirty="0" err="1" smtClean="0"/>
              <a:t>edn</a:t>
            </a:r>
            <a:r>
              <a:rPr lang="en-US" dirty="0" smtClean="0"/>
              <a:t> (2005), box 7.1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65434" y="3874569"/>
            <a:ext cx="2474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Steady sediment supply: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7000" y="5313731"/>
            <a:ext cx="43163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 = sediment concentration per unit volume</a:t>
            </a:r>
          </a:p>
          <a:p>
            <a:r>
              <a:rPr lang="en-US" dirty="0" err="1" smtClean="0"/>
              <a:t>q</a:t>
            </a:r>
            <a:r>
              <a:rPr lang="en-US" baseline="-25000" dirty="0" err="1" smtClean="0"/>
              <a:t>s</a:t>
            </a:r>
            <a:r>
              <a:rPr lang="en-US" dirty="0" smtClean="0"/>
              <a:t>= sediment flux</a:t>
            </a:r>
          </a:p>
          <a:p>
            <a:r>
              <a:rPr lang="en-US" dirty="0" err="1" smtClean="0"/>
              <a:t>λ</a:t>
            </a:r>
            <a:r>
              <a:rPr lang="en-US" dirty="0" smtClean="0"/>
              <a:t> = porosity in bed material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7000" y="673100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Emphasizes suspended sediment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43318" y="5810250"/>
            <a:ext cx="445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Usually, gross transport &gt;&gt; net accumulation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43366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2238"/>
            <a:ext cx="8229600" cy="4873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Natural laboratory: Taiwan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High mass fluxes forced by tectonics (uplift 2-5 mm/</a:t>
            </a:r>
            <a:r>
              <a:rPr lang="en-US" sz="2400" dirty="0" err="1" smtClean="0"/>
              <a:t>yr</a:t>
            </a:r>
            <a:r>
              <a:rPr lang="en-US" sz="2400" dirty="0" smtClean="0"/>
              <a:t>)</a:t>
            </a:r>
          </a:p>
          <a:p>
            <a:pPr marL="0" indent="0">
              <a:buNone/>
            </a:pPr>
            <a:r>
              <a:rPr lang="en-US" sz="2400" dirty="0" smtClean="0"/>
              <a:t>Do steady state landscapes exist on Earth?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9176" y="1844955"/>
            <a:ext cx="2979324" cy="42764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8023" y="1738351"/>
            <a:ext cx="2843551" cy="42306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91400" y="914400"/>
            <a:ext cx="14101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 smtClean="0"/>
              <a:t>Dadson</a:t>
            </a:r>
            <a:r>
              <a:rPr lang="en-US" dirty="0" smtClean="0"/>
              <a:t> et al. </a:t>
            </a:r>
          </a:p>
          <a:p>
            <a:pPr algn="r"/>
            <a:r>
              <a:rPr lang="en-US" dirty="0" smtClean="0"/>
              <a:t>Nature 2003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22500"/>
            <a:ext cx="2745172" cy="32581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71800" y="6211669"/>
            <a:ext cx="2762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Erosion rate from sediment</a:t>
            </a:r>
          </a:p>
          <a:p>
            <a:r>
              <a:rPr lang="en-US" dirty="0" smtClean="0"/>
              <a:t>traps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45200" y="5934670"/>
            <a:ext cx="29849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Exhumation (“</a:t>
            </a:r>
            <a:r>
              <a:rPr lang="en-US" dirty="0" err="1" smtClean="0"/>
              <a:t>unroofing</a:t>
            </a:r>
            <a:r>
              <a:rPr lang="en-US" dirty="0" smtClean="0"/>
              <a:t>”) </a:t>
            </a:r>
          </a:p>
          <a:p>
            <a:r>
              <a:rPr lang="en-US" dirty="0" smtClean="0"/>
              <a:t>rate from apatite fission-track</a:t>
            </a:r>
          </a:p>
          <a:p>
            <a:r>
              <a:rPr lang="en-US" dirty="0" smtClean="0"/>
              <a:t>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433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39478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BASIC EQUATIONS GOVERNING BED ELEVATION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/>
              <a:t>WHAT SETS RIVER PLANFORM?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WHAT SETS RIVER LONG PROFILE?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BEDROCK RIVER EROSION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8831" y="0"/>
            <a:ext cx="7878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Fluvial sediment transport: what controls the shape of rivers?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007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Meandering outcompetes braiding when banks are strong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0266"/>
            <a:ext cx="7239000" cy="46651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39000" y="5857875"/>
            <a:ext cx="1859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Warne et al.</a:t>
            </a:r>
          </a:p>
          <a:p>
            <a:r>
              <a:rPr lang="en-US" dirty="0" smtClean="0"/>
              <a:t>GSA Bulletin 1999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3063875" y="6375399"/>
            <a:ext cx="349250" cy="2762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413125" y="6466959"/>
            <a:ext cx="1667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“1.5 year flood”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06179" y="1157868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</a:t>
            </a:r>
            <a:r>
              <a:rPr lang="en-US" baseline="-25000" dirty="0" err="1" smtClean="0"/>
              <a:t>crit</a:t>
            </a:r>
            <a:r>
              <a:rPr lang="en-US" dirty="0" smtClean="0"/>
              <a:t> = 0.012 Q </a:t>
            </a:r>
            <a:r>
              <a:rPr lang="en-US" baseline="30000" dirty="0" smtClean="0"/>
              <a:t>-0.44</a:t>
            </a:r>
            <a:endParaRPr lang="en-US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6237674" y="834561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Possible causes:</a:t>
            </a:r>
          </a:p>
          <a:p>
            <a:r>
              <a:rPr lang="en-US" dirty="0" smtClean="0"/>
              <a:t>A grainsize effect?</a:t>
            </a:r>
          </a:p>
          <a:p>
            <a:r>
              <a:rPr lang="en-US" dirty="0" smtClean="0"/>
              <a:t>Due to weak channel </a:t>
            </a:r>
            <a:r>
              <a:rPr lang="en-US" dirty="0" err="1" smtClean="0"/>
              <a:t>banks?s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082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-11112"/>
            <a:ext cx="86868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Laboratory replication of meandering is hard: vegetation matters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00750" y="6477000"/>
            <a:ext cx="2678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Braudrick</a:t>
            </a:r>
            <a:r>
              <a:rPr lang="en-US" dirty="0" smtClean="0"/>
              <a:t> et al. PNAS 2009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1676400"/>
            <a:ext cx="8794750" cy="33542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5" y="5168900"/>
            <a:ext cx="1879600" cy="1308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1425" y="4927600"/>
            <a:ext cx="4597400" cy="1549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9539" y="1228209"/>
            <a:ext cx="8116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 Earth, most meandering-river deposits postdate the Devonian (evolution of roots)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344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41388"/>
            <a:ext cx="8229600" cy="2503487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Fluvial</a:t>
            </a:r>
            <a:br>
              <a:rPr lang="en-US" dirty="0" smtClean="0"/>
            </a:br>
            <a:r>
              <a:rPr lang="en-US" dirty="0" smtClean="0"/>
              <a:t>bedforms</a:t>
            </a:r>
            <a:br>
              <a:rPr lang="en-US" dirty="0" smtClean="0"/>
            </a:br>
            <a:r>
              <a:rPr lang="en-US" dirty="0" smtClean="0"/>
              <a:t>constrain </a:t>
            </a:r>
            <a:br>
              <a:rPr lang="en-US" dirty="0" smtClean="0"/>
            </a:br>
            <a:r>
              <a:rPr lang="en-US" dirty="0" smtClean="0"/>
              <a:t>paleo-depth</a:t>
            </a:r>
            <a:br>
              <a:rPr lang="en-US" dirty="0" smtClean="0"/>
            </a:br>
            <a:r>
              <a:rPr lang="en-US" dirty="0" smtClean="0"/>
              <a:t>of flow 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3559" y="0"/>
            <a:ext cx="629044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000" y="5889625"/>
            <a:ext cx="32214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Lamb et al. 2012, in</a:t>
            </a:r>
          </a:p>
          <a:p>
            <a:r>
              <a:rPr lang="en-US" dirty="0" smtClean="0"/>
              <a:t>“Sedimentary Geology of Mars,”</a:t>
            </a:r>
          </a:p>
          <a:p>
            <a:r>
              <a:rPr lang="en-US" dirty="0" smtClean="0"/>
              <a:t>Grotzinger &amp; Milliken, eds.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18125" y="989013"/>
            <a:ext cx="2379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(uncommon) </a:t>
            </a:r>
            <a:r>
              <a:rPr lang="en-US" dirty="0" err="1" smtClean="0"/>
              <a:t>antidunes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580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39478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BASIC EQUATIONS GOVERNING BED ELEVATION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WHAT SETS RIVER PLANFORM?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/>
              <a:t>WHAT SETS RIVER LONG PROFILE?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BEDROCK RIVER EROSION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8831" y="0"/>
            <a:ext cx="7878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Fluvial sediment transport: what controls the shape of rivers?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504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0500"/>
            <a:ext cx="9144000" cy="392044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857250" y="5492750"/>
            <a:ext cx="3143250" cy="3175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47750" y="5641459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Debris flows and hillslopes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4152900" y="5496441"/>
            <a:ext cx="4768850" cy="3175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224410" y="5641459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Fluvial processes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301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V="1">
            <a:off x="1308100" y="577850"/>
            <a:ext cx="0" cy="1968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155700" y="2444750"/>
            <a:ext cx="60579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25600" y="577850"/>
            <a:ext cx="1270000" cy="1244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895600" y="1822450"/>
            <a:ext cx="3771900" cy="393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552700" y="1822450"/>
            <a:ext cx="342900" cy="914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295549" y="1301750"/>
            <a:ext cx="1130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lowland </a:t>
            </a:r>
          </a:p>
          <a:p>
            <a:r>
              <a:rPr lang="en-US" dirty="0" smtClean="0"/>
              <a:t>floodplain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426200" y="1822450"/>
            <a:ext cx="66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delta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997200" y="1453118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fans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552700" y="1822450"/>
            <a:ext cx="190500" cy="393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2844800" y="1944132"/>
            <a:ext cx="152400" cy="3736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79851" y="577850"/>
            <a:ext cx="275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937751" y="2458482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27416" y="2552184"/>
            <a:ext cx="136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SUBSIDENCE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462233" y="2552184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UPLIFT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93700" y="88900"/>
            <a:ext cx="416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broadest possible </a:t>
            </a:r>
            <a:r>
              <a:rPr lang="en-US" dirty="0" smtClean="0"/>
              <a:t>view </a:t>
            </a:r>
            <a:r>
              <a:rPr lang="en-US" dirty="0" smtClean="0">
                <a:solidFill>
                  <a:srgbClr val="FF0000"/>
                </a:solidFill>
              </a:rPr>
              <a:t>(hypothesis 1)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36951" y="3187700"/>
            <a:ext cx="82905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However, we find that concavity is found </a:t>
            </a:r>
            <a:r>
              <a:rPr lang="en-US" u="sng" dirty="0" smtClean="0"/>
              <a:t>within</a:t>
            </a:r>
            <a:r>
              <a:rPr lang="en-US" dirty="0" smtClean="0"/>
              <a:t> the bedrock-cutting and sediment-</a:t>
            </a:r>
          </a:p>
          <a:p>
            <a:r>
              <a:rPr lang="en-US" dirty="0" smtClean="0"/>
              <a:t>transporting parts of the system. So what causes this concavity – if not the grand-scale</a:t>
            </a:r>
          </a:p>
          <a:p>
            <a:r>
              <a:rPr lang="en-US" dirty="0" smtClean="0"/>
              <a:t>tectonics?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20464" y="4381500"/>
            <a:ext cx="892353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First, assume 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b</a:t>
            </a:r>
            <a:r>
              <a:rPr lang="en-US" dirty="0" smtClean="0"/>
              <a:t> =</a:t>
            </a:r>
            <a:r>
              <a:rPr lang="en-US" baseline="-25000" dirty="0" smtClean="0"/>
              <a:t> 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c</a:t>
            </a:r>
            <a:r>
              <a:rPr lang="en-US" dirty="0" smtClean="0"/>
              <a:t> everywhere on the profile (</a:t>
            </a:r>
            <a:r>
              <a:rPr lang="en-US" u="sng" dirty="0" smtClean="0"/>
              <a:t>just</a:t>
            </a:r>
            <a:r>
              <a:rPr lang="en-US" dirty="0" smtClean="0"/>
              <a:t> moving “indestructible balls”).</a:t>
            </a:r>
          </a:p>
          <a:p>
            <a:endParaRPr lang="en-US" dirty="0"/>
          </a:p>
          <a:p>
            <a:r>
              <a:rPr lang="en-US" dirty="0" smtClean="0"/>
              <a:t>Then, </a:t>
            </a:r>
            <a:r>
              <a:rPr lang="en-US" dirty="0" err="1" smtClean="0">
                <a:sym typeface="Wingdings"/>
              </a:rPr>
              <a:t>ρghS</a:t>
            </a:r>
            <a:r>
              <a:rPr lang="en-US" dirty="0" smtClean="0">
                <a:sym typeface="Wingdings"/>
              </a:rPr>
              <a:t> = 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c</a:t>
            </a:r>
            <a:r>
              <a:rPr lang="en-US" dirty="0" smtClean="0"/>
              <a:t>.   And </a:t>
            </a:r>
            <a:r>
              <a:rPr lang="en-US" dirty="0" smtClean="0">
                <a:sym typeface="Wingdings"/>
              </a:rPr>
              <a:t>  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c</a:t>
            </a:r>
            <a:r>
              <a:rPr lang="en-US" baseline="-25000" dirty="0" smtClean="0"/>
              <a:t> </a:t>
            </a:r>
            <a:r>
              <a:rPr lang="en-US" dirty="0" smtClean="0"/>
              <a:t>/ (</a:t>
            </a:r>
            <a:r>
              <a:rPr lang="en-US" dirty="0" err="1" smtClean="0">
                <a:sym typeface="Wingdings"/>
              </a:rPr>
              <a:t>ρ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 – </a:t>
            </a:r>
            <a:r>
              <a:rPr lang="en-US" dirty="0" err="1" smtClean="0">
                <a:sym typeface="Wingdings"/>
              </a:rPr>
              <a:t>ρ</a:t>
            </a:r>
            <a:r>
              <a:rPr lang="en-US" dirty="0" smtClean="0">
                <a:sym typeface="Wingdings"/>
              </a:rPr>
              <a:t>)gD</a:t>
            </a:r>
            <a:r>
              <a:rPr lang="en-US" baseline="-25000" dirty="0" smtClean="0">
                <a:sym typeface="Wingdings"/>
              </a:rPr>
              <a:t>50 </a:t>
            </a:r>
            <a:r>
              <a:rPr lang="en-US" dirty="0" smtClean="0">
                <a:sym typeface="Wingdings"/>
              </a:rPr>
              <a:t>= </a:t>
            </a:r>
            <a:r>
              <a:rPr lang="en-US" dirty="0" err="1" smtClean="0"/>
              <a:t>τ</a:t>
            </a:r>
            <a:r>
              <a:rPr lang="en-US" baseline="-25000" dirty="0" smtClean="0"/>
              <a:t>*c</a:t>
            </a:r>
            <a:r>
              <a:rPr lang="en-US" dirty="0" smtClean="0"/>
              <a:t> = “k” ~ constant (~</a:t>
            </a:r>
            <a:r>
              <a:rPr lang="en-US" b="1" dirty="0" smtClean="0"/>
              <a:t>0.045 for gravel</a:t>
            </a:r>
            <a:r>
              <a:rPr lang="en-US" dirty="0" smtClean="0"/>
              <a:t>, 0.03 for sand).</a:t>
            </a:r>
          </a:p>
          <a:p>
            <a:endParaRPr lang="en-US" dirty="0"/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S = k</a:t>
            </a:r>
            <a:r>
              <a:rPr lang="en-US" dirty="0"/>
              <a:t>(</a:t>
            </a:r>
            <a:r>
              <a:rPr lang="en-US" dirty="0" err="1">
                <a:sym typeface="Wingdings"/>
              </a:rPr>
              <a:t>ρ</a:t>
            </a:r>
            <a:r>
              <a:rPr lang="en-US" baseline="-25000" dirty="0" err="1">
                <a:sym typeface="Wingdings"/>
              </a:rPr>
              <a:t>s</a:t>
            </a:r>
            <a:r>
              <a:rPr lang="en-US" dirty="0">
                <a:sym typeface="Wingdings"/>
              </a:rPr>
              <a:t> – </a:t>
            </a:r>
            <a:r>
              <a:rPr lang="en-US" dirty="0" err="1">
                <a:sym typeface="Wingdings"/>
              </a:rPr>
              <a:t>ρ</a:t>
            </a:r>
            <a:r>
              <a:rPr lang="en-US" dirty="0">
                <a:sym typeface="Wingdings"/>
              </a:rPr>
              <a:t>)gD</a:t>
            </a:r>
            <a:r>
              <a:rPr lang="en-US" baseline="-25000" dirty="0">
                <a:sym typeface="Wingdings"/>
              </a:rPr>
              <a:t>50 </a:t>
            </a:r>
            <a:r>
              <a:rPr lang="en-US" baseline="-25000" dirty="0" smtClean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/ </a:t>
            </a:r>
            <a:r>
              <a:rPr lang="en-US" dirty="0" err="1" smtClean="0">
                <a:sym typeface="Wingdings"/>
              </a:rPr>
              <a:t>ρgh</a:t>
            </a:r>
            <a:endParaRPr lang="en-US" dirty="0"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S = k</a:t>
            </a:r>
            <a:r>
              <a:rPr lang="en-US" baseline="-25000" dirty="0" smtClean="0">
                <a:sym typeface="Wingdings"/>
              </a:rPr>
              <a:t>1</a:t>
            </a:r>
            <a:r>
              <a:rPr lang="en-US" dirty="0" smtClean="0">
                <a:sym typeface="Wingdings"/>
              </a:rPr>
              <a:t>h</a:t>
            </a:r>
            <a:r>
              <a:rPr lang="en-US" baseline="30000" dirty="0" smtClean="0">
                <a:sym typeface="Wingdings"/>
              </a:rPr>
              <a:t>-1</a:t>
            </a:r>
            <a:endParaRPr lang="en-US" baseline="30000" dirty="0"/>
          </a:p>
        </p:txBody>
      </p:sp>
      <p:sp>
        <p:nvSpPr>
          <p:cNvPr id="21" name="TextBox 20"/>
          <p:cNvSpPr txBox="1"/>
          <p:nvPr/>
        </p:nvSpPr>
        <p:spPr>
          <a:xfrm>
            <a:off x="2784124" y="5766495"/>
            <a:ext cx="1736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(hypothesis 2 </a:t>
            </a:r>
            <a:r>
              <a:rPr lang="is-IS" dirty="0" smtClean="0">
                <a:solidFill>
                  <a:srgbClr val="FF0000"/>
                </a:solidFill>
              </a:rPr>
              <a:t>…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599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009900" y="2971800"/>
            <a:ext cx="1350583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79800" y="1308100"/>
            <a:ext cx="1371600" cy="3528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71500" y="330200"/>
            <a:ext cx="847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hydraulic geometry, 	h = </a:t>
            </a:r>
            <a:r>
              <a:rPr lang="en-US" dirty="0" err="1" smtClean="0"/>
              <a:t>cQ</a:t>
            </a:r>
            <a:r>
              <a:rPr lang="en-US" baseline="30000" dirty="0" err="1" smtClean="0"/>
              <a:t>f</a:t>
            </a:r>
            <a:r>
              <a:rPr lang="en-US" baseline="30000" dirty="0" smtClean="0"/>
              <a:t>  </a:t>
            </a:r>
            <a:r>
              <a:rPr lang="en-US" dirty="0" smtClean="0"/>
              <a:t>, f ~ 0.4. (Definition: Q = </a:t>
            </a:r>
            <a:r>
              <a:rPr lang="en-US" dirty="0" err="1" smtClean="0"/>
              <a:t>Q</a:t>
            </a:r>
            <a:r>
              <a:rPr lang="en-US" baseline="-25000" dirty="0" err="1" smtClean="0"/>
              <a:t>bf</a:t>
            </a:r>
            <a:r>
              <a:rPr lang="en-US" dirty="0" smtClean="0"/>
              <a:t> = </a:t>
            </a:r>
            <a:r>
              <a:rPr lang="en-US" dirty="0" err="1" smtClean="0"/>
              <a:t>bankfull</a:t>
            </a:r>
            <a:r>
              <a:rPr lang="en-US" dirty="0" smtClean="0"/>
              <a:t> discharge)</a:t>
            </a:r>
            <a:endParaRPr lang="en-US" baseline="30000" dirty="0"/>
          </a:p>
        </p:txBody>
      </p:sp>
      <p:sp>
        <p:nvSpPr>
          <p:cNvPr id="5" name="TextBox 4"/>
          <p:cNvSpPr txBox="1"/>
          <p:nvPr/>
        </p:nvSpPr>
        <p:spPr>
          <a:xfrm>
            <a:off x="3479800" y="737632"/>
            <a:ext cx="43595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 is proportional to A (for small catchments)</a:t>
            </a:r>
          </a:p>
          <a:p>
            <a:endParaRPr lang="en-US" dirty="0"/>
          </a:p>
          <a:p>
            <a:r>
              <a:rPr lang="en-US" dirty="0" smtClean="0"/>
              <a:t>S = k</a:t>
            </a:r>
            <a:r>
              <a:rPr lang="en-US" baseline="-25000" dirty="0" smtClean="0"/>
              <a:t>2</a:t>
            </a:r>
            <a:r>
              <a:rPr lang="en-US" dirty="0" smtClean="0"/>
              <a:t>A</a:t>
            </a:r>
            <a:r>
              <a:rPr lang="en-US" baseline="30000" dirty="0" smtClean="0"/>
              <a:t>-0.4</a:t>
            </a:r>
            <a:r>
              <a:rPr lang="en-US" dirty="0" smtClean="0"/>
              <a:t>D</a:t>
            </a:r>
            <a:r>
              <a:rPr lang="en-US" baseline="-25000" dirty="0" smtClean="0"/>
              <a:t>50</a:t>
            </a:r>
            <a:endParaRPr lang="en-US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711200" y="1700768"/>
            <a:ext cx="7782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Prediction: A river’s slope is to some extent controlled by the grainsize it receives.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2900" y="2184400"/>
            <a:ext cx="8586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What if D</a:t>
            </a:r>
            <a:r>
              <a:rPr lang="en-US" b="1" baseline="-25000" dirty="0" smtClean="0"/>
              <a:t>50</a:t>
            </a:r>
            <a:r>
              <a:rPr lang="en-US" b="1" dirty="0" smtClean="0"/>
              <a:t> </a:t>
            </a:r>
            <a:r>
              <a:rPr lang="en-US" b="1" dirty="0" smtClean="0"/>
              <a:t>changes (change in </a:t>
            </a:r>
            <a:r>
              <a:rPr lang="en-US" b="1" dirty="0" err="1" smtClean="0"/>
              <a:t>hillslope</a:t>
            </a:r>
            <a:r>
              <a:rPr lang="en-US" b="1" dirty="0" smtClean="0"/>
              <a:t> or </a:t>
            </a:r>
            <a:r>
              <a:rPr lang="en-US" b="1" dirty="0" err="1" smtClean="0"/>
              <a:t>tributuary</a:t>
            </a:r>
            <a:r>
              <a:rPr lang="en-US" b="1" dirty="0" smtClean="0"/>
              <a:t> input, </a:t>
            </a:r>
            <a:r>
              <a:rPr lang="en-US" b="1" dirty="0" err="1" smtClean="0"/>
              <a:t>clast</a:t>
            </a:r>
            <a:r>
              <a:rPr lang="en-US" b="1" dirty="0" smtClean="0"/>
              <a:t> abrasion/dissolution)? </a:t>
            </a:r>
          </a:p>
          <a:p>
            <a:r>
              <a:rPr lang="en-US" b="1" dirty="0" smtClean="0"/>
              <a:t>Downstream fining </a:t>
            </a:r>
            <a:r>
              <a:rPr lang="en-US" b="1" dirty="0" smtClean="0"/>
              <a:t>- </a:t>
            </a:r>
            <a:r>
              <a:rPr lang="en-US" b="1" dirty="0" smtClean="0"/>
              <a:t>e.g. , breakdown </a:t>
            </a:r>
            <a:r>
              <a:rPr lang="en-US" b="1" dirty="0" smtClean="0"/>
              <a:t>of sediment along the stream path?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384300" y="2971800"/>
            <a:ext cx="2972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Experimentally,  D(x) = D</a:t>
            </a:r>
            <a:r>
              <a:rPr lang="en-US" baseline="-25000" dirty="0" smtClean="0"/>
              <a:t>0</a:t>
            </a:r>
            <a:r>
              <a:rPr lang="en-US" dirty="0" smtClean="0"/>
              <a:t> e</a:t>
            </a:r>
            <a:r>
              <a:rPr lang="en-US" baseline="30000" dirty="0" smtClean="0"/>
              <a:t>-</a:t>
            </a:r>
            <a:r>
              <a:rPr lang="en-US" baseline="30000" dirty="0"/>
              <a:t>β</a:t>
            </a:r>
            <a:r>
              <a:rPr lang="en-US" baseline="30000" dirty="0" smtClean="0"/>
              <a:t>x</a:t>
            </a:r>
            <a:endParaRPr lang="en-US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342900" y="699532"/>
            <a:ext cx="1503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last lecture </a:t>
            </a:r>
            <a:r>
              <a:rPr lang="is-IS" i="1" dirty="0" smtClean="0"/>
              <a:t>…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4372324" y="2971800"/>
            <a:ext cx="2777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is distance along </a:t>
            </a:r>
            <a:r>
              <a:rPr lang="en-US" dirty="0" err="1" smtClean="0"/>
              <a:t>flowpath</a:t>
            </a:r>
            <a:endParaRPr lang="en-US" dirty="0" smtClean="0"/>
          </a:p>
          <a:p>
            <a:r>
              <a:rPr lang="en-US" dirty="0" smtClean="0"/>
              <a:t>“Sternberg’s law”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846637" y="3987800"/>
            <a:ext cx="4632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</a:t>
            </a:r>
            <a:r>
              <a:rPr lang="en-US" dirty="0"/>
              <a:t>β </a:t>
            </a:r>
            <a:r>
              <a:rPr lang="en-US" dirty="0" smtClean="0"/>
              <a:t>= (10</a:t>
            </a:r>
            <a:r>
              <a:rPr lang="en-US" baseline="30000" dirty="0" smtClean="0"/>
              <a:t>-5</a:t>
            </a:r>
            <a:r>
              <a:rPr lang="en-US" dirty="0" smtClean="0"/>
              <a:t> – 10</a:t>
            </a:r>
            <a:r>
              <a:rPr lang="en-US" baseline="30000" dirty="0" smtClean="0"/>
              <a:t>-1</a:t>
            </a:r>
            <a:r>
              <a:rPr lang="en-US" dirty="0" smtClean="0"/>
              <a:t>) km</a:t>
            </a:r>
            <a:r>
              <a:rPr lang="en-US" baseline="30000" dirty="0" smtClean="0"/>
              <a:t>-1</a:t>
            </a:r>
            <a:r>
              <a:rPr lang="en-US" dirty="0" smtClean="0"/>
              <a:t> (function of lithology)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46637" y="4648200"/>
            <a:ext cx="592297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Set L</a:t>
            </a:r>
            <a:r>
              <a:rPr lang="en-US" baseline="-25000" dirty="0" smtClean="0"/>
              <a:t>1/2 </a:t>
            </a:r>
            <a:r>
              <a:rPr lang="en-US" dirty="0" smtClean="0"/>
              <a:t>= travel distance at which grainsize is reduced by ½</a:t>
            </a:r>
          </a:p>
          <a:p>
            <a:r>
              <a:rPr lang="en-US" dirty="0"/>
              <a:t>L</a:t>
            </a:r>
            <a:r>
              <a:rPr lang="en-US" baseline="-25000" dirty="0"/>
              <a:t>1/</a:t>
            </a:r>
            <a:r>
              <a:rPr lang="en-US" baseline="-25000" dirty="0" smtClean="0"/>
              <a:t>2 </a:t>
            </a:r>
            <a:r>
              <a:rPr lang="en-US" dirty="0" smtClean="0"/>
              <a:t>= </a:t>
            </a:r>
            <a:r>
              <a:rPr lang="en-US" dirty="0" err="1" smtClean="0"/>
              <a:t>ln</a:t>
            </a:r>
            <a:r>
              <a:rPr lang="en-US" dirty="0" smtClean="0"/>
              <a:t>(2)</a:t>
            </a:r>
            <a:r>
              <a:rPr lang="en-US" dirty="0" smtClean="0"/>
              <a:t>/β </a:t>
            </a:r>
            <a:r>
              <a:rPr lang="en-US" dirty="0" smtClean="0"/>
              <a:t>= (7 – 70,000) km</a:t>
            </a:r>
          </a:p>
          <a:p>
            <a:endParaRPr lang="en-US" dirty="0"/>
          </a:p>
          <a:p>
            <a:r>
              <a:rPr lang="en-US" dirty="0" smtClean="0"/>
              <a:t>Set L</a:t>
            </a:r>
            <a:r>
              <a:rPr lang="en-US" baseline="-25000" dirty="0" smtClean="0"/>
              <a:t>D</a:t>
            </a:r>
            <a:r>
              <a:rPr lang="en-US" dirty="0" smtClean="0"/>
              <a:t>*</a:t>
            </a:r>
            <a:r>
              <a:rPr lang="en-US" baseline="-25000" dirty="0" smtClean="0"/>
              <a:t> </a:t>
            </a:r>
            <a:r>
              <a:rPr lang="en-US" dirty="0" smtClean="0"/>
              <a:t>= travel distance at which grain goes into suspension.</a:t>
            </a:r>
          </a:p>
          <a:p>
            <a:r>
              <a:rPr lang="en-US" dirty="0" smtClean="0"/>
              <a:t>Then </a:t>
            </a:r>
            <a:r>
              <a:rPr lang="en-US" dirty="0"/>
              <a:t>L</a:t>
            </a:r>
            <a:r>
              <a:rPr lang="en-US" baseline="-25000" dirty="0"/>
              <a:t>D</a:t>
            </a:r>
            <a:r>
              <a:rPr lang="en-US" dirty="0" smtClean="0"/>
              <a:t>* = (1</a:t>
            </a:r>
            <a:r>
              <a:rPr lang="en-US" dirty="0"/>
              <a:t>/β) </a:t>
            </a:r>
            <a:r>
              <a:rPr lang="en-US" dirty="0" err="1" smtClean="0"/>
              <a:t>ln</a:t>
            </a:r>
            <a:r>
              <a:rPr lang="en-US" dirty="0" smtClean="0"/>
              <a:t> (D</a:t>
            </a:r>
            <a:r>
              <a:rPr lang="en-US" baseline="-25000" dirty="0" smtClean="0"/>
              <a:t>0</a:t>
            </a:r>
            <a:r>
              <a:rPr lang="en-US" dirty="0" smtClean="0"/>
              <a:t>/</a:t>
            </a:r>
            <a:r>
              <a:rPr lang="en-US" dirty="0" err="1" smtClean="0"/>
              <a:t>D</a:t>
            </a:r>
            <a:r>
              <a:rPr lang="en-US" baseline="-25000" dirty="0" err="1" smtClean="0"/>
              <a:t>min</a:t>
            </a:r>
            <a:r>
              <a:rPr lang="en-US" dirty="0" smtClean="0"/>
              <a:t>), where </a:t>
            </a:r>
            <a:r>
              <a:rPr lang="en-US" dirty="0" err="1" smtClean="0"/>
              <a:t>D</a:t>
            </a:r>
            <a:r>
              <a:rPr lang="en-US" baseline="-25000" dirty="0" err="1" smtClean="0"/>
              <a:t>min</a:t>
            </a:r>
            <a:r>
              <a:rPr lang="en-US" dirty="0" smtClean="0"/>
              <a:t> = size at suspension.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969976" y="1308100"/>
            <a:ext cx="1509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(hypothesis 2)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641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38"/>
            <a:ext cx="3340100" cy="665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Bedrock rivers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100" y="0"/>
            <a:ext cx="51435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9000" y="6438900"/>
            <a:ext cx="2360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Neil Humphrey, UWYO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9196" y="876300"/>
            <a:ext cx="3381379" cy="5909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Rivers that cut into </a:t>
            </a:r>
            <a:r>
              <a:rPr lang="en-US" dirty="0" smtClean="0"/>
              <a:t>bedrock </a:t>
            </a:r>
          </a:p>
          <a:p>
            <a:r>
              <a:rPr lang="en-US" dirty="0" smtClean="0"/>
              <a:t>(“rock is everywhere close to the </a:t>
            </a:r>
          </a:p>
          <a:p>
            <a:r>
              <a:rPr lang="en-US" dirty="0" smtClean="0"/>
              <a:t>surface and may be frequently </a:t>
            </a:r>
          </a:p>
          <a:p>
            <a:r>
              <a:rPr lang="en-US" dirty="0" smtClean="0"/>
              <a:t>exposed during flood events or</a:t>
            </a:r>
          </a:p>
          <a:p>
            <a:r>
              <a:rPr lang="en-US" dirty="0" smtClean="0"/>
              <a:t>on decadal to centennial </a:t>
            </a:r>
          </a:p>
          <a:p>
            <a:r>
              <a:rPr lang="en-US" dirty="0" smtClean="0"/>
              <a:t>timescales”, Whipple et al. 2013)</a:t>
            </a:r>
            <a:endParaRPr lang="en-US" dirty="0" smtClean="0"/>
          </a:p>
          <a:p>
            <a:endParaRPr lang="en-US" dirty="0"/>
          </a:p>
          <a:p>
            <a:r>
              <a:rPr lang="en-US" b="1" dirty="0" smtClean="0"/>
              <a:t>Detachment-limited landscape</a:t>
            </a:r>
          </a:p>
          <a:p>
            <a:r>
              <a:rPr lang="en-US" b="1" dirty="0" smtClean="0"/>
              <a:t>evolution (</a:t>
            </a:r>
            <a:r>
              <a:rPr lang="en-US" b="1" dirty="0" err="1" smtClean="0"/>
              <a:t>dz</a:t>
            </a:r>
            <a:r>
              <a:rPr lang="en-US" b="1" dirty="0" smtClean="0"/>
              <a:t>/dt ~ k </a:t>
            </a:r>
            <a:r>
              <a:rPr lang="en-US" b="1" dirty="0" err="1" smtClean="0"/>
              <a:t>dz</a:t>
            </a:r>
            <a:r>
              <a:rPr lang="en-US" b="1" dirty="0" smtClean="0"/>
              <a:t>/dx )</a:t>
            </a:r>
            <a:endParaRPr lang="en-US" b="1" dirty="0" smtClean="0"/>
          </a:p>
          <a:p>
            <a:endParaRPr lang="en-US" dirty="0"/>
          </a:p>
          <a:p>
            <a:r>
              <a:rPr lang="en-US" dirty="0" err="1" smtClean="0"/>
              <a:t>Clasts</a:t>
            </a:r>
            <a:r>
              <a:rPr lang="en-US" dirty="0" smtClean="0"/>
              <a:t> transported mainly by </a:t>
            </a:r>
          </a:p>
          <a:p>
            <a:r>
              <a:rPr lang="en-US" dirty="0" err="1" smtClean="0"/>
              <a:t>bedload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Knickpoints</a:t>
            </a:r>
            <a:r>
              <a:rPr lang="en-US" dirty="0" smtClean="0"/>
              <a:t> can propagate </a:t>
            </a:r>
          </a:p>
          <a:p>
            <a:r>
              <a:rPr lang="en-US" dirty="0" err="1" smtClean="0"/>
              <a:t>gm</a:t>
            </a:r>
            <a:endParaRPr lang="en-US" dirty="0" smtClean="0"/>
          </a:p>
          <a:p>
            <a:r>
              <a:rPr lang="en-US" dirty="0" smtClean="0"/>
              <a:t>What controls the rate of </a:t>
            </a:r>
          </a:p>
          <a:p>
            <a:r>
              <a:rPr lang="en-US" dirty="0" err="1" smtClean="0"/>
              <a:t>downcutting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r>
              <a:rPr lang="en-US" dirty="0" smtClean="0"/>
              <a:t>What controls the heigh</a:t>
            </a:r>
            <a:r>
              <a:rPr lang="en-US" dirty="0" smtClean="0"/>
              <a:t>t/</a:t>
            </a:r>
            <a:endParaRPr lang="en-US" dirty="0" smtClean="0"/>
          </a:p>
          <a:p>
            <a:r>
              <a:rPr lang="en-US" dirty="0" smtClean="0"/>
              <a:t>width/shape of mountain belts on</a:t>
            </a:r>
          </a:p>
          <a:p>
            <a:r>
              <a:rPr lang="en-US" dirty="0" smtClean="0"/>
              <a:t>Earth?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2822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7862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/>
              <a:t>Amplitude of concavity depends </a:t>
            </a:r>
            <a:r>
              <a:rPr lang="en-US" sz="3000" dirty="0" smtClean="0"/>
              <a:t>on sediment supply</a:t>
            </a:r>
            <a:br>
              <a:rPr lang="en-US" sz="3000" dirty="0" smtClean="0"/>
            </a:br>
            <a:r>
              <a:rPr lang="en-US" sz="3000" dirty="0" smtClean="0"/>
              <a:t>(and sediment abrasion)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6500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smtClean="0"/>
              <a:t>Transported sediment: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err="1" smtClean="0"/>
              <a:t>q</a:t>
            </a:r>
            <a:r>
              <a:rPr lang="en-US" sz="2400" baseline="-25000" dirty="0" err="1" smtClean="0"/>
              <a:t>s</a:t>
            </a:r>
            <a:r>
              <a:rPr lang="en-US" sz="2400" dirty="0" smtClean="0"/>
              <a:t> = </a:t>
            </a:r>
            <a:r>
              <a:rPr lang="en-US" sz="2400" dirty="0" err="1" smtClean="0"/>
              <a:t>kτ</a:t>
            </a:r>
            <a:r>
              <a:rPr lang="en-US" sz="2400" baseline="-25000" dirty="0" err="1" smtClean="0"/>
              <a:t>b</a:t>
            </a:r>
            <a:r>
              <a:rPr lang="en-US" sz="2400" baseline="30000" dirty="0" err="1" smtClean="0"/>
              <a:t>n</a:t>
            </a:r>
            <a:r>
              <a:rPr lang="en-US" sz="2400" baseline="30000" dirty="0" smtClean="0"/>
              <a:t> </a:t>
            </a:r>
            <a:r>
              <a:rPr lang="en-US" sz="2400" dirty="0" smtClean="0"/>
              <a:t>per unit width (neglect </a:t>
            </a:r>
            <a:r>
              <a:rPr lang="en-US" sz="2400" dirty="0" err="1" smtClean="0"/>
              <a:t>τ</a:t>
            </a:r>
            <a:r>
              <a:rPr lang="en-US" sz="2400" baseline="-25000" dirty="0" err="1" smtClean="0"/>
              <a:t>c</a:t>
            </a:r>
            <a:r>
              <a:rPr lang="en-US" sz="2400" dirty="0" smtClean="0"/>
              <a:t>) </a:t>
            </a:r>
          </a:p>
          <a:p>
            <a:pPr marL="0" indent="0">
              <a:buNone/>
            </a:pPr>
            <a:r>
              <a:rPr lang="en-US" sz="2400" dirty="0" smtClean="0"/>
              <a:t>Q</a:t>
            </a:r>
            <a:r>
              <a:rPr lang="en-US" sz="2400" baseline="-25000" dirty="0" smtClean="0"/>
              <a:t>s</a:t>
            </a:r>
            <a:r>
              <a:rPr lang="en-US" sz="2400" dirty="0" smtClean="0"/>
              <a:t> = </a:t>
            </a:r>
            <a:r>
              <a:rPr lang="en-US" sz="2400" dirty="0" err="1" smtClean="0"/>
              <a:t>q</a:t>
            </a:r>
            <a:r>
              <a:rPr lang="en-US" sz="2400" baseline="-25000" dirty="0" err="1" smtClean="0"/>
              <a:t>s</a:t>
            </a:r>
            <a:r>
              <a:rPr lang="en-US" sz="2400" dirty="0" err="1" smtClean="0"/>
              <a:t>w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=</a:t>
            </a:r>
            <a:r>
              <a:rPr lang="en-US" sz="2400" baseline="-25000" dirty="0" smtClean="0"/>
              <a:t> </a:t>
            </a:r>
            <a:r>
              <a:rPr lang="en-US" sz="2400" dirty="0" err="1" smtClean="0"/>
              <a:t>kτ</a:t>
            </a:r>
            <a:r>
              <a:rPr lang="en-US" sz="2400" baseline="-25000" dirty="0" err="1" smtClean="0"/>
              <a:t>b</a:t>
            </a:r>
            <a:r>
              <a:rPr lang="en-US" sz="2400" baseline="30000" dirty="0" err="1" smtClean="0"/>
              <a:t>n</a:t>
            </a:r>
            <a:r>
              <a:rPr lang="en-US" sz="2400" dirty="0" err="1" smtClean="0"/>
              <a:t>w</a:t>
            </a:r>
            <a:r>
              <a:rPr lang="en-US" sz="2400" dirty="0" smtClean="0"/>
              <a:t>; </a:t>
            </a:r>
            <a:r>
              <a:rPr lang="en-US" sz="2400" dirty="0" err="1" smtClean="0"/>
              <a:t>τ</a:t>
            </a:r>
            <a:r>
              <a:rPr lang="en-US" sz="2400" baseline="-25000" dirty="0" err="1" smtClean="0"/>
              <a:t>b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= </a:t>
            </a:r>
            <a:r>
              <a:rPr lang="en-US" sz="2400" dirty="0" err="1" smtClean="0">
                <a:sym typeface="Wingdings"/>
              </a:rPr>
              <a:t>ρghS</a:t>
            </a:r>
            <a:r>
              <a:rPr lang="en-US" sz="2400" dirty="0" smtClean="0">
                <a:sym typeface="Wingdings"/>
              </a:rPr>
              <a:t>, where h = </a:t>
            </a:r>
            <a:r>
              <a:rPr lang="en-US" sz="2400" dirty="0" err="1" smtClean="0">
                <a:sym typeface="Wingdings"/>
              </a:rPr>
              <a:t>cA</a:t>
            </a:r>
            <a:r>
              <a:rPr lang="en-US" sz="2400" baseline="30000" dirty="0" err="1" smtClean="0">
                <a:sym typeface="Wingdings"/>
              </a:rPr>
              <a:t>γ</a:t>
            </a:r>
            <a:r>
              <a:rPr lang="en-US" sz="2400" dirty="0" smtClean="0">
                <a:sym typeface="Wingdings"/>
              </a:rPr>
              <a:t> ; w = </a:t>
            </a:r>
            <a:r>
              <a:rPr lang="en-US" sz="2400" dirty="0" err="1" smtClean="0">
                <a:sym typeface="Wingdings"/>
              </a:rPr>
              <a:t>dA</a:t>
            </a:r>
            <a:r>
              <a:rPr lang="en-US" sz="2400" baseline="30000" dirty="0" err="1" smtClean="0">
                <a:sym typeface="Wingdings"/>
              </a:rPr>
              <a:t>b</a:t>
            </a:r>
            <a:endParaRPr lang="en-US" sz="2400" baseline="30000" dirty="0" smtClean="0">
              <a:sym typeface="Wingdings"/>
            </a:endParaRPr>
          </a:p>
          <a:p>
            <a:pPr marL="0" indent="0">
              <a:buNone/>
            </a:pPr>
            <a:endParaRPr lang="en-US" sz="2400" dirty="0">
              <a:sym typeface="Wingdings"/>
            </a:endParaRPr>
          </a:p>
          <a:p>
            <a:pPr marL="0" indent="0">
              <a:buNone/>
            </a:pPr>
            <a:r>
              <a:rPr lang="en-US" sz="2400" dirty="0" smtClean="0">
                <a:sym typeface="Wingdings"/>
              </a:rPr>
              <a:t>Input sediment: Q</a:t>
            </a:r>
            <a:r>
              <a:rPr lang="en-US" sz="2400" baseline="-25000" dirty="0" smtClean="0">
                <a:sym typeface="Wingdings"/>
              </a:rPr>
              <a:t>s</a:t>
            </a:r>
            <a:r>
              <a:rPr lang="en-US" sz="2400" dirty="0" smtClean="0">
                <a:sym typeface="Wingdings"/>
              </a:rPr>
              <a:t> = </a:t>
            </a:r>
            <a:r>
              <a:rPr lang="en-US" sz="2400" dirty="0" err="1" smtClean="0">
                <a:sym typeface="Wingdings"/>
              </a:rPr>
              <a:t>aA</a:t>
            </a:r>
            <a:r>
              <a:rPr lang="en-US" sz="2400" baseline="30000" dirty="0" smtClean="0"/>
              <a:t>α</a:t>
            </a:r>
          </a:p>
          <a:p>
            <a:pPr marL="0" indent="0">
              <a:buNone/>
            </a:pPr>
            <a:r>
              <a:rPr lang="en-US" sz="2400" dirty="0" smtClean="0"/>
              <a:t>= k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(</a:t>
            </a:r>
            <a:r>
              <a:rPr lang="en-US" sz="2400" dirty="0" err="1" smtClean="0">
                <a:sym typeface="Wingdings"/>
              </a:rPr>
              <a:t>ρgcA</a:t>
            </a:r>
            <a:r>
              <a:rPr lang="en-US" sz="2400" baseline="30000" dirty="0" err="1" smtClean="0">
                <a:sym typeface="Wingdings"/>
              </a:rPr>
              <a:t>γ</a:t>
            </a:r>
            <a:r>
              <a:rPr lang="en-US" sz="2400" dirty="0" err="1" smtClean="0">
                <a:sym typeface="Wingdings"/>
              </a:rPr>
              <a:t>S</a:t>
            </a:r>
            <a:r>
              <a:rPr lang="en-US" sz="2400" dirty="0" smtClean="0">
                <a:sym typeface="Wingdings"/>
              </a:rPr>
              <a:t>)</a:t>
            </a:r>
            <a:r>
              <a:rPr lang="en-US" sz="2400" baseline="30000" dirty="0" err="1" smtClean="0">
                <a:sym typeface="Wingdings"/>
              </a:rPr>
              <a:t>n</a:t>
            </a:r>
            <a:r>
              <a:rPr lang="en-US" sz="2400" dirty="0" err="1" smtClean="0">
                <a:sym typeface="Wingdings"/>
              </a:rPr>
              <a:t>dA</a:t>
            </a:r>
            <a:r>
              <a:rPr lang="en-US" sz="2400" baseline="30000" dirty="0" err="1" smtClean="0">
                <a:sym typeface="Wingdings"/>
              </a:rPr>
              <a:t>b</a:t>
            </a:r>
            <a:endParaRPr lang="en-US" sz="2400" baseline="30000" dirty="0" smtClean="0">
              <a:sym typeface="Wingdings"/>
            </a:endParaRPr>
          </a:p>
          <a:p>
            <a:pPr marL="0" indent="0">
              <a:buNone/>
            </a:pPr>
            <a:r>
              <a:rPr lang="en-US" sz="2400" dirty="0" smtClean="0">
                <a:sym typeface="Wingdings"/>
              </a:rPr>
              <a:t>Conservation of mass:</a:t>
            </a:r>
          </a:p>
          <a:p>
            <a:pPr marL="0" indent="0">
              <a:buNone/>
            </a:pPr>
            <a:r>
              <a:rPr lang="en-US" sz="2400" dirty="0" err="1" smtClean="0">
                <a:sym typeface="Wingdings"/>
              </a:rPr>
              <a:t>aA</a:t>
            </a:r>
            <a:r>
              <a:rPr lang="en-US" sz="2400" baseline="30000" dirty="0" smtClean="0"/>
              <a:t>α </a:t>
            </a:r>
            <a:r>
              <a:rPr lang="en-US" sz="2400" dirty="0" smtClean="0"/>
              <a:t>= </a:t>
            </a:r>
            <a:r>
              <a:rPr lang="en-US" sz="2400" dirty="0"/>
              <a:t>k</a:t>
            </a:r>
            <a:r>
              <a:rPr lang="en-US" sz="2400" baseline="-25000" dirty="0"/>
              <a:t>1</a:t>
            </a:r>
            <a:r>
              <a:rPr lang="en-US" sz="2400" dirty="0"/>
              <a:t>(</a:t>
            </a:r>
            <a:r>
              <a:rPr lang="en-US" sz="2400" dirty="0" err="1" smtClean="0">
                <a:sym typeface="Wingdings"/>
              </a:rPr>
              <a:t>ρgc</a:t>
            </a:r>
            <a:r>
              <a:rPr lang="en-US" sz="2400" dirty="0" smtClean="0">
                <a:sym typeface="Wingdings"/>
              </a:rPr>
              <a:t>)</a:t>
            </a:r>
            <a:r>
              <a:rPr lang="en-US" sz="2400" baseline="30000" dirty="0" err="1" smtClean="0">
                <a:sym typeface="Wingdings"/>
              </a:rPr>
              <a:t>n</a:t>
            </a:r>
            <a:r>
              <a:rPr lang="en-US" sz="2400" dirty="0" err="1" smtClean="0">
                <a:sym typeface="Wingdings"/>
              </a:rPr>
              <a:t>A</a:t>
            </a:r>
            <a:r>
              <a:rPr lang="en-US" sz="2400" baseline="30000" dirty="0" err="1" smtClean="0">
                <a:sym typeface="Wingdings"/>
              </a:rPr>
              <a:t>γn</a:t>
            </a:r>
            <a:r>
              <a:rPr lang="en-US" sz="2400" dirty="0" err="1" smtClean="0">
                <a:sym typeface="Wingdings"/>
              </a:rPr>
              <a:t>S</a:t>
            </a:r>
            <a:r>
              <a:rPr lang="en-US" sz="2400" baseline="30000" dirty="0" err="1" smtClean="0">
                <a:sym typeface="Wingdings"/>
              </a:rPr>
              <a:t>n</a:t>
            </a:r>
            <a:r>
              <a:rPr lang="en-US" sz="2400" dirty="0" err="1" smtClean="0">
                <a:sym typeface="Wingdings"/>
              </a:rPr>
              <a:t>dA</a:t>
            </a:r>
            <a:r>
              <a:rPr lang="en-US" sz="2400" baseline="30000" dirty="0" err="1" smtClean="0">
                <a:sym typeface="Wingdings"/>
              </a:rPr>
              <a:t>b</a:t>
            </a:r>
            <a:endParaRPr lang="en-US" sz="2400" baseline="30000" dirty="0" smtClean="0">
              <a:sym typeface="Wingdings"/>
            </a:endParaRPr>
          </a:p>
          <a:p>
            <a:pPr marL="0" indent="0">
              <a:buNone/>
            </a:pPr>
            <a:endParaRPr lang="en-US" sz="2400" baseline="30000" dirty="0">
              <a:sym typeface="Wingdings"/>
            </a:endParaRPr>
          </a:p>
          <a:p>
            <a:pPr marL="0" indent="0">
              <a:buNone/>
            </a:pPr>
            <a:r>
              <a:rPr lang="en-US" sz="2400" dirty="0" smtClean="0">
                <a:sym typeface="Wingdings"/>
              </a:rPr>
              <a:t>S = k</a:t>
            </a:r>
            <a:r>
              <a:rPr lang="en-US" sz="2400" baseline="-25000" dirty="0" smtClean="0">
                <a:sym typeface="Wingdings"/>
              </a:rPr>
              <a:t>2</a:t>
            </a:r>
            <a:r>
              <a:rPr lang="en-US" sz="2400" dirty="0" smtClean="0">
                <a:sym typeface="Wingdings"/>
              </a:rPr>
              <a:t>A</a:t>
            </a:r>
            <a:r>
              <a:rPr lang="en-US" sz="2400" baseline="30000" dirty="0" smtClean="0">
                <a:sym typeface="Wingdings"/>
              </a:rPr>
              <a:t>(</a:t>
            </a:r>
            <a:r>
              <a:rPr lang="en-US" sz="2400" baseline="30000" dirty="0" smtClean="0"/>
              <a:t>α – </a:t>
            </a:r>
            <a:r>
              <a:rPr lang="en-US" sz="2400" baseline="30000" dirty="0" err="1" smtClean="0">
                <a:sym typeface="Wingdings"/>
              </a:rPr>
              <a:t>γn</a:t>
            </a:r>
            <a:r>
              <a:rPr lang="en-US" sz="2400" baseline="30000" dirty="0" smtClean="0">
                <a:sym typeface="Wingdings"/>
              </a:rPr>
              <a:t> -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baseline="30000" dirty="0" smtClean="0">
                <a:sym typeface="Wingdings"/>
              </a:rPr>
              <a:t>b)/n</a:t>
            </a:r>
            <a:endParaRPr lang="en-US" sz="2400" baseline="30000" dirty="0">
              <a:sym typeface="Wingdings"/>
            </a:endParaRP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>
              <a:sym typeface="Wingding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81500" y="3644900"/>
            <a:ext cx="4305300" cy="2946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381500" y="3670300"/>
            <a:ext cx="1157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Examples: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686300" y="4178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70400" y="4077732"/>
            <a:ext cx="309870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α = 1.0, </a:t>
            </a:r>
            <a:r>
              <a:rPr lang="en-US" dirty="0" err="1" smtClean="0">
                <a:sym typeface="Wingdings"/>
              </a:rPr>
              <a:t>γ</a:t>
            </a:r>
            <a:r>
              <a:rPr lang="en-US" dirty="0" smtClean="0">
                <a:sym typeface="Wingdings"/>
              </a:rPr>
              <a:t> = 0.4, n = 1.5, b = 0.5:</a:t>
            </a:r>
          </a:p>
          <a:p>
            <a:endParaRPr lang="en-US" dirty="0" smtClean="0"/>
          </a:p>
          <a:p>
            <a:r>
              <a:rPr lang="en-US" dirty="0" smtClean="0"/>
              <a:t>S = k</a:t>
            </a:r>
            <a:r>
              <a:rPr lang="en-US" baseline="-25000" dirty="0" smtClean="0"/>
              <a:t>2</a:t>
            </a:r>
            <a:r>
              <a:rPr lang="en-US" dirty="0" smtClean="0"/>
              <a:t>A</a:t>
            </a:r>
            <a:r>
              <a:rPr lang="en-US" baseline="30000" dirty="0" smtClean="0"/>
              <a:t>-0.07 </a:t>
            </a:r>
            <a:r>
              <a:rPr lang="en-US" b="1" dirty="0" smtClean="0">
                <a:sym typeface="Wingdings"/>
              </a:rPr>
              <a:t> straight profile.</a:t>
            </a:r>
          </a:p>
          <a:p>
            <a:endParaRPr lang="en-US" b="1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But, if </a:t>
            </a:r>
            <a:r>
              <a:rPr lang="en-US" dirty="0"/>
              <a:t>α = </a:t>
            </a:r>
            <a:r>
              <a:rPr lang="en-US" dirty="0" smtClean="0"/>
              <a:t>0,</a:t>
            </a:r>
          </a:p>
          <a:p>
            <a:endParaRPr lang="en-US" dirty="0" smtClean="0"/>
          </a:p>
          <a:p>
            <a:r>
              <a:rPr lang="en-US" dirty="0"/>
              <a:t>S = </a:t>
            </a:r>
            <a:r>
              <a:rPr lang="en-US" dirty="0" smtClean="0"/>
              <a:t>k</a:t>
            </a:r>
            <a:r>
              <a:rPr lang="en-US" baseline="-25000" dirty="0" smtClean="0"/>
              <a:t>2</a:t>
            </a:r>
            <a:r>
              <a:rPr lang="en-US" dirty="0" smtClean="0"/>
              <a:t>A</a:t>
            </a:r>
            <a:r>
              <a:rPr lang="en-US" baseline="30000" dirty="0" smtClean="0"/>
              <a:t>-0.73 </a:t>
            </a:r>
            <a:r>
              <a:rPr lang="en-US" b="1" dirty="0">
                <a:sym typeface="Wingdings"/>
              </a:rPr>
              <a:t> </a:t>
            </a:r>
            <a:r>
              <a:rPr lang="en-US" b="1" dirty="0" smtClean="0">
                <a:sym typeface="Wingdings"/>
              </a:rPr>
              <a:t>large concavity.</a:t>
            </a:r>
            <a:endParaRPr lang="en-US" b="1" dirty="0">
              <a:sym typeface="Wingdings"/>
            </a:endParaRP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70966" y="1599168"/>
            <a:ext cx="1509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(hypothesis 3)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66850" y="6083498"/>
            <a:ext cx="4219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(downstream fining control = hypothesis </a:t>
            </a:r>
            <a:r>
              <a:rPr lang="en-US" dirty="0">
                <a:solidFill>
                  <a:srgbClr val="FF0000"/>
                </a:solidFill>
              </a:rPr>
              <a:t>4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441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3111500" y="5930900"/>
            <a:ext cx="2400300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000" dirty="0" smtClean="0"/>
              <a:t>For rivers that cut through bedrock, how does this erosion affect the long profile?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dz</a:t>
            </a:r>
            <a:r>
              <a:rPr lang="en-US" dirty="0" smtClean="0"/>
              <a:t>/dt = U – E. Hypothesis: E = k(</a:t>
            </a:r>
            <a:r>
              <a:rPr lang="en-US" dirty="0" err="1" smtClean="0"/>
              <a:t>streampower</a:t>
            </a:r>
            <a:r>
              <a:rPr lang="en-US" dirty="0" smtClean="0"/>
              <a:t>)</a:t>
            </a:r>
            <a:r>
              <a:rPr lang="en-US" baseline="30000" dirty="0" smtClean="0"/>
              <a:t>n</a:t>
            </a:r>
          </a:p>
          <a:p>
            <a:pPr marL="0" indent="0">
              <a:buNone/>
            </a:pPr>
            <a:r>
              <a:rPr lang="en-US" b="1" dirty="0" smtClean="0"/>
              <a:t>“</a:t>
            </a:r>
            <a:r>
              <a:rPr lang="en-US" b="1" dirty="0" err="1" smtClean="0"/>
              <a:t>Streampower</a:t>
            </a:r>
            <a:r>
              <a:rPr lang="en-US" b="1" dirty="0" smtClean="0"/>
              <a:t>”</a:t>
            </a:r>
            <a:r>
              <a:rPr lang="en-US" dirty="0" smtClean="0"/>
              <a:t>:power = force x distance / time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			power/(bed area) = F x  d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698500" y="2717800"/>
            <a:ext cx="508000" cy="1485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1600" y="4203700"/>
            <a:ext cx="228639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hypothesis:</a:t>
            </a:r>
          </a:p>
          <a:p>
            <a:r>
              <a:rPr lang="en-US" dirty="0" smtClean="0"/>
              <a:t>widely used &amp;</a:t>
            </a:r>
          </a:p>
          <a:p>
            <a:r>
              <a:rPr lang="en-US" dirty="0" smtClean="0"/>
              <a:t>physically reasonable,</a:t>
            </a:r>
          </a:p>
          <a:p>
            <a:r>
              <a:rPr lang="en-US" dirty="0" smtClean="0"/>
              <a:t>but not tested enough</a:t>
            </a:r>
          </a:p>
          <a:p>
            <a:r>
              <a:rPr lang="en-US" dirty="0" smtClean="0"/>
              <a:t>to be trusted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02400" y="3244334"/>
            <a:ext cx="1003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A  x t</a:t>
            </a:r>
            <a:endParaRPr lang="en-US" sz="3000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578600" y="3333234"/>
            <a:ext cx="9144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7200900" y="2832100"/>
            <a:ext cx="292100" cy="10795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489700" y="2793484"/>
            <a:ext cx="393700" cy="1079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7505700" y="3798332"/>
            <a:ext cx="431800" cy="2275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937500" y="3702734"/>
            <a:ext cx="747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river</a:t>
            </a:r>
          </a:p>
          <a:p>
            <a:r>
              <a:rPr lang="en-US" dirty="0" smtClean="0"/>
              <a:t>speed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45483" y="3841402"/>
            <a:ext cx="354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τ</a:t>
            </a:r>
            <a:r>
              <a:rPr lang="en-US" baseline="-25000" dirty="0" err="1"/>
              <a:t>b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6210300" y="3759200"/>
            <a:ext cx="279400" cy="266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376508" y="4386133"/>
            <a:ext cx="321391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/>
              <a:t>ω</a:t>
            </a:r>
            <a:r>
              <a:rPr lang="en-US" sz="2200" dirty="0" smtClean="0"/>
              <a:t> = </a:t>
            </a:r>
            <a:r>
              <a:rPr lang="en-US" sz="2200" dirty="0" err="1" smtClean="0"/>
              <a:t>τ</a:t>
            </a:r>
            <a:r>
              <a:rPr lang="en-US" sz="2200" baseline="-25000" dirty="0" err="1" smtClean="0"/>
              <a:t>b</a:t>
            </a:r>
            <a:r>
              <a:rPr lang="en-US" sz="2200" dirty="0" err="1" smtClean="0"/>
              <a:t>v</a:t>
            </a:r>
            <a:endParaRPr lang="en-US" sz="2200" dirty="0" smtClean="0"/>
          </a:p>
          <a:p>
            <a:endParaRPr lang="en-US" sz="2200" dirty="0"/>
          </a:p>
          <a:p>
            <a:r>
              <a:rPr lang="en-US" sz="2200" dirty="0" err="1" smtClean="0"/>
              <a:t>Q</a:t>
            </a:r>
            <a:r>
              <a:rPr lang="en-US" sz="2200" baseline="-25000" dirty="0" err="1" smtClean="0"/>
              <a:t>w</a:t>
            </a:r>
            <a:r>
              <a:rPr lang="en-US" sz="2200" dirty="0" smtClean="0"/>
              <a:t> = </a:t>
            </a:r>
            <a:r>
              <a:rPr lang="en-US" sz="2200" dirty="0" err="1" smtClean="0"/>
              <a:t>hvw</a:t>
            </a:r>
            <a:r>
              <a:rPr lang="en-US" sz="2200" dirty="0" smtClean="0"/>
              <a:t> (</a:t>
            </a:r>
            <a:r>
              <a:rPr lang="en-US" sz="2200" dirty="0" err="1" smtClean="0"/>
              <a:t>Q</a:t>
            </a:r>
            <a:r>
              <a:rPr lang="en-US" sz="2200" baseline="-25000" dirty="0" err="1" smtClean="0"/>
              <a:t>w</a:t>
            </a:r>
            <a:r>
              <a:rPr lang="en-US" sz="2200" baseline="-25000" dirty="0" smtClean="0"/>
              <a:t> </a:t>
            </a:r>
            <a:r>
              <a:rPr lang="en-US" sz="2200" dirty="0" smtClean="0"/>
              <a:t>= water flux)</a:t>
            </a:r>
          </a:p>
          <a:p>
            <a:r>
              <a:rPr lang="en-US" sz="2200" dirty="0" smtClean="0"/>
              <a:t>   </a:t>
            </a:r>
            <a:r>
              <a:rPr lang="en-US" sz="2200" dirty="0" err="1" smtClean="0"/>
              <a:t>ω</a:t>
            </a:r>
            <a:r>
              <a:rPr lang="en-US" sz="2200" dirty="0" smtClean="0"/>
              <a:t> = </a:t>
            </a:r>
            <a:r>
              <a:rPr lang="en-US" sz="2200" dirty="0" err="1" smtClean="0"/>
              <a:t>ρghVS</a:t>
            </a:r>
            <a:r>
              <a:rPr lang="en-US" sz="2200" dirty="0" smtClean="0"/>
              <a:t> =</a:t>
            </a:r>
            <a:r>
              <a:rPr lang="en-US" sz="2200" dirty="0" err="1" smtClean="0"/>
              <a:t>ρgQ</a:t>
            </a:r>
            <a:r>
              <a:rPr lang="en-US" sz="2200" baseline="-25000" dirty="0" err="1" smtClean="0"/>
              <a:t>w</a:t>
            </a:r>
            <a:r>
              <a:rPr lang="en-US" sz="2200" dirty="0" err="1" smtClean="0"/>
              <a:t>S</a:t>
            </a:r>
            <a:r>
              <a:rPr lang="en-US" sz="2200" dirty="0" smtClean="0"/>
              <a:t>/w </a:t>
            </a:r>
            <a:endParaRPr lang="en-US" sz="2200" dirty="0"/>
          </a:p>
          <a:p>
            <a:endParaRPr lang="en-US" sz="2200" dirty="0" smtClean="0"/>
          </a:p>
          <a:p>
            <a:r>
              <a:rPr lang="en-US" sz="2200" dirty="0" smtClean="0"/>
              <a:t>E = k (</a:t>
            </a:r>
            <a:r>
              <a:rPr lang="en-US" sz="2200" dirty="0" err="1" smtClean="0"/>
              <a:t>ρgQ</a:t>
            </a:r>
            <a:r>
              <a:rPr lang="en-US" sz="2200" baseline="-25000" dirty="0" err="1" smtClean="0"/>
              <a:t>w</a:t>
            </a:r>
            <a:r>
              <a:rPr lang="en-US" sz="2200" dirty="0" err="1" smtClean="0"/>
              <a:t>S</a:t>
            </a:r>
            <a:r>
              <a:rPr lang="en-US" sz="2200" dirty="0" smtClean="0"/>
              <a:t>/w)</a:t>
            </a:r>
            <a:r>
              <a:rPr lang="en-US" sz="2200" baseline="30000" dirty="0" smtClean="0"/>
              <a:t>n</a:t>
            </a:r>
            <a:endParaRPr lang="en-US" sz="2200" baseline="30000" dirty="0"/>
          </a:p>
        </p:txBody>
      </p:sp>
      <p:sp>
        <p:nvSpPr>
          <p:cNvPr id="21" name="TextBox 20"/>
          <p:cNvSpPr txBox="1"/>
          <p:nvPr/>
        </p:nvSpPr>
        <p:spPr>
          <a:xfrm>
            <a:off x="5511800" y="6198650"/>
            <a:ext cx="2597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Streampower</a:t>
            </a:r>
            <a:r>
              <a:rPr lang="en-US" dirty="0" smtClean="0"/>
              <a:t> erosion law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6502400" y="1301750"/>
            <a:ext cx="381000" cy="4603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858854" y="1048306"/>
            <a:ext cx="1825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neglect threshold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2352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276" y="1"/>
            <a:ext cx="5880100" cy="47877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92791"/>
            <a:ext cx="9144000" cy="196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4588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043888" y="4934387"/>
            <a:ext cx="2007412" cy="622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7000" y="208002"/>
            <a:ext cx="4111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Streampower</a:t>
            </a:r>
            <a:r>
              <a:rPr lang="en-US" b="1" dirty="0" smtClean="0"/>
              <a:t> - topographic steady state: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81100" y="952500"/>
            <a:ext cx="943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 =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q</a:t>
            </a:r>
            <a:r>
              <a:rPr lang="en-US" dirty="0" err="1" smtClean="0"/>
              <a:t>A</a:t>
            </a:r>
            <a:r>
              <a:rPr lang="en-US" baseline="30000" dirty="0" err="1"/>
              <a:t>c</a:t>
            </a:r>
            <a:endParaRPr lang="en-US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2427757" y="966232"/>
            <a:ext cx="1020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 = </a:t>
            </a:r>
            <a:r>
              <a:rPr lang="en-US" dirty="0" err="1" smtClean="0"/>
              <a:t>k</a:t>
            </a:r>
            <a:r>
              <a:rPr lang="en-US" baseline="-25000" dirty="0" err="1"/>
              <a:t>w</a:t>
            </a:r>
            <a:r>
              <a:rPr lang="en-US" dirty="0" err="1" smtClean="0"/>
              <a:t>Q</a:t>
            </a:r>
            <a:r>
              <a:rPr lang="en-US" baseline="30000" dirty="0" err="1" smtClean="0"/>
              <a:t>b</a:t>
            </a:r>
            <a:endParaRPr lang="en-US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1186687" y="1832928"/>
            <a:ext cx="27519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aseline="30000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E = (</a:t>
            </a:r>
            <a:r>
              <a:rPr lang="en-US" dirty="0" err="1" smtClean="0">
                <a:sym typeface="Wingdings"/>
              </a:rPr>
              <a:t>ρg</a:t>
            </a:r>
            <a:r>
              <a:rPr lang="en-US" dirty="0" smtClean="0">
                <a:sym typeface="Wingdings"/>
              </a:rPr>
              <a:t>)</a:t>
            </a:r>
            <a:r>
              <a:rPr lang="en-US" baseline="30000" dirty="0" smtClean="0">
                <a:sym typeface="Wingdings"/>
              </a:rPr>
              <a:t>n</a:t>
            </a:r>
            <a:r>
              <a:rPr lang="en-US" dirty="0" smtClean="0">
                <a:sym typeface="Wingdings"/>
              </a:rPr>
              <a:t>(k</a:t>
            </a:r>
            <a:r>
              <a:rPr lang="en-US" baseline="-25000" dirty="0" smtClean="0">
                <a:sym typeface="Wingdings"/>
              </a:rPr>
              <a:t>3</a:t>
            </a:r>
            <a:r>
              <a:rPr lang="en-US" baseline="30000" dirty="0" smtClean="0">
                <a:sym typeface="Wingdings"/>
              </a:rPr>
              <a:t>(1-b)</a:t>
            </a:r>
            <a:r>
              <a:rPr lang="en-US" dirty="0" smtClean="0">
                <a:sym typeface="Wingdings"/>
              </a:rPr>
              <a:t>k</a:t>
            </a:r>
            <a:r>
              <a:rPr lang="en-US" baseline="-25000" dirty="0" smtClean="0">
                <a:sym typeface="Wingdings"/>
              </a:rPr>
              <a:t>4</a:t>
            </a:r>
            <a:r>
              <a:rPr lang="en-US" baseline="30000" dirty="0" smtClean="0">
                <a:sym typeface="Wingdings"/>
              </a:rPr>
              <a:t>-1</a:t>
            </a:r>
            <a:r>
              <a:rPr lang="en-US" dirty="0" smtClean="0">
                <a:sym typeface="Wingdings"/>
              </a:rPr>
              <a:t>)</a:t>
            </a:r>
            <a:r>
              <a:rPr lang="en-US" baseline="30000" dirty="0" err="1" smtClean="0">
                <a:sym typeface="Wingdings"/>
              </a:rPr>
              <a:t>n</a:t>
            </a:r>
            <a:r>
              <a:rPr lang="en-US" dirty="0" err="1" smtClean="0">
                <a:sym typeface="Wingdings"/>
              </a:rPr>
              <a:t>A</a:t>
            </a:r>
            <a:r>
              <a:rPr lang="en-US" baseline="30000" dirty="0" err="1" smtClean="0">
                <a:sym typeface="Wingdings"/>
              </a:rPr>
              <a:t>en</a:t>
            </a:r>
            <a:r>
              <a:rPr lang="en-US" baseline="30000" dirty="0" smtClean="0">
                <a:sym typeface="Wingdings"/>
              </a:rPr>
              <a:t>(1-b)</a:t>
            </a:r>
            <a:r>
              <a:rPr lang="en-US" dirty="0" err="1" smtClean="0">
                <a:sym typeface="Wingdings"/>
              </a:rPr>
              <a:t>S</a:t>
            </a:r>
            <a:r>
              <a:rPr lang="en-US" baseline="30000" dirty="0" err="1" smtClean="0">
                <a:sym typeface="Wingdings"/>
              </a:rPr>
              <a:t>n</a:t>
            </a:r>
            <a:r>
              <a:rPr lang="en-US" dirty="0" smtClean="0"/>
              <a:t> </a:t>
            </a:r>
            <a:endParaRPr lang="en-US" dirty="0"/>
          </a:p>
          <a:p>
            <a:endParaRPr lang="en-US" baseline="300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3206316" y="2333625"/>
            <a:ext cx="4191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3" idx="1"/>
          </p:cNvCxnSpPr>
          <p:nvPr/>
        </p:nvCxnSpPr>
        <p:spPr>
          <a:xfrm flipH="1" flipV="1">
            <a:off x="3447876" y="2333626"/>
            <a:ext cx="490736" cy="4226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938612" y="2571592"/>
            <a:ext cx="1855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define this as “m”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326234" y="3080187"/>
            <a:ext cx="4916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E = k</a:t>
            </a:r>
            <a:r>
              <a:rPr lang="en-US" baseline="-25000" dirty="0" smtClean="0">
                <a:sym typeface="Wingdings"/>
              </a:rPr>
              <a:t>5</a:t>
            </a:r>
            <a:r>
              <a:rPr lang="en-US" dirty="0" smtClean="0">
                <a:sym typeface="Wingdings"/>
              </a:rPr>
              <a:t>A</a:t>
            </a:r>
            <a:r>
              <a:rPr lang="en-US" baseline="30000" dirty="0" smtClean="0">
                <a:sym typeface="Wingdings"/>
              </a:rPr>
              <a:t>m</a:t>
            </a:r>
            <a:r>
              <a:rPr lang="en-US" dirty="0" smtClean="0">
                <a:sym typeface="Wingdings"/>
              </a:rPr>
              <a:t>S</a:t>
            </a:r>
            <a:r>
              <a:rPr lang="en-US" baseline="30000" dirty="0" smtClean="0">
                <a:sym typeface="Wingdings"/>
              </a:rPr>
              <a:t>n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The </a:t>
            </a:r>
            <a:r>
              <a:rPr lang="en-US" dirty="0" err="1" smtClean="0">
                <a:sym typeface="Wingdings"/>
              </a:rPr>
              <a:t>streampower</a:t>
            </a:r>
            <a:r>
              <a:rPr lang="en-US" dirty="0" smtClean="0">
                <a:sym typeface="Wingdings"/>
              </a:rPr>
              <a:t> hypothesis leads to E = </a:t>
            </a:r>
            <a:r>
              <a:rPr lang="en-US" dirty="0" err="1" smtClean="0">
                <a:sym typeface="Wingdings"/>
              </a:rPr>
              <a:t>kA</a:t>
            </a:r>
            <a:r>
              <a:rPr lang="en-US" baseline="30000" dirty="0" err="1" smtClean="0">
                <a:sym typeface="Wingdings"/>
              </a:rPr>
              <a:t>m</a:t>
            </a:r>
            <a:r>
              <a:rPr lang="en-US" dirty="0" err="1" smtClean="0">
                <a:sym typeface="Wingdings"/>
              </a:rPr>
              <a:t>S</a:t>
            </a:r>
            <a:r>
              <a:rPr lang="en-US" baseline="30000" dirty="0" err="1" smtClean="0">
                <a:sym typeface="Wingdings"/>
              </a:rPr>
              <a:t>n</a:t>
            </a:r>
            <a:endParaRPr lang="en-US" baseline="30000" dirty="0" smtClean="0"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“m” contains channel geometry information.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08579" y="4028917"/>
            <a:ext cx="143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Steady state: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135207" y="4398249"/>
            <a:ext cx="1676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dz</a:t>
            </a:r>
            <a:r>
              <a:rPr lang="en-US" dirty="0" smtClean="0"/>
              <a:t>/dt = U - E = 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160173" y="5058649"/>
            <a:ext cx="1784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 = (U/k</a:t>
            </a:r>
            <a:r>
              <a:rPr lang="en-US" baseline="-25000" dirty="0" smtClean="0"/>
              <a:t>5</a:t>
            </a:r>
            <a:r>
              <a:rPr lang="en-US" dirty="0" smtClean="0"/>
              <a:t>)</a:t>
            </a:r>
            <a:r>
              <a:rPr lang="en-US" baseline="30000" dirty="0" smtClean="0"/>
              <a:t>1/n</a:t>
            </a:r>
            <a:r>
              <a:rPr lang="en-US" dirty="0" smtClean="0"/>
              <a:t> A</a:t>
            </a:r>
            <a:r>
              <a:rPr lang="en-US" baseline="30000" dirty="0" smtClean="0"/>
              <a:t>-m/n</a:t>
            </a:r>
            <a:endParaRPr lang="en-US" baseline="30000" dirty="0"/>
          </a:p>
        </p:txBody>
      </p:sp>
      <p:sp>
        <p:nvSpPr>
          <p:cNvPr id="19" name="TextBox 18"/>
          <p:cNvSpPr txBox="1"/>
          <p:nvPr/>
        </p:nvSpPr>
        <p:spPr>
          <a:xfrm>
            <a:off x="5903949" y="1832928"/>
            <a:ext cx="3019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Following Whipple and Tucker</a:t>
            </a:r>
          </a:p>
          <a:p>
            <a:pPr algn="r"/>
            <a:r>
              <a:rPr lang="en-US" dirty="0" smtClean="0"/>
              <a:t>JGR 1999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632199" y="966232"/>
            <a:ext cx="4289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 = </a:t>
            </a:r>
            <a:r>
              <a:rPr lang="en-US" dirty="0" err="1"/>
              <a:t>v</a:t>
            </a:r>
            <a:r>
              <a:rPr lang="en-US" dirty="0" err="1" smtClean="0"/>
              <a:t>hW</a:t>
            </a:r>
            <a:r>
              <a:rPr lang="en-US" dirty="0" smtClean="0"/>
              <a:t>		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b</a:t>
            </a:r>
            <a:r>
              <a:rPr lang="en-US" dirty="0" smtClean="0"/>
              <a:t> = </a:t>
            </a:r>
            <a:r>
              <a:rPr lang="en-US" dirty="0" err="1" smtClean="0"/>
              <a:t>ρghS</a:t>
            </a:r>
            <a:r>
              <a:rPr lang="en-US" dirty="0" smtClean="0"/>
              <a:t>  	  </a:t>
            </a:r>
            <a:r>
              <a:rPr lang="en-US" dirty="0" err="1"/>
              <a:t>ω</a:t>
            </a:r>
            <a:r>
              <a:rPr lang="en-US" dirty="0"/>
              <a:t> = </a:t>
            </a:r>
            <a:r>
              <a:rPr lang="en-US" dirty="0" err="1"/>
              <a:t>τ</a:t>
            </a:r>
            <a:r>
              <a:rPr lang="en-US" baseline="-25000" dirty="0" err="1"/>
              <a:t>b</a:t>
            </a:r>
            <a:r>
              <a:rPr lang="en-US" dirty="0" err="1"/>
              <a:t>v</a:t>
            </a:r>
            <a:endParaRPr lang="en-US" dirty="0"/>
          </a:p>
          <a:p>
            <a:r>
              <a:rPr lang="en-US" dirty="0" smtClean="0"/>
              <a:t>   </a:t>
            </a:r>
            <a:endParaRPr lang="en-US" baseline="30000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1181100" y="1335564"/>
            <a:ext cx="6232525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3811605" y="4934387"/>
            <a:ext cx="1268395" cy="1242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080000" y="4726148"/>
            <a:ext cx="1097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Concavity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2427757" y="5556687"/>
            <a:ext cx="191618" cy="4758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611191" y="6032500"/>
            <a:ext cx="2443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smtClean="0"/>
              <a:t>“Whipple’s”) steepness</a:t>
            </a:r>
          </a:p>
          <a:p>
            <a:r>
              <a:rPr lang="en-US" dirty="0" smtClean="0"/>
              <a:t>index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7000875" y="3627835"/>
            <a:ext cx="0" cy="20035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794500" y="5520293"/>
            <a:ext cx="198437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270875" y="5552043"/>
            <a:ext cx="653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log A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347105" y="3627835"/>
            <a:ext cx="626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log S</a:t>
            </a:r>
            <a:endParaRPr lang="en-US" dirty="0"/>
          </a:p>
        </p:txBody>
      </p:sp>
      <p:cxnSp>
        <p:nvCxnSpPr>
          <p:cNvPr id="39" name="Straight Connector 38"/>
          <p:cNvCxnSpPr/>
          <p:nvPr/>
        </p:nvCxnSpPr>
        <p:spPr>
          <a:xfrm>
            <a:off x="7191375" y="3997167"/>
            <a:ext cx="1349375" cy="12850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905750" y="3417769"/>
            <a:ext cx="1194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lope: m/n</a:t>
            </a:r>
            <a:endParaRPr lang="en-US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7429500" y="3800238"/>
            <a:ext cx="1349375" cy="128500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91375" y="4533305"/>
            <a:ext cx="936625" cy="875863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926669" y="6451600"/>
            <a:ext cx="119487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926669" y="6604000"/>
            <a:ext cx="1194873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121542" y="6223000"/>
            <a:ext cx="3074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Increasing uplift or harder rock</a:t>
            </a:r>
          </a:p>
          <a:p>
            <a:r>
              <a:rPr lang="en-US" dirty="0" smtClean="0"/>
              <a:t>Decreasing uplift or softer rock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6826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13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Summing up controls on longitudinal profiles: hypotheses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AutoNum type="arabicParenBoth"/>
            </a:pPr>
            <a:r>
              <a:rPr lang="en-US" dirty="0" smtClean="0"/>
              <a:t>Gross topography (set by tectonics)</a:t>
            </a:r>
          </a:p>
          <a:p>
            <a:pPr marL="514350" indent="-514350">
              <a:buAutoNum type="arabicParenBoth"/>
            </a:pPr>
            <a:r>
              <a:rPr lang="en-US" dirty="0" smtClean="0"/>
              <a:t>Threshold rivers (intent: gravel-bed rivers)</a:t>
            </a:r>
          </a:p>
          <a:p>
            <a:pPr marL="514350" indent="-514350">
              <a:buAutoNum type="arabicParenBoth"/>
            </a:pPr>
            <a:r>
              <a:rPr lang="en-US" dirty="0" smtClean="0"/>
              <a:t>Power-law relation between sediment transport flux and basal shear stress (intent: sand-bed rivers)</a:t>
            </a:r>
          </a:p>
          <a:p>
            <a:pPr marL="514350" indent="-514350">
              <a:buAutoNum type="arabicParenBoth"/>
            </a:pPr>
            <a:r>
              <a:rPr lang="en-US" dirty="0" smtClean="0"/>
              <a:t>Selective transport</a:t>
            </a:r>
          </a:p>
          <a:p>
            <a:pPr marL="514350" indent="-514350">
              <a:buAutoNum type="arabicParenBoth"/>
            </a:pPr>
            <a:r>
              <a:rPr lang="en-US" dirty="0" smtClean="0"/>
              <a:t>Bedrock incision in canyons:</a:t>
            </a:r>
          </a:p>
          <a:p>
            <a:pPr marL="0" indent="0">
              <a:buNone/>
            </a:pPr>
            <a:r>
              <a:rPr lang="en-US" dirty="0" smtClean="0"/>
              <a:t>   (5a) </a:t>
            </a:r>
            <a:r>
              <a:rPr lang="en-US" dirty="0" err="1" smtClean="0"/>
              <a:t>Streampower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(5b) Tools-and-cover (Leonard </a:t>
            </a:r>
            <a:r>
              <a:rPr lang="en-US" dirty="0" err="1" smtClean="0"/>
              <a:t>Sklar</a:t>
            </a:r>
            <a:r>
              <a:rPr lang="en-US" dirty="0" smtClean="0"/>
              <a:t>)</a:t>
            </a:r>
          </a:p>
          <a:p>
            <a:pPr marL="514350" indent="-514350">
              <a:buAutoNum type="arabicParenBoth"/>
            </a:pPr>
            <a:endParaRPr lang="en-US" dirty="0" smtClean="0"/>
          </a:p>
          <a:p>
            <a:pPr marL="514350" indent="-514350">
              <a:buAutoNum type="arabicParenBoth"/>
            </a:pP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4302126" y="4173835"/>
            <a:ext cx="2188158" cy="3346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490284" y="4173835"/>
            <a:ext cx="279382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Large boulders: effectively</a:t>
            </a:r>
          </a:p>
          <a:p>
            <a:r>
              <a:rPr lang="en-US" dirty="0" smtClean="0"/>
              <a:t>rough pieces of bedrock</a:t>
            </a:r>
          </a:p>
          <a:p>
            <a:r>
              <a:rPr lang="en-US" dirty="0" smtClean="0"/>
              <a:t>(abraded in pace)</a:t>
            </a:r>
          </a:p>
          <a:p>
            <a:r>
              <a:rPr lang="en-US" i="1" dirty="0" smtClean="0"/>
              <a:t>Sourcing</a:t>
            </a:r>
            <a:r>
              <a:rPr lang="en-US" dirty="0" smtClean="0"/>
              <a:t> may change from</a:t>
            </a:r>
          </a:p>
          <a:p>
            <a:r>
              <a:rPr lang="en-US" dirty="0" smtClean="0"/>
              <a:t>coarse to fine downstream.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445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39478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BASIC EQUATIONS GOVERNING BED ELEVATION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WHAT SETS RIVER PLANFORM?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WHAT SETS RIVER LONG PROFILE?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/>
              <a:t>BEDROCK RIVER EROSION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8831" y="0"/>
            <a:ext cx="7878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Fluvial sediment transport: what controls the shape of rivers?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021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9207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Mechanisms of bedrock erosion: plucking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826" y="733346"/>
            <a:ext cx="4875334" cy="57553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00619" y="6488668"/>
            <a:ext cx="4743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Whipple et al., Treatise on Geomorphology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2495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7000" y="-11112"/>
            <a:ext cx="9271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Mechanisms of bedrock erosion: abrasion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0" y="887413"/>
            <a:ext cx="5641975" cy="56182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00619" y="6488668"/>
            <a:ext cx="4743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Whipple et al., Treatise on Geomorphology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2858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1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500" dirty="0" smtClean="0"/>
              <a:t>Mechanisms of bedrock erosion: corrosion</a:t>
            </a:r>
            <a:br>
              <a:rPr lang="en-US" sz="3500" dirty="0" smtClean="0"/>
            </a:br>
            <a:r>
              <a:rPr lang="en-US" sz="3500" dirty="0" smtClean="0"/>
              <a:t>(= weathering + dissolution)</a:t>
            </a:r>
            <a:endParaRPr lang="en-US" sz="3500" dirty="0"/>
          </a:p>
        </p:txBody>
      </p:sp>
      <p:sp>
        <p:nvSpPr>
          <p:cNvPr id="4" name="TextBox 3"/>
          <p:cNvSpPr txBox="1"/>
          <p:nvPr/>
        </p:nvSpPr>
        <p:spPr>
          <a:xfrm>
            <a:off x="6127750" y="6445250"/>
            <a:ext cx="1966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Mike </a:t>
            </a:r>
            <a:r>
              <a:rPr lang="en-US" dirty="0" err="1" smtClean="0"/>
              <a:t>Malaska</a:t>
            </a:r>
            <a:r>
              <a:rPr lang="en-US" dirty="0" smtClean="0"/>
              <a:t> (JPL)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1275"/>
            <a:ext cx="9144000" cy="500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958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7000" y="-11112"/>
            <a:ext cx="9271000" cy="1143000"/>
          </a:xfrm>
        </p:spPr>
        <p:txBody>
          <a:bodyPr>
            <a:normAutofit/>
          </a:bodyPr>
          <a:lstStyle/>
          <a:p>
            <a:r>
              <a:rPr lang="en-US" sz="3300" dirty="0" smtClean="0"/>
              <a:t>Mechanisms of bedrock erosion (?): cavitation?</a:t>
            </a:r>
            <a:endParaRPr lang="en-US" sz="3300" dirty="0"/>
          </a:p>
        </p:txBody>
      </p:sp>
      <p:sp>
        <p:nvSpPr>
          <p:cNvPr id="3" name="TextBox 2"/>
          <p:cNvSpPr txBox="1"/>
          <p:nvPr/>
        </p:nvSpPr>
        <p:spPr>
          <a:xfrm>
            <a:off x="4450099" y="6456918"/>
            <a:ext cx="4693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Arndt, Annual Reviews of Fluid Mechanics, 1981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131888"/>
            <a:ext cx="6019800" cy="52069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59" y="941387"/>
            <a:ext cx="3875175" cy="25987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78839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032000" cy="6778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Alluvial rivers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32639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500" b="1" dirty="0" smtClean="0"/>
              <a:t>Transport-limited</a:t>
            </a:r>
          </a:p>
          <a:p>
            <a:pPr marL="0" indent="0">
              <a:buNone/>
            </a:pPr>
            <a:r>
              <a:rPr lang="en-US" sz="2500" b="1" dirty="0" smtClean="0"/>
              <a:t>landscape </a:t>
            </a:r>
            <a:r>
              <a:rPr lang="en-US" sz="2500" b="1" dirty="0" smtClean="0"/>
              <a:t>evolution</a:t>
            </a:r>
          </a:p>
          <a:p>
            <a:pPr marL="0" indent="0">
              <a:buNone/>
            </a:pPr>
            <a:r>
              <a:rPr lang="en-US" sz="2800" b="1" dirty="0"/>
              <a:t>(</a:t>
            </a:r>
            <a:r>
              <a:rPr lang="en-US" sz="2800" b="1" dirty="0" err="1"/>
              <a:t>dz</a:t>
            </a:r>
            <a:r>
              <a:rPr lang="en-US" sz="2800" b="1" dirty="0"/>
              <a:t>/dt ~ k </a:t>
            </a:r>
            <a:r>
              <a:rPr lang="en-US" sz="2800" b="1" dirty="0" smtClean="0"/>
              <a:t>d</a:t>
            </a:r>
            <a:r>
              <a:rPr lang="en-US" sz="2800" b="1" baseline="30000" dirty="0" smtClean="0"/>
              <a:t>2</a:t>
            </a:r>
            <a:r>
              <a:rPr lang="en-US" sz="2800" b="1" dirty="0" smtClean="0"/>
              <a:t>z</a:t>
            </a:r>
            <a:r>
              <a:rPr lang="en-US" sz="2800" b="1" dirty="0"/>
              <a:t>/</a:t>
            </a:r>
            <a:r>
              <a:rPr lang="en-US" sz="2800" b="1" dirty="0" smtClean="0"/>
              <a:t>dx</a:t>
            </a:r>
            <a:r>
              <a:rPr lang="en-US" sz="2800" b="1" baseline="30000" dirty="0" smtClean="0"/>
              <a:t>2</a:t>
            </a:r>
            <a:r>
              <a:rPr lang="en-US" sz="2800" b="1" dirty="0" smtClean="0"/>
              <a:t> </a:t>
            </a:r>
            <a:r>
              <a:rPr lang="en-US" sz="2800" b="1" dirty="0"/>
              <a:t>)</a:t>
            </a:r>
          </a:p>
          <a:p>
            <a:pPr marL="0" indent="0">
              <a:buNone/>
            </a:pPr>
            <a:endParaRPr lang="en-US" sz="2500" dirty="0" smtClean="0"/>
          </a:p>
          <a:p>
            <a:pPr marL="0" indent="0">
              <a:buNone/>
            </a:pPr>
            <a:r>
              <a:rPr lang="en-US" sz="2500" dirty="0" smtClean="0"/>
              <a:t>A large percentage of </a:t>
            </a:r>
            <a:r>
              <a:rPr lang="en-US" sz="2500" dirty="0" err="1" smtClean="0"/>
              <a:t>clast</a:t>
            </a:r>
            <a:r>
              <a:rPr lang="en-US" sz="2500" dirty="0" smtClean="0"/>
              <a:t> transport in suspension</a:t>
            </a:r>
            <a:endParaRPr lang="en-US" sz="2500" dirty="0"/>
          </a:p>
          <a:p>
            <a:pPr marL="0" indent="0">
              <a:buNone/>
            </a:pPr>
            <a:endParaRPr lang="en-US" sz="2500" dirty="0"/>
          </a:p>
          <a:p>
            <a:pPr marL="0" indent="0">
              <a:buNone/>
            </a:pPr>
            <a:r>
              <a:rPr lang="en-US" sz="2500" dirty="0" smtClean="0"/>
              <a:t>When does meandering</a:t>
            </a:r>
          </a:p>
          <a:p>
            <a:pPr marL="0" indent="0">
              <a:buNone/>
            </a:pPr>
            <a:r>
              <a:rPr lang="en-US" sz="2500" dirty="0" smtClean="0"/>
              <a:t>occur?</a:t>
            </a:r>
            <a:endParaRPr lang="en-US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0"/>
            <a:ext cx="468322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0993" y="6223000"/>
            <a:ext cx="3089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 Army Corps of Engineers</a:t>
            </a:r>
          </a:p>
          <a:p>
            <a:r>
              <a:rPr lang="en-US" dirty="0" smtClean="0"/>
              <a:t>(Lower Mississippi</a:t>
            </a:r>
            <a:r>
              <a:rPr lang="en-US" dirty="0"/>
              <a:t> </a:t>
            </a:r>
            <a:r>
              <a:rPr lang="en-US" dirty="0" smtClean="0"/>
              <a:t> / Fisk 1944)</a:t>
            </a:r>
          </a:p>
        </p:txBody>
      </p:sp>
    </p:spTree>
    <p:extLst>
      <p:ext uri="{BB962C8B-B14F-4D97-AF65-F5344CB8AC3E}">
        <p14:creationId xmlns:p14="http://schemas.microsoft.com/office/powerpoint/2010/main" val="41642080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200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3300"/>
            <a:ext cx="9144000" cy="48483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21500" y="6096000"/>
            <a:ext cx="1458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/>
              <a:t>G</a:t>
            </a:r>
            <a:r>
              <a:rPr lang="en-US" dirty="0" smtClean="0"/>
              <a:t>reg Tucker)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714625" y="180459"/>
            <a:ext cx="2790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Points to remember </a:t>
            </a:r>
            <a:r>
              <a:rPr lang="en-US" smtClean="0"/>
              <a:t>for lab: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6521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6762"/>
          </a:xfrm>
        </p:spPr>
        <p:txBody>
          <a:bodyPr/>
          <a:lstStyle/>
          <a:p>
            <a:r>
              <a:rPr lang="en-US" dirty="0" smtClean="0"/>
              <a:t>Key points from today’s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Advective</a:t>
            </a:r>
            <a:r>
              <a:rPr lang="en-US" dirty="0" smtClean="0"/>
              <a:t> vs. diffusive channel profile evolution</a:t>
            </a:r>
          </a:p>
          <a:p>
            <a:r>
              <a:rPr lang="en-US" dirty="0" smtClean="0"/>
              <a:t>Hypotheses for controls on concavity</a:t>
            </a:r>
          </a:p>
          <a:p>
            <a:r>
              <a:rPr lang="en-US" dirty="0" smtClean="0"/>
              <a:t>Know the </a:t>
            </a:r>
            <a:r>
              <a:rPr lang="en-US" dirty="0" err="1" smtClean="0"/>
              <a:t>streampower</a:t>
            </a:r>
            <a:r>
              <a:rPr lang="en-US" dirty="0" smtClean="0"/>
              <a:t> equation</a:t>
            </a:r>
            <a:endParaRPr lang="en-US" dirty="0" smtClean="0"/>
          </a:p>
          <a:p>
            <a:r>
              <a:rPr lang="en-US" dirty="0" smtClean="0"/>
              <a:t>Know bedrock erosion processes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" y="5202833"/>
            <a:ext cx="914400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i="1" dirty="0" smtClean="0"/>
              <a:t>In the required reading, don’t omit the section on transient evolution (bridge to next lecture)</a:t>
            </a:r>
          </a:p>
          <a:p>
            <a:r>
              <a:rPr lang="en-US" sz="1900" i="1" dirty="0" smtClean="0"/>
              <a:t>Next lecture: Landscape-scale responses to forcing</a:t>
            </a:r>
            <a:endParaRPr lang="en-US" sz="1900" i="1" dirty="0"/>
          </a:p>
        </p:txBody>
      </p:sp>
    </p:spTree>
    <p:extLst>
      <p:ext uri="{BB962C8B-B14F-4D97-AF65-F5344CB8AC3E}">
        <p14:creationId xmlns:p14="http://schemas.microsoft.com/office/powerpoint/2010/main" val="929640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712787"/>
          </a:xfrm>
        </p:spPr>
        <p:txBody>
          <a:bodyPr>
            <a:noAutofit/>
          </a:bodyPr>
          <a:lstStyle/>
          <a:p>
            <a:pPr algn="l"/>
            <a:r>
              <a:rPr lang="en-US" sz="3000" dirty="0" smtClean="0"/>
              <a:t>Usually (not always), Bedrock rivers </a:t>
            </a:r>
            <a:r>
              <a:rPr lang="en-US" sz="3000" dirty="0" smtClean="0">
                <a:sym typeface="Wingdings"/>
              </a:rPr>
              <a:t> gravel bed.</a:t>
            </a:r>
            <a:br>
              <a:rPr lang="en-US" sz="3000" dirty="0" smtClean="0">
                <a:sym typeface="Wingdings"/>
              </a:rPr>
            </a:br>
            <a:r>
              <a:rPr lang="en-US" sz="3000" dirty="0" smtClean="0">
                <a:sym typeface="Wingdings"/>
              </a:rPr>
              <a:t>Alluvial rivers can be sand or gravel bed.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407732"/>
            <a:ext cx="7915275" cy="50819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89500" y="6489700"/>
            <a:ext cx="3267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Marr et al., Basin Research, 2000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715250" y="4746625"/>
            <a:ext cx="301625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016875" y="4431154"/>
            <a:ext cx="63401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err="1" smtClean="0"/>
              <a:t>τ</a:t>
            </a:r>
            <a:r>
              <a:rPr lang="en-US" sz="3500" baseline="-25000" dirty="0" smtClean="0"/>
              <a:t>*c</a:t>
            </a:r>
            <a:endParaRPr lang="en-US" sz="3500" baseline="-25000" dirty="0"/>
          </a:p>
        </p:txBody>
      </p:sp>
    </p:spTree>
    <p:extLst>
      <p:ext uri="{BB962C8B-B14F-4D97-AF65-F5344CB8AC3E}">
        <p14:creationId xmlns:p14="http://schemas.microsoft.com/office/powerpoint/2010/main" val="3522188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75" y="0"/>
            <a:ext cx="5201361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7577" y="101084"/>
            <a:ext cx="328692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Earth: </a:t>
            </a:r>
            <a:r>
              <a:rPr lang="en-US" dirty="0" smtClean="0"/>
              <a:t>most of Earth’s relief</a:t>
            </a:r>
          </a:p>
          <a:p>
            <a:r>
              <a:rPr lang="en-US" dirty="0" smtClean="0"/>
              <a:t>is controlled by bedrock river</a:t>
            </a:r>
          </a:p>
          <a:p>
            <a:r>
              <a:rPr lang="en-US" dirty="0" smtClean="0"/>
              <a:t>processes (which depend on the</a:t>
            </a:r>
          </a:p>
          <a:p>
            <a:r>
              <a:rPr lang="en-US" dirty="0" smtClean="0"/>
              <a:t>sediment supply from hillslopes).</a:t>
            </a:r>
          </a:p>
          <a:p>
            <a:endParaRPr lang="en-US" dirty="0"/>
          </a:p>
          <a:p>
            <a:r>
              <a:rPr lang="en-US" dirty="0" smtClean="0"/>
              <a:t>Bedrock rivers are the skeleton</a:t>
            </a:r>
          </a:p>
          <a:p>
            <a:r>
              <a:rPr lang="en-US" dirty="0" smtClean="0"/>
              <a:t>of Earth’s landscape 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63625" y="6407666"/>
            <a:ext cx="2013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Whipple et al.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982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1" y="1902778"/>
            <a:ext cx="5702299" cy="49552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6116600" y="5491928"/>
            <a:ext cx="2362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Howard et al. JGR 2005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Earth</a:t>
            </a:r>
            <a:r>
              <a:rPr lang="en-US" dirty="0" smtClean="0"/>
              <a:t> is the only planet on which fluvial erosion is known to dominate – 8 km</a:t>
            </a:r>
            <a:r>
              <a:rPr lang="en-US" baseline="30000" dirty="0" smtClean="0"/>
              <a:t>3</a:t>
            </a:r>
            <a:r>
              <a:rPr lang="en-US" dirty="0" smtClean="0"/>
              <a:t>/</a:t>
            </a:r>
            <a:r>
              <a:rPr lang="en-US" dirty="0" err="1" smtClean="0"/>
              <a:t>yr</a:t>
            </a:r>
            <a:r>
              <a:rPr lang="en-US" dirty="0" smtClean="0"/>
              <a:t> (pre-dam). </a:t>
            </a:r>
          </a:p>
          <a:p>
            <a:r>
              <a:rPr lang="en-US" b="1" dirty="0" smtClean="0"/>
              <a:t>Mars</a:t>
            </a:r>
            <a:r>
              <a:rPr lang="en-US" dirty="0" smtClean="0"/>
              <a:t>’ valley networks represent ~2 m global equivalent layer of erosion – 10</a:t>
            </a:r>
            <a:r>
              <a:rPr lang="en-US" baseline="30000" dirty="0" smtClean="0"/>
              <a:t>5</a:t>
            </a:r>
            <a:r>
              <a:rPr lang="en-US" dirty="0" smtClean="0"/>
              <a:t> </a:t>
            </a:r>
            <a:r>
              <a:rPr lang="en-US" dirty="0" err="1" smtClean="0"/>
              <a:t>yr</a:t>
            </a:r>
            <a:r>
              <a:rPr lang="en-US" dirty="0" smtClean="0"/>
              <a:t> of Earth erosion. Most of the ideas from the next two lectures assume a dominant role for fluvial(+/- </a:t>
            </a:r>
            <a:r>
              <a:rPr lang="en-US" dirty="0" err="1" smtClean="0"/>
              <a:t>hillslope</a:t>
            </a:r>
            <a:r>
              <a:rPr lang="en-US" dirty="0" smtClean="0"/>
              <a:t>) processes, which is not true* for Mars’ obvious-from-orbit 10</a:t>
            </a:r>
            <a:r>
              <a:rPr lang="en-US" baseline="30000" dirty="0" smtClean="0"/>
              <a:t>3</a:t>
            </a:r>
            <a:r>
              <a:rPr lang="en-US" dirty="0" smtClean="0"/>
              <a:t> km-scale valley networks.</a:t>
            </a:r>
          </a:p>
          <a:p>
            <a:r>
              <a:rPr lang="en-US" b="1" dirty="0" smtClean="0"/>
              <a:t>Titan</a:t>
            </a:r>
            <a:r>
              <a:rPr lang="en-US" dirty="0" smtClean="0"/>
              <a:t> topography (which is </a:t>
            </a:r>
            <a:r>
              <a:rPr lang="en-US" dirty="0" err="1" smtClean="0"/>
              <a:t>gappy</a:t>
            </a:r>
            <a:r>
              <a:rPr lang="en-US" dirty="0" smtClean="0"/>
              <a:t>!) suggests fluvial </a:t>
            </a:r>
            <a:r>
              <a:rPr lang="en-US" dirty="0" smtClean="0"/>
              <a:t>erosion is important</a:t>
            </a:r>
            <a:r>
              <a:rPr lang="en-US" dirty="0" smtClean="0"/>
              <a:t>, at least regionally.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23609" y="1092000"/>
            <a:ext cx="2920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*Aharonson et al. PNAS 2002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284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6762"/>
          </a:xfrm>
        </p:spPr>
        <p:txBody>
          <a:bodyPr/>
          <a:lstStyle/>
          <a:p>
            <a:r>
              <a:rPr lang="en-US" dirty="0" smtClean="0"/>
              <a:t>Key points from today’s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Advective</a:t>
            </a:r>
            <a:r>
              <a:rPr lang="en-US" dirty="0" smtClean="0"/>
              <a:t> vs. diffusive channel profile evolution</a:t>
            </a:r>
          </a:p>
          <a:p>
            <a:r>
              <a:rPr lang="en-US" dirty="0" smtClean="0"/>
              <a:t>Hypotheses for controls on concavity</a:t>
            </a:r>
          </a:p>
          <a:p>
            <a:r>
              <a:rPr lang="en-US" dirty="0" smtClean="0"/>
              <a:t>Know the </a:t>
            </a:r>
            <a:r>
              <a:rPr lang="en-US" dirty="0" err="1" smtClean="0"/>
              <a:t>streampower</a:t>
            </a:r>
            <a:r>
              <a:rPr lang="en-US" dirty="0" smtClean="0"/>
              <a:t> equation</a:t>
            </a:r>
            <a:endParaRPr lang="en-US" dirty="0" smtClean="0"/>
          </a:p>
          <a:p>
            <a:r>
              <a:rPr lang="en-US" dirty="0" smtClean="0"/>
              <a:t>Know bedrock erosion processes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" y="5202833"/>
            <a:ext cx="914400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i="1" dirty="0" smtClean="0"/>
              <a:t>In the required reading, don’t omit the section on transient evolution (bridge to next lecture)</a:t>
            </a:r>
          </a:p>
          <a:p>
            <a:r>
              <a:rPr lang="en-US" sz="1900" i="1" dirty="0" smtClean="0"/>
              <a:t>Next lecture: Landscape-scale responses to forcing</a:t>
            </a:r>
            <a:endParaRPr lang="en-US" sz="1900" i="1" dirty="0"/>
          </a:p>
        </p:txBody>
      </p:sp>
    </p:spTree>
    <p:extLst>
      <p:ext uri="{BB962C8B-B14F-4D97-AF65-F5344CB8AC3E}">
        <p14:creationId xmlns:p14="http://schemas.microsoft.com/office/powerpoint/2010/main" val="371608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39478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BASIC EQUATIONS GOVERNING BED ELEVATION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WHAT SETS RIVER PLANFORM?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WHAT SETS RIVER LONG PROFILE?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BEDROCK RIVER EROSION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8831" y="0"/>
            <a:ext cx="7878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Fluvial sediment transport: what controls the shape of rivers?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142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39478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EXNER EQUATION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WHAT SETS RIVER PLANFORM?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WHAT SETS RIVER LONG PROFILE?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BEDROCK RIVER EROSION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8831" y="0"/>
            <a:ext cx="7878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F7F7F"/>
                </a:solidFill>
              </a:rPr>
              <a:t>Fluvial sediment transport: what controls the shape of rivers?</a:t>
            </a:r>
            <a:endParaRPr lang="en-US" sz="24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556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22192</TotalTime>
  <Words>1611</Words>
  <Application>Microsoft Macintosh PowerPoint</Application>
  <PresentationFormat>On-screen Show (4:3)</PresentationFormat>
  <Paragraphs>278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GEOS 38600/ GEOS 28600</vt:lpstr>
      <vt:lpstr>Bedrock rivers</vt:lpstr>
      <vt:lpstr>Alluvial rivers</vt:lpstr>
      <vt:lpstr>Usually (not always), Bedrock rivers  gravel bed. Alluvial rivers can be sand or gravel bed.</vt:lpstr>
      <vt:lpstr>PowerPoint Presentation</vt:lpstr>
      <vt:lpstr>PowerPoint Presentation</vt:lpstr>
      <vt:lpstr>Key points from today’s lecture</vt:lpstr>
      <vt:lpstr>PowerPoint Presentation</vt:lpstr>
      <vt:lpstr>PowerPoint Presentation</vt:lpstr>
      <vt:lpstr>Mass balance for alluvial rivers (Exner equation)</vt:lpstr>
      <vt:lpstr>Natural laboratory: Taiwan</vt:lpstr>
      <vt:lpstr>PowerPoint Presentation</vt:lpstr>
      <vt:lpstr>Meandering outcompetes braiding when banks are strong</vt:lpstr>
      <vt:lpstr>Laboratory replication of meandering is hard: vegetation matters</vt:lpstr>
      <vt:lpstr>Fluvial bedforms constrain  paleo-depth of flow  </vt:lpstr>
      <vt:lpstr>PowerPoint Presentation</vt:lpstr>
      <vt:lpstr>PowerPoint Presentation</vt:lpstr>
      <vt:lpstr>PowerPoint Presentation</vt:lpstr>
      <vt:lpstr>PowerPoint Presentation</vt:lpstr>
      <vt:lpstr>Amplitude of concavity depends on sediment supply (and sediment abrasion)</vt:lpstr>
      <vt:lpstr>For rivers that cut through bedrock, how does this erosion affect the long profile?</vt:lpstr>
      <vt:lpstr>PowerPoint Presentation</vt:lpstr>
      <vt:lpstr>PowerPoint Presentation</vt:lpstr>
      <vt:lpstr>Summing up controls on longitudinal profiles: hypotheses</vt:lpstr>
      <vt:lpstr>PowerPoint Presentation</vt:lpstr>
      <vt:lpstr>Mechanisms of bedrock erosion: plucking</vt:lpstr>
      <vt:lpstr>Mechanisms of bedrock erosion: abrasion</vt:lpstr>
      <vt:lpstr>Mechanisms of bedrock erosion: corrosion (= weathering + dissolution)</vt:lpstr>
      <vt:lpstr>Mechanisms of bedrock erosion (?): cavitation?</vt:lpstr>
      <vt:lpstr>PowerPoint Presentation</vt:lpstr>
      <vt:lpstr>PowerPoint Presentation</vt:lpstr>
      <vt:lpstr>Key points from today’s lecture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2262</cp:revision>
  <dcterms:created xsi:type="dcterms:W3CDTF">2016-01-07T03:39:51Z</dcterms:created>
  <dcterms:modified xsi:type="dcterms:W3CDTF">2017-02-22T19:32:12Z</dcterms:modified>
</cp:coreProperties>
</file>