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647" r:id="rId2"/>
    <p:sldId id="673" r:id="rId3"/>
    <p:sldId id="648" r:id="rId4"/>
    <p:sldId id="652" r:id="rId5"/>
    <p:sldId id="653" r:id="rId6"/>
    <p:sldId id="654" r:id="rId7"/>
    <p:sldId id="655" r:id="rId8"/>
    <p:sldId id="656" r:id="rId9"/>
    <p:sldId id="657" r:id="rId10"/>
    <p:sldId id="658" r:id="rId11"/>
    <p:sldId id="659" r:id="rId12"/>
    <p:sldId id="660" r:id="rId13"/>
    <p:sldId id="674" r:id="rId14"/>
    <p:sldId id="661" r:id="rId15"/>
    <p:sldId id="663" r:id="rId16"/>
    <p:sldId id="664" r:id="rId17"/>
    <p:sldId id="66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03CA3A6-C8C7-7E45-9174-BFD62E2A6911}">
          <p14:sldIdLst>
            <p14:sldId id="647"/>
            <p14:sldId id="673"/>
            <p14:sldId id="648"/>
            <p14:sldId id="652"/>
            <p14:sldId id="653"/>
            <p14:sldId id="654"/>
            <p14:sldId id="655"/>
            <p14:sldId id="656"/>
            <p14:sldId id="657"/>
            <p14:sldId id="658"/>
            <p14:sldId id="659"/>
            <p14:sldId id="660"/>
            <p14:sldId id="674"/>
            <p14:sldId id="661"/>
            <p14:sldId id="663"/>
            <p14:sldId id="664"/>
            <p14:sldId id="665"/>
          </p14:sldIdLst>
        </p14:section>
        <p14:section name="Untitled Section" id="{E8B7FD1E-3EA9-2D43-9675-FED184595307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55" autoAdjust="0"/>
  </p:normalViewPr>
  <p:slideViewPr>
    <p:cSldViewPr snapToGrid="0" snapToObjects="1">
      <p:cViewPr>
        <p:scale>
          <a:sx n="100" d="100"/>
          <a:sy n="100" d="100"/>
        </p:scale>
        <p:origin x="-632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C5D7E-955D-8B4E-90DA-A0FBEC7B91C1}" type="datetimeFigureOut">
              <a:rPr lang="en-US" smtClean="0"/>
              <a:t>10/8/18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9272D-19A8-E048-8EEA-12540FA11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21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1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7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07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00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8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10/8/18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3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10/8/18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7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10/8/18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91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0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C5D88-EB29-6841-8092-9D9A531548E1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9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52400"/>
            <a:ext cx="7772400" cy="647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smtClean="0"/>
              <a:t>GEOS 28600</a:t>
            </a:r>
            <a:endParaRPr lang="en-US" sz="34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446035"/>
            <a:ext cx="9144000" cy="37261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Lecture </a:t>
            </a:r>
            <a:r>
              <a:rPr lang="en-US" dirty="0" smtClean="0"/>
              <a:t>3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Monday 8 </a:t>
            </a:r>
            <a:r>
              <a:rPr lang="en-US" dirty="0" smtClean="0"/>
              <a:t>October </a:t>
            </a:r>
            <a:r>
              <a:rPr lang="en-US" dirty="0" smtClean="0"/>
              <a:t>2018</a:t>
            </a:r>
          </a:p>
          <a:p>
            <a:pPr marL="0" indent="0" algn="ctr">
              <a:buNone/>
            </a:pPr>
            <a:endParaRPr lang="en-US" dirty="0" smtClean="0"/>
          </a:p>
          <a:p>
            <a:pPr marL="571500" indent="-571500" algn="ctr">
              <a:buAutoNum type="romanLcParenBoth"/>
            </a:pPr>
            <a:endParaRPr lang="en-US" dirty="0" smtClean="0"/>
          </a:p>
          <a:p>
            <a:pPr marL="571500" indent="-571500" algn="ctr">
              <a:buAutoNum type="romanLcParenBoth"/>
            </a:pPr>
            <a:r>
              <a:rPr lang="en-US" dirty="0" smtClean="0"/>
              <a:t>Wrap-up of bathymetry of the oceans – </a:t>
            </a:r>
          </a:p>
          <a:p>
            <a:pPr marL="0" indent="0" algn="ctr">
              <a:buNone/>
            </a:pPr>
            <a:r>
              <a:rPr lang="en-US" i="1" dirty="0" smtClean="0">
                <a:sym typeface="Wingdings"/>
              </a:rPr>
              <a:t> </a:t>
            </a:r>
            <a:r>
              <a:rPr lang="en-US" i="1" dirty="0" smtClean="0"/>
              <a:t>cooling and </a:t>
            </a:r>
            <a:r>
              <a:rPr lang="en-US" i="1" dirty="0" err="1" smtClean="0"/>
              <a:t>isostasy</a:t>
            </a:r>
            <a:endParaRPr lang="en-US" i="1" dirty="0" smtClean="0"/>
          </a:p>
          <a:p>
            <a:pPr marL="0" indent="0" algn="ctr">
              <a:buNone/>
            </a:pPr>
            <a:r>
              <a:rPr lang="en-US" dirty="0" smtClean="0"/>
              <a:t>(ii) Mountain-building on Earth – </a:t>
            </a:r>
          </a:p>
          <a:p>
            <a:pPr marL="0" indent="0" algn="ctr">
              <a:buNone/>
            </a:pPr>
            <a:r>
              <a:rPr lang="en-US" i="1" dirty="0" smtClean="0">
                <a:sym typeface="Wingdings"/>
              </a:rPr>
              <a:t> </a:t>
            </a:r>
            <a:r>
              <a:rPr lang="en-US" i="1" dirty="0" smtClean="0"/>
              <a:t>the thrust wedge concept</a:t>
            </a:r>
          </a:p>
          <a:p>
            <a:pPr marL="0" indent="0" algn="ctr">
              <a:buNone/>
            </a:pPr>
            <a:r>
              <a:rPr lang="en-US" i="1" dirty="0" smtClean="0">
                <a:sym typeface="Wingdings"/>
              </a:rPr>
              <a:t> </a:t>
            </a:r>
            <a:r>
              <a:rPr lang="en-US" i="1" dirty="0" smtClean="0"/>
              <a:t>how erosion can lead to mountain rise</a:t>
            </a:r>
            <a:endParaRPr lang="en-US" i="1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93076" y="800101"/>
            <a:ext cx="88143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b="1" i="1" dirty="0" smtClean="0"/>
              <a:t>The science of landscapes:</a:t>
            </a:r>
          </a:p>
          <a:p>
            <a:pPr algn="ctr"/>
            <a:r>
              <a:rPr lang="en-US" sz="4500" b="1" dirty="0" smtClean="0"/>
              <a:t>Earth &amp; Planetary Surface Processes</a:t>
            </a:r>
            <a:endParaRPr lang="en-US" sz="4500" b="1" dirty="0"/>
          </a:p>
        </p:txBody>
      </p:sp>
      <p:sp>
        <p:nvSpPr>
          <p:cNvPr id="2" name="Rectangle 1"/>
          <p:cNvSpPr/>
          <p:nvPr/>
        </p:nvSpPr>
        <p:spPr>
          <a:xfrm>
            <a:off x="1282700" y="3313670"/>
            <a:ext cx="6464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Class website: http</a:t>
            </a:r>
            <a:r>
              <a:rPr lang="en-US" dirty="0"/>
              <a:t>://</a:t>
            </a:r>
            <a:r>
              <a:rPr lang="en-US" dirty="0" err="1"/>
              <a:t>geosci.uchicago.edu</a:t>
            </a:r>
            <a:r>
              <a:rPr lang="en-US" dirty="0"/>
              <a:t>/~kite/geos28600_2018/</a:t>
            </a:r>
          </a:p>
        </p:txBody>
      </p:sp>
    </p:spTree>
    <p:extLst>
      <p:ext uri="{BB962C8B-B14F-4D97-AF65-F5344CB8AC3E}">
        <p14:creationId xmlns:p14="http://schemas.microsoft.com/office/powerpoint/2010/main" val="38454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334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2334126"/>
            <a:ext cx="1524000" cy="571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5406" y="2484433"/>
            <a:ext cx="1778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</a:t>
            </a:r>
            <a:r>
              <a:rPr lang="en-US" b="1" dirty="0" err="1" smtClean="0"/>
              <a:t>Amontons</a:t>
            </a:r>
            <a:r>
              <a:rPr lang="en-US" b="1" dirty="0" smtClean="0"/>
              <a:t>’ law)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118" y="2882900"/>
            <a:ext cx="3543300" cy="109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1023" y="3294530"/>
            <a:ext cx="1358900" cy="50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00" y="3975847"/>
            <a:ext cx="2514600" cy="927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4353" y="4832724"/>
            <a:ext cx="3086100" cy="990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7718" y="5347447"/>
            <a:ext cx="1320800" cy="40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62300" y="2971800"/>
            <a:ext cx="280670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3753" y="5823324"/>
            <a:ext cx="2806700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6322359" y="5937187"/>
            <a:ext cx="2664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So, how big are the forces</a:t>
            </a:r>
          </a:p>
          <a:p>
            <a:r>
              <a:rPr lang="en-US" b="1" dirty="0" smtClean="0"/>
              <a:t>that build mountains?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88412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2234"/>
            <a:ext cx="4439989" cy="3236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38494"/>
            <a:ext cx="9144000" cy="3895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456" y="1103406"/>
            <a:ext cx="4514544" cy="26169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4510"/>
            <a:ext cx="6216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Example of </a:t>
            </a:r>
            <a:r>
              <a:rPr lang="en-US" sz="2400" b="1" dirty="0" err="1" smtClean="0"/>
              <a:t>accretionary</a:t>
            </a:r>
            <a:r>
              <a:rPr lang="en-US" sz="2400" b="1" dirty="0" smtClean="0"/>
              <a:t> wedge: offshore Japan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67000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716" y="1225176"/>
            <a:ext cx="2867283" cy="56328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21764"/>
            <a:ext cx="6115922" cy="45869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470" y="63962"/>
            <a:ext cx="9119973" cy="6924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100" b="1" dirty="0" smtClean="0"/>
              <a:t>Measuring </a:t>
            </a:r>
            <a:r>
              <a:rPr lang="en-US" sz="2100" b="1" i="1" dirty="0" err="1" smtClean="0"/>
              <a:t>f</a:t>
            </a:r>
            <a:r>
              <a:rPr lang="en-US" sz="2100" b="1" i="1" baseline="-25000" dirty="0" err="1" smtClean="0"/>
              <a:t>s</a:t>
            </a:r>
            <a:r>
              <a:rPr lang="en-US" sz="2100" b="1" dirty="0" smtClean="0"/>
              <a:t> at earthquake-generating depths on active fault zones is expensive</a:t>
            </a:r>
          </a:p>
          <a:p>
            <a:r>
              <a:rPr lang="en-US" dirty="0" smtClean="0"/>
              <a:t>RV </a:t>
            </a:r>
            <a:r>
              <a:rPr lang="en-US" dirty="0" err="1" smtClean="0"/>
              <a:t>Chikyu</a:t>
            </a:r>
            <a:r>
              <a:rPr lang="en-US" dirty="0" smtClean="0"/>
              <a:t> (~$1 </a:t>
            </a:r>
            <a:r>
              <a:rPr lang="en-US" dirty="0" err="1" smtClean="0"/>
              <a:t>bn</a:t>
            </a:r>
            <a:r>
              <a:rPr lang="en-US" dirty="0" smtClean="0"/>
              <a:t>) – Japan </a:t>
            </a:r>
            <a:r>
              <a:rPr lang="en-US" dirty="0" err="1" smtClean="0"/>
              <a:t>subduction</a:t>
            </a:r>
            <a:r>
              <a:rPr lang="en-US" dirty="0" smtClean="0"/>
              <a:t> zone: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51843" y="570787"/>
            <a:ext cx="18646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 Andreas</a:t>
            </a:r>
          </a:p>
          <a:p>
            <a:r>
              <a:rPr lang="en-US" dirty="0" smtClean="0"/>
              <a:t>Fault Observatory</a:t>
            </a:r>
          </a:p>
          <a:p>
            <a:r>
              <a:rPr lang="en-US" dirty="0" smtClean="0"/>
              <a:t>at Depth: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909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98958" y="1354358"/>
            <a:ext cx="6875922" cy="41313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300" y="850900"/>
            <a:ext cx="31562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Counter-intuitively,</a:t>
            </a:r>
          </a:p>
          <a:p>
            <a:r>
              <a:rPr lang="en-US" dirty="0" smtClean="0"/>
              <a:t>erosion can lead to a</a:t>
            </a:r>
          </a:p>
          <a:p>
            <a:r>
              <a:rPr lang="en-US" u="sng" dirty="0" smtClean="0"/>
              <a:t>rise</a:t>
            </a:r>
            <a:r>
              <a:rPr lang="en-US" dirty="0" smtClean="0"/>
              <a:t> in mountain-peak elevation</a:t>
            </a:r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3477805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535" y="4156171"/>
            <a:ext cx="3073400" cy="2019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471"/>
            <a:ext cx="8229600" cy="9861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One example of a plate tectonic driving force: ridge push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532" y="1500478"/>
            <a:ext cx="4060840" cy="808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68" y="2293006"/>
            <a:ext cx="2324100" cy="774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6541" y="2840600"/>
            <a:ext cx="4648200" cy="1079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68" y="3753506"/>
            <a:ext cx="2324100" cy="5969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2495177" y="4036641"/>
            <a:ext cx="493058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88235" y="3786839"/>
            <a:ext cx="92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isostasy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3532" y="4289432"/>
            <a:ext cx="2387600" cy="7874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H="1">
            <a:off x="5139765" y="1614586"/>
            <a:ext cx="2973294" cy="8084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139765" y="1614586"/>
            <a:ext cx="2973294" cy="1453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139765" y="1614586"/>
            <a:ext cx="0" cy="80840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161916" y="184990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</a:t>
            </a:r>
            <a:endParaRPr lang="en-US" i="1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139765" y="2422994"/>
            <a:ext cx="0" cy="64471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61916" y="2493215"/>
            <a:ext cx="318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5139765" y="3067706"/>
            <a:ext cx="3077882" cy="0"/>
          </a:xfrm>
          <a:prstGeom prst="line">
            <a:avLst/>
          </a:prstGeom>
          <a:ln>
            <a:solidFill>
              <a:srgbClr val="00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7694706" y="2422994"/>
            <a:ext cx="1" cy="64471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694706" y="2599765"/>
            <a:ext cx="332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z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10348" y="4267018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Assumes: hydrostatic pore pressure</a:t>
            </a:r>
            <a:endParaRPr lang="en-US" b="1" dirty="0"/>
          </a:p>
        </p:txBody>
      </p:sp>
      <p:cxnSp>
        <p:nvCxnSpPr>
          <p:cNvPr id="35" name="Elbow Connector 34"/>
          <p:cNvCxnSpPr/>
          <p:nvPr/>
        </p:nvCxnSpPr>
        <p:spPr>
          <a:xfrm rot="10800000">
            <a:off x="6036235" y="6021294"/>
            <a:ext cx="672354" cy="552824"/>
          </a:xfrm>
          <a:prstGeom prst="bentConnector3">
            <a:avLst>
              <a:gd name="adj1" fmla="val 103333"/>
            </a:avLst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719333" y="6290235"/>
            <a:ext cx="1146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plate slide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584064" y="6290235"/>
            <a:ext cx="1169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ridge push</a:t>
            </a:r>
            <a:endParaRPr lang="en-US" dirty="0"/>
          </a:p>
        </p:txBody>
      </p:sp>
      <p:cxnSp>
        <p:nvCxnSpPr>
          <p:cNvPr id="41" name="Elbow Connector 40"/>
          <p:cNvCxnSpPr>
            <a:stCxn id="40" idx="3"/>
          </p:cNvCxnSpPr>
          <p:nvPr/>
        </p:nvCxnSpPr>
        <p:spPr>
          <a:xfrm flipV="1">
            <a:off x="4753262" y="6021294"/>
            <a:ext cx="857086" cy="453607"/>
          </a:xfrm>
          <a:prstGeom prst="bentConnector3">
            <a:avLst>
              <a:gd name="adj1" fmla="val 102298"/>
            </a:avLst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495177" y="2469307"/>
            <a:ext cx="2062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(“effective density”)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22728" y="2132093"/>
            <a:ext cx="4482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conductive profile has been established: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8634" y="1245254"/>
            <a:ext cx="371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Richter &amp; McKenzie, J. </a:t>
            </a:r>
            <a:r>
              <a:rPr lang="en-US" dirty="0" err="1" smtClean="0"/>
              <a:t>Geophys</a:t>
            </a:r>
            <a:r>
              <a:rPr lang="en-US" dirty="0" smtClean="0"/>
              <a:t>, 1978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7833392" y="1260195"/>
            <a:ext cx="768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RIDGE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5139765" y="1315812"/>
            <a:ext cx="951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TRENCH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863274" y="1849907"/>
            <a:ext cx="613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1</a:t>
            </a:r>
            <a:r>
              <a:rPr lang="en-US" dirty="0" smtClean="0"/>
              <a:t>(z)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997267" y="3078639"/>
            <a:ext cx="613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2</a:t>
            </a:r>
            <a:r>
              <a:rPr lang="en-US" dirty="0" smtClean="0"/>
              <a:t>(z)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436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1127"/>
          </a:xfrm>
        </p:spPr>
        <p:txBody>
          <a:bodyPr/>
          <a:lstStyle/>
          <a:p>
            <a:r>
              <a:rPr lang="en-US" dirty="0" err="1" smtClean="0"/>
              <a:t>Isostasy</a:t>
            </a:r>
            <a:r>
              <a:rPr lang="en-US" dirty="0" smtClean="0"/>
              <a:t> is not an equilibrium state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3158" y="6116524"/>
            <a:ext cx="2740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Liu &amp; </a:t>
            </a:r>
            <a:r>
              <a:rPr lang="en-US" dirty="0" err="1" smtClean="0"/>
              <a:t>Shen</a:t>
            </a:r>
            <a:r>
              <a:rPr lang="en-US" dirty="0" smtClean="0"/>
              <a:t>, </a:t>
            </a:r>
            <a:r>
              <a:rPr lang="en-US" i="1" dirty="0" smtClean="0"/>
              <a:t>Tectonics</a:t>
            </a:r>
            <a:r>
              <a:rPr lang="en-US" dirty="0" smtClean="0"/>
              <a:t>, 1998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971" y="801127"/>
            <a:ext cx="5793441" cy="531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93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Crustal flow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1816100"/>
            <a:ext cx="8432800" cy="322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89803" y="5071783"/>
            <a:ext cx="2529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McKenzie et al. JGR 2000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06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71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Gravitational collapse of mountain belts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4700"/>
            <a:ext cx="9144000" cy="530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90073" y="6078700"/>
            <a:ext cx="4053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Copley &amp; McKenzie, </a:t>
            </a:r>
            <a:r>
              <a:rPr lang="en-US" dirty="0" err="1" smtClean="0"/>
              <a:t>Geophys</a:t>
            </a:r>
            <a:r>
              <a:rPr lang="en-US" dirty="0" smtClean="0"/>
              <a:t>. J. Int.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846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Grading scheme – paper vs. final?</a:t>
            </a:r>
          </a:p>
          <a:p>
            <a:pPr marL="0" indent="0">
              <a:buNone/>
            </a:pPr>
            <a:r>
              <a:rPr lang="en-US" dirty="0" smtClean="0"/>
              <a:t>						   midterm vs. problem sets?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(Last time: 60% homework, 30% final, 10% class participation)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Lab #1 time confirm, and windows/laptop for lab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154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900"/>
            <a:ext cx="9144000" cy="641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91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5080000" cy="6143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Airy </a:t>
            </a:r>
            <a:r>
              <a:rPr lang="en-US" dirty="0" err="1" smtClean="0"/>
              <a:t>isostasy</a:t>
            </a:r>
            <a:r>
              <a:rPr lang="en-US" dirty="0" smtClean="0"/>
              <a:t> (floating)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8971" y="1676400"/>
            <a:ext cx="4685029" cy="314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0400"/>
            <a:ext cx="9144000" cy="972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513286"/>
            <a:ext cx="2711450" cy="136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74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1" y="401650"/>
            <a:ext cx="7715965" cy="5872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7795" y="-25862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Relationship between stress and tectonic faulting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403600"/>
            <a:ext cx="1698489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1" dirty="0" smtClean="0"/>
              <a:t>exact</a:t>
            </a:r>
          </a:p>
          <a:p>
            <a:r>
              <a:rPr lang="en-US" sz="1500" i="1" dirty="0" smtClean="0"/>
              <a:t>angle depends</a:t>
            </a:r>
          </a:p>
          <a:p>
            <a:r>
              <a:rPr lang="en-US" sz="1500" i="1" dirty="0" smtClean="0"/>
              <a:t>on coefficient of</a:t>
            </a:r>
          </a:p>
          <a:p>
            <a:r>
              <a:rPr lang="en-US" sz="1500" i="1" dirty="0" smtClean="0"/>
              <a:t>friction: “Anderson</a:t>
            </a:r>
          </a:p>
          <a:p>
            <a:r>
              <a:rPr lang="en-US" sz="1500" i="1" dirty="0" smtClean="0"/>
              <a:t>theory”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73736" y="6073170"/>
            <a:ext cx="306424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dirty="0" smtClean="0"/>
              <a:t>structures inferred from outcrop are</a:t>
            </a:r>
          </a:p>
          <a:p>
            <a:pPr algn="r"/>
            <a:r>
              <a:rPr lang="en-US" sz="1500" dirty="0" smtClean="0"/>
              <a:t>confirmed by deep seismic reflection</a:t>
            </a:r>
          </a:p>
          <a:p>
            <a:pPr algn="r"/>
            <a:r>
              <a:rPr lang="en-US" sz="1500" dirty="0" smtClean="0"/>
              <a:t>profiling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265478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627062"/>
          </a:xfrm>
        </p:spPr>
        <p:txBody>
          <a:bodyPr>
            <a:normAutofit fontScale="90000"/>
          </a:bodyPr>
          <a:lstStyle/>
          <a:p>
            <a:r>
              <a:rPr lang="en-US" sz="3000" dirty="0" smtClean="0"/>
              <a:t>Tectonic mountain-building forces are usually horizontal</a:t>
            </a:r>
            <a:endParaRPr lang="en-US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787400"/>
            <a:ext cx="4864100" cy="33015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49385"/>
            <a:ext cx="9144000" cy="28432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446" y="4559300"/>
            <a:ext cx="3243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Himalaya cross-section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927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438"/>
            <a:ext cx="9144000" cy="563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Earth (plate tectonics): How big are the forces that build mountains?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635001"/>
            <a:ext cx="6731000" cy="36117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3541" y="958046"/>
            <a:ext cx="1169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ridge push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4199" y="3737105"/>
            <a:ext cx="1313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slab pull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77658" y="2739035"/>
            <a:ext cx="2038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basal traction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944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0355"/>
            <a:ext cx="7844118" cy="42879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07" y="4964950"/>
            <a:ext cx="2984499" cy="11886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8353" y="4678826"/>
            <a:ext cx="1013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Isostasy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4079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/>
              <a:t>Simple thrust sheet model is relevant to most mountain belts on Earth</a:t>
            </a:r>
            <a:endParaRPr lang="en-US" sz="2300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6843059" y="2764118"/>
            <a:ext cx="3182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Turcotte</a:t>
            </a:r>
            <a:r>
              <a:rPr lang="en-US" dirty="0" smtClean="0"/>
              <a:t> &amp; Schubert, 2</a:t>
            </a:r>
            <a:r>
              <a:rPr lang="en-US" baseline="30000" dirty="0" smtClean="0"/>
              <a:t>nd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2255" y="1628588"/>
            <a:ext cx="1250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“backstop”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74218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053"/>
            <a:ext cx="9144000" cy="27582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22059"/>
            <a:ext cx="9144000" cy="151282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702235" y="369332"/>
            <a:ext cx="1105647" cy="28808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9412" y="0"/>
            <a:ext cx="2681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small-angle approximation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1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10237</TotalTime>
  <Words>336</Words>
  <Application>Microsoft Macintosh PowerPoint</Application>
  <PresentationFormat>On-screen Show (4:3)</PresentationFormat>
  <Paragraphs>75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Logistics</vt:lpstr>
      <vt:lpstr>PowerPoint Presentation</vt:lpstr>
      <vt:lpstr>Airy isostasy (floating)</vt:lpstr>
      <vt:lpstr>PowerPoint Presentation</vt:lpstr>
      <vt:lpstr>Tectonic mountain-building forces are usually horizontal</vt:lpstr>
      <vt:lpstr>Earth (plate tectonics): How big are the forces that build mountains?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One example of a plate tectonic driving force: ridge push</vt:lpstr>
      <vt:lpstr>Isostasy is not an equilibrium state</vt:lpstr>
      <vt:lpstr>Crustal flow</vt:lpstr>
      <vt:lpstr>Gravitational collapse of mountain belts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Edwin Kite</dc:creator>
  <cp:lastModifiedBy>Edwin Kite</cp:lastModifiedBy>
  <cp:revision>1184</cp:revision>
  <dcterms:created xsi:type="dcterms:W3CDTF">2016-01-07T03:39:51Z</dcterms:created>
  <dcterms:modified xsi:type="dcterms:W3CDTF">2018-10-08T19:34:40Z</dcterms:modified>
</cp:coreProperties>
</file>