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647" r:id="rId2"/>
    <p:sldId id="648" r:id="rId3"/>
    <p:sldId id="650" r:id="rId4"/>
    <p:sldId id="651" r:id="rId5"/>
    <p:sldId id="649" r:id="rId6"/>
    <p:sldId id="652" r:id="rId7"/>
    <p:sldId id="653" r:id="rId8"/>
    <p:sldId id="625" r:id="rId9"/>
    <p:sldId id="627" r:id="rId10"/>
    <p:sldId id="626" r:id="rId11"/>
    <p:sldId id="603" r:id="rId12"/>
    <p:sldId id="635" r:id="rId13"/>
    <p:sldId id="604" r:id="rId14"/>
    <p:sldId id="605" r:id="rId15"/>
    <p:sldId id="606" r:id="rId16"/>
    <p:sldId id="607" r:id="rId17"/>
    <p:sldId id="613" r:id="rId18"/>
    <p:sldId id="618" r:id="rId19"/>
    <p:sldId id="630" r:id="rId20"/>
    <p:sldId id="614" r:id="rId21"/>
    <p:sldId id="615" r:id="rId22"/>
    <p:sldId id="616" r:id="rId23"/>
    <p:sldId id="612" r:id="rId24"/>
    <p:sldId id="609" r:id="rId25"/>
    <p:sldId id="641" r:id="rId26"/>
    <p:sldId id="631" r:id="rId27"/>
    <p:sldId id="595" r:id="rId28"/>
    <p:sldId id="598" r:id="rId29"/>
    <p:sldId id="599" r:id="rId30"/>
    <p:sldId id="644" r:id="rId31"/>
    <p:sldId id="645" r:id="rId32"/>
    <p:sldId id="637" r:id="rId33"/>
    <p:sldId id="638" r:id="rId34"/>
    <p:sldId id="640" r:id="rId35"/>
    <p:sldId id="642" r:id="rId36"/>
    <p:sldId id="64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3CA3A6-C8C7-7E45-9174-BFD62E2A6911}">
          <p14:sldIdLst>
            <p14:sldId id="647"/>
            <p14:sldId id="648"/>
            <p14:sldId id="650"/>
            <p14:sldId id="651"/>
            <p14:sldId id="649"/>
            <p14:sldId id="652"/>
            <p14:sldId id="653"/>
            <p14:sldId id="625"/>
            <p14:sldId id="627"/>
            <p14:sldId id="626"/>
            <p14:sldId id="603"/>
            <p14:sldId id="635"/>
            <p14:sldId id="604"/>
            <p14:sldId id="605"/>
            <p14:sldId id="606"/>
            <p14:sldId id="607"/>
            <p14:sldId id="613"/>
            <p14:sldId id="618"/>
            <p14:sldId id="630"/>
            <p14:sldId id="614"/>
            <p14:sldId id="615"/>
            <p14:sldId id="616"/>
            <p14:sldId id="612"/>
            <p14:sldId id="609"/>
            <p14:sldId id="641"/>
            <p14:sldId id="631"/>
            <p14:sldId id="595"/>
            <p14:sldId id="598"/>
            <p14:sldId id="599"/>
            <p14:sldId id="644"/>
            <p14:sldId id="645"/>
            <p14:sldId id="637"/>
            <p14:sldId id="638"/>
            <p14:sldId id="640"/>
            <p14:sldId id="642"/>
            <p14:sldId id="643"/>
          </p14:sldIdLst>
        </p14:section>
        <p14:section name="Untitled Section" id="{E8B7FD1E-3EA9-2D43-9675-FED18459530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632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52400"/>
            <a:ext cx="7772400" cy="647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smtClean="0"/>
              <a:t>GEOS 28600</a:t>
            </a:r>
            <a:endParaRPr lang="en-US" sz="3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2446035"/>
            <a:ext cx="9144000" cy="2852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Lecture 2</a:t>
            </a:r>
          </a:p>
          <a:p>
            <a:pPr marL="0" indent="0" algn="ctr">
              <a:buNone/>
            </a:pPr>
            <a:r>
              <a:rPr lang="en-US" dirty="0" smtClean="0"/>
              <a:t>Wednesday 3 October 2018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38454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MENTION AN UNSOLVED PROBLEM RAISED BY CHAPTER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 IN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MELOSH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4083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844259"/>
            <a:ext cx="7264400" cy="4594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310" y="5438655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Unsolved theory problem (Rosenberg, Aharonson &amp; Sari, JGR 2015)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Matern</a:t>
            </a:r>
            <a:r>
              <a:rPr lang="en-US" dirty="0" smtClean="0"/>
              <a:t> functions? (Simons et al. AGU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88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933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0"/>
            <a:ext cx="7563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7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50"/>
            <a:ext cx="914400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2023698"/>
            <a:ext cx="7683500" cy="1542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1100"/>
            <a:ext cx="9144000" cy="1432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0" y="5123181"/>
            <a:ext cx="4432300" cy="14223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0" y="5100369"/>
            <a:ext cx="1206500" cy="4455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-19050"/>
            <a:ext cx="397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Turcotte</a:t>
            </a:r>
            <a:r>
              <a:rPr lang="en-US" dirty="0" smtClean="0"/>
              <a:t> &amp; Schubert 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310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Example: map underwater volcanoes from space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3612645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77" y="876300"/>
            <a:ext cx="5015590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4787900"/>
            <a:ext cx="235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&amp; </a:t>
            </a:r>
            <a:r>
              <a:rPr lang="en-US" dirty="0" err="1" smtClean="0"/>
              <a:t>Sandwell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03234"/>
            <a:ext cx="331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</a:t>
            </a:r>
            <a:r>
              <a:rPr lang="en-US" i="1" dirty="0" smtClean="0"/>
              <a:t>Oceanography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33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6226175"/>
            <a:ext cx="4800600" cy="500062"/>
          </a:xfrm>
        </p:spPr>
        <p:txBody>
          <a:bodyPr>
            <a:no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www.marine-geo.org</a:t>
            </a:r>
            <a:r>
              <a:rPr lang="en-US" sz="1800" dirty="0"/>
              <a:t>/portals/</a:t>
            </a:r>
            <a:r>
              <a:rPr lang="en-US" sz="1800" dirty="0" err="1"/>
              <a:t>gmrt</a:t>
            </a:r>
            <a:r>
              <a:rPr lang="en-US" sz="1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1" y="584252"/>
            <a:ext cx="7226299" cy="564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Earth seafloor “bathymetry” is actually inferred from constraints on gravity!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622800"/>
            <a:ext cx="5461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42799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sonar 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336449">
            <a:off x="2174736" y="3328602"/>
            <a:ext cx="33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gaps between tracks: bathymetry</a:t>
            </a:r>
          </a:p>
          <a:p>
            <a:r>
              <a:rPr lang="en-US" i="1" dirty="0" smtClean="0"/>
              <a:t>inferred from altimetry</a:t>
            </a:r>
            <a:r>
              <a:rPr lang="en-US" i="1" dirty="0" smtClean="0">
                <a:sym typeface="Wingdings"/>
              </a:rPr>
              <a:t> gravity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02500" y="4649232"/>
            <a:ext cx="1308100" cy="1345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31200" y="3635637"/>
            <a:ext cx="7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gaps</a:t>
            </a:r>
          </a:p>
          <a:p>
            <a:r>
              <a:rPr lang="en-US" dirty="0" smtClean="0"/>
              <a:t>are</a:t>
            </a:r>
          </a:p>
          <a:p>
            <a:r>
              <a:rPr lang="en-US" dirty="0" smtClean="0"/>
              <a:t>large!</a:t>
            </a:r>
          </a:p>
        </p:txBody>
      </p:sp>
    </p:spTree>
    <p:extLst>
      <p:ext uri="{BB962C8B-B14F-4D97-AF65-F5344CB8AC3E}">
        <p14:creationId xmlns:p14="http://schemas.microsoft.com/office/powerpoint/2010/main" val="2840636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4969"/>
            <a:ext cx="9144000" cy="703262"/>
          </a:xfrm>
        </p:spPr>
        <p:txBody>
          <a:bodyPr>
            <a:noAutofit/>
          </a:bodyPr>
          <a:lstStyle/>
          <a:p>
            <a:pPr algn="r"/>
            <a:r>
              <a:rPr lang="en-US" sz="3000" dirty="0" smtClean="0"/>
              <a:t>Different worlds show similar behavior in gravity-topography ratio (“admittance”)</a:t>
            </a:r>
            <a:br>
              <a:rPr lang="en-US" sz="3000" dirty="0" smtClean="0"/>
            </a:br>
            <a:r>
              <a:rPr lang="en-US" sz="3000" dirty="0" smtClean="0"/>
              <a:t>as a function of wavelength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52500"/>
            <a:ext cx="4130169" cy="359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177268"/>
            <a:ext cx="72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Mars</a:t>
            </a:r>
            <a:endParaRPr lang="en-US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27500" y="2273300"/>
            <a:ext cx="2667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4469" y="19039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2π</a:t>
            </a:r>
            <a:r>
              <a:rPr lang="en-US" dirty="0" err="1" smtClean="0"/>
              <a:t>GρΔz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07386" y="5816600"/>
            <a:ext cx="7036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Admittance is sometimes calculated using “</a:t>
            </a:r>
            <a:r>
              <a:rPr lang="en-US" i="1" dirty="0" err="1" smtClean="0"/>
              <a:t>Bouguer</a:t>
            </a:r>
            <a:r>
              <a:rPr lang="en-US" i="1" dirty="0" smtClean="0"/>
              <a:t> gravity”, gravity that</a:t>
            </a:r>
          </a:p>
          <a:p>
            <a:pPr algn="r"/>
            <a:r>
              <a:rPr lang="en-US" i="1" dirty="0" smtClean="0"/>
              <a:t>has been </a:t>
            </a:r>
            <a:r>
              <a:rPr lang="en-US" i="1" u="sng" dirty="0" smtClean="0"/>
              <a:t>corrected</a:t>
            </a:r>
            <a:r>
              <a:rPr lang="en-US" i="1" dirty="0" smtClean="0"/>
              <a:t> for mass of topography</a:t>
            </a:r>
          </a:p>
          <a:p>
            <a:pPr algn="r"/>
            <a:r>
              <a:rPr lang="en-US" i="1" dirty="0" smtClean="0"/>
              <a:t>In this course we only use “free-air gravity” (uncorrected for topography).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460" y="2615168"/>
            <a:ext cx="4988540" cy="312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92692" y="2250638"/>
            <a:ext cx="79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Moon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6604000" y="3048000"/>
            <a:ext cx="1879600" cy="186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13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3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responsible for this support?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27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314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1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80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92" y="274638"/>
            <a:ext cx="4318000" cy="7286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Definition of the lithosphere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92" y="0"/>
            <a:ext cx="47142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100" y="5981700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Watts, in Treatise on Geophysics</a:t>
            </a:r>
          </a:p>
          <a:p>
            <a:r>
              <a:rPr lang="en-US" dirty="0" smtClean="0"/>
              <a:t>(1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.), 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792" y="1612900"/>
            <a:ext cx="41502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elastic lithosphere </a:t>
            </a:r>
          </a:p>
          <a:p>
            <a:r>
              <a:rPr lang="en-US" b="1" dirty="0" smtClean="0"/>
              <a:t>– supports loads over geologic time</a:t>
            </a:r>
          </a:p>
          <a:p>
            <a:endParaRPr lang="en-US" dirty="0" smtClean="0"/>
          </a:p>
          <a:p>
            <a:r>
              <a:rPr lang="en-US" dirty="0" smtClean="0"/>
              <a:t>separate from:</a:t>
            </a:r>
          </a:p>
          <a:p>
            <a:endParaRPr lang="en-US" dirty="0" smtClean="0"/>
          </a:p>
          <a:p>
            <a:r>
              <a:rPr lang="en-US" dirty="0"/>
              <a:t>seismic lithosphere – permits earthquakes</a:t>
            </a:r>
          </a:p>
          <a:p>
            <a:endParaRPr lang="en-US" dirty="0" smtClean="0"/>
          </a:p>
          <a:p>
            <a:r>
              <a:rPr lang="en-US" dirty="0" smtClean="0"/>
              <a:t>thermal boundary layer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layer that is conductively affected</a:t>
            </a:r>
          </a:p>
          <a:p>
            <a:r>
              <a:rPr lang="en-US" dirty="0" smtClean="0"/>
              <a:t>by the cold boundary condition of </a:t>
            </a:r>
          </a:p>
          <a:p>
            <a:r>
              <a:rPr lang="en-US" dirty="0" smtClean="0"/>
              <a:t>the planet’s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584700" cy="550862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Lithosphere: strength versus depth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0" y="630461"/>
            <a:ext cx="5689599" cy="5052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7767" y="4947166"/>
            <a:ext cx="142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Byerlee’s</a:t>
            </a:r>
            <a:r>
              <a:rPr lang="en-US" dirty="0" smtClean="0"/>
              <a:t> law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8298"/>
            <a:ext cx="3213100" cy="32845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832100" y="3200400"/>
            <a:ext cx="1943100" cy="17467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2"/>
          </p:cNvCxnSpPr>
          <p:nvPr/>
        </p:nvCxnSpPr>
        <p:spPr>
          <a:xfrm flipH="1" flipV="1">
            <a:off x="1606550" y="4622800"/>
            <a:ext cx="400050" cy="3243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39298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g=3.7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7939297" y="630461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g=9.8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5132597" y="640834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g=8.9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32597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g=1.6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222016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55" y="1854200"/>
            <a:ext cx="8581845" cy="4459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4470400"/>
            <a:ext cx="22098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01" y="4470400"/>
            <a:ext cx="2374900" cy="87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251" y="655638"/>
            <a:ext cx="2044700" cy="9271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501900" y="496888"/>
            <a:ext cx="508001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517900" y="457200"/>
            <a:ext cx="304800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501" y="-4465"/>
            <a:ext cx="199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stiffness (Pa, N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Young’s modulus</a:t>
            </a:r>
            <a:endParaRPr lang="en-US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511300" y="1284288"/>
            <a:ext cx="361951" cy="29845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900" y="1582738"/>
            <a:ext cx="221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flexural rigidity (N m)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8900" y="3868738"/>
            <a:ext cx="165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wavelength (m)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5" idx="1"/>
          </p:cNvCxnSpPr>
          <p:nvPr/>
        </p:nvCxnSpPr>
        <p:spPr>
          <a:xfrm>
            <a:off x="323850" y="4238070"/>
            <a:ext cx="361951" cy="70858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171785">
            <a:off x="3936182" y="2717801"/>
            <a:ext cx="172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compensation, 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2201" y="6128728"/>
            <a:ext cx="3352200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 = [ (kg m s</a:t>
            </a:r>
            <a:r>
              <a:rPr lang="en-US" baseline="30000" dirty="0" smtClean="0"/>
              <a:t>-2</a:t>
            </a:r>
            <a:r>
              <a:rPr lang="en-US" dirty="0" smtClean="0"/>
              <a:t>)/(kg m</a:t>
            </a:r>
            <a:r>
              <a:rPr lang="en-US" baseline="30000" dirty="0" smtClean="0"/>
              <a:t>-3 </a:t>
            </a:r>
            <a:r>
              <a:rPr lang="en-US" dirty="0" smtClean="0"/>
              <a:t>× m s</a:t>
            </a:r>
            <a:r>
              <a:rPr lang="en-US" baseline="30000" dirty="0" smtClean="0"/>
              <a:t>-2</a:t>
            </a:r>
            <a:r>
              <a:rPr lang="en-US" dirty="0" smtClean="0"/>
              <a:t>) ]</a:t>
            </a:r>
            <a:r>
              <a:rPr lang="en-US" baseline="30000" dirty="0" smtClean="0"/>
              <a:t>1/4</a:t>
            </a:r>
            <a:endParaRPr lang="en-US" baseline="30000" dirty="0"/>
          </a:p>
        </p:txBody>
      </p:sp>
      <p:cxnSp>
        <p:nvCxnSpPr>
          <p:cNvPr id="25" name="Curved Connector 24"/>
          <p:cNvCxnSpPr/>
          <p:nvPr/>
        </p:nvCxnSpPr>
        <p:spPr>
          <a:xfrm rot="5400000">
            <a:off x="325039" y="5253617"/>
            <a:ext cx="1016978" cy="745945"/>
          </a:xfrm>
          <a:prstGeom prst="curvedConnector3">
            <a:avLst>
              <a:gd name="adj1" fmla="val 27522"/>
            </a:avLst>
          </a:prstGeom>
          <a:ln>
            <a:solidFill>
              <a:srgbClr val="7F7F7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927512" y="1438276"/>
            <a:ext cx="542889" cy="246062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698" y="0"/>
            <a:ext cx="3804309" cy="185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22700" y="158790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thickness (m)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372100" y="1284288"/>
            <a:ext cx="4127500" cy="66778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470401" y="1365806"/>
            <a:ext cx="421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Poisson’s ratio (0.25 – 0.33, dimensionless)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5575256" y="2857500"/>
            <a:ext cx="1157535" cy="2159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32791" y="2704068"/>
            <a:ext cx="247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 curves</a:t>
            </a:r>
          </a:p>
          <a:p>
            <a:r>
              <a:rPr lang="en-US" dirty="0" smtClean="0"/>
              <a:t>can be used to constrain</a:t>
            </a:r>
          </a:p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13506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18" y="2654300"/>
            <a:ext cx="5440082" cy="420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0" y="757238"/>
            <a:ext cx="4775200" cy="1143000"/>
          </a:xfrm>
        </p:spPr>
        <p:txBody>
          <a:bodyPr>
            <a:noAutofit/>
          </a:bodyPr>
          <a:lstStyle/>
          <a:p>
            <a:r>
              <a:rPr lang="en-US" sz="2500" dirty="0" smtClean="0"/>
              <a:t>A different technique is needed for loads with wavelength comparable to the radius of the planet</a:t>
            </a:r>
            <a:br>
              <a:rPr lang="en-US" sz="2500" dirty="0" smtClean="0"/>
            </a:br>
            <a:r>
              <a:rPr lang="en-US" sz="2500" dirty="0" smtClean="0"/>
              <a:t>(consider </a:t>
            </a:r>
            <a:r>
              <a:rPr lang="en-US" sz="2500" b="1" dirty="0" smtClean="0"/>
              <a:t>membrane stresses</a:t>
            </a:r>
            <a:r>
              <a:rPr lang="en-US" sz="2500" dirty="0" smtClean="0"/>
              <a:t>)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231679" cy="3340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8333" y="6173232"/>
            <a:ext cx="262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McKenzie et al. EPSL 2002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3224599"/>
            <a:ext cx="3199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Banerdt</a:t>
            </a:r>
            <a:r>
              <a:rPr lang="en-US" dirty="0" smtClean="0"/>
              <a:t> et al., </a:t>
            </a:r>
            <a:r>
              <a:rPr lang="en-US" dirty="0" err="1" smtClean="0"/>
              <a:t>ch.</a:t>
            </a:r>
            <a:r>
              <a:rPr lang="en-US" dirty="0" smtClean="0"/>
              <a:t> in </a:t>
            </a:r>
          </a:p>
          <a:p>
            <a:r>
              <a:rPr lang="en-US" dirty="0" err="1" smtClean="0"/>
              <a:t>Kieffer</a:t>
            </a:r>
            <a:r>
              <a:rPr lang="en-US" dirty="0" smtClean="0"/>
              <a:t> et al. (</a:t>
            </a:r>
            <a:r>
              <a:rPr lang="en-US" dirty="0" err="1" smtClean="0"/>
              <a:t>eds</a:t>
            </a:r>
            <a:r>
              <a:rPr lang="en-US" dirty="0" smtClean="0"/>
              <a:t>). “Mars”, 1992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50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Membrane support example: </a:t>
            </a:r>
            <a:br>
              <a:rPr lang="en-US" dirty="0" smtClean="0"/>
            </a:br>
            <a:r>
              <a:rPr lang="en-US" dirty="0" err="1" smtClean="0"/>
              <a:t>Tharsis</a:t>
            </a:r>
            <a:r>
              <a:rPr lang="en-US" dirty="0" smtClean="0"/>
              <a:t> (volcanic province) load on Mars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962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300" y="6025634"/>
            <a:ext cx="264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Phillips et al. Science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35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APPLICATIONS: DENSITY/POROSITY; INFERENCE OF BURIED OCEANS; STRENGTH </a:t>
            </a:r>
            <a:r>
              <a:rPr lang="en-US" dirty="0" smtClean="0">
                <a:sym typeface="Wingdings"/>
              </a:rPr>
              <a:t> HEAT FLOW  </a:t>
            </a:r>
            <a:r>
              <a:rPr lang="en-US" dirty="0" smtClean="0"/>
              <a:t>THERMAL HISTORY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3860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00" y="142101"/>
            <a:ext cx="8897050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000" dirty="0" smtClean="0"/>
              <a:t>Hydrology of </a:t>
            </a:r>
            <a:r>
              <a:rPr lang="en-US" sz="3000" dirty="0" err="1" smtClean="0"/>
              <a:t>megabreccia</a:t>
            </a:r>
            <a:r>
              <a:rPr lang="en-US" sz="3000" dirty="0" smtClean="0"/>
              <a:t>: permeability = ? porosity = ?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177800" y="6343134"/>
            <a:ext cx="182614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Toro crater, Mars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7900" y="5334000"/>
            <a:ext cx="2882520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megabreccia</a:t>
            </a:r>
            <a:r>
              <a:rPr lang="en-US" dirty="0" smtClean="0"/>
              <a:t> / </a:t>
            </a:r>
            <a:r>
              <a:rPr lang="en-US" dirty="0" err="1" smtClean="0"/>
              <a:t>megaregolith</a:t>
            </a:r>
            <a:r>
              <a:rPr lang="en-US" dirty="0" smtClean="0"/>
              <a:t>:</a:t>
            </a:r>
          </a:p>
          <a:p>
            <a:r>
              <a:rPr lang="en-US" dirty="0" smtClean="0"/>
              <a:t>pervasively fractured upper</a:t>
            </a:r>
          </a:p>
          <a:p>
            <a:r>
              <a:rPr lang="en-US" dirty="0" smtClean="0"/>
              <a:t>crust dating from time of </a:t>
            </a:r>
          </a:p>
          <a:p>
            <a:r>
              <a:rPr lang="en-US" dirty="0" smtClean="0"/>
              <a:t>Late Heavy Bombardment.</a:t>
            </a:r>
          </a:p>
        </p:txBody>
      </p:sp>
    </p:spTree>
    <p:extLst>
      <p:ext uri="{BB962C8B-B14F-4D97-AF65-F5344CB8AC3E}">
        <p14:creationId xmlns:p14="http://schemas.microsoft.com/office/powerpoint/2010/main" val="1925359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7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Lunar gravity was poorly mapped before 2010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0" y="3566037"/>
            <a:ext cx="3937000" cy="5183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3100"/>
            <a:ext cx="4904730" cy="426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" y="812800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Problem: how to measure the acceleration of</a:t>
            </a:r>
          </a:p>
          <a:p>
            <a:r>
              <a:rPr lang="en-US" dirty="0" smtClean="0"/>
              <a:t>a spacecraft on the far side of the Moon?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48708" y="678934"/>
            <a:ext cx="409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Solutions: relay satellite, or two satellites.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1246170"/>
            <a:ext cx="3479800" cy="23198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0000" y="3130034"/>
            <a:ext cx="229225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Japan: SELENE mission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07000" y="3752334"/>
            <a:ext cx="21466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NASA: GRAIL 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08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300"/>
            <a:ext cx="9144000" cy="578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9426" y="0"/>
            <a:ext cx="296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Wieczorek</a:t>
            </a:r>
            <a:r>
              <a:rPr lang="en-US" dirty="0" smtClean="0"/>
              <a:t> et al. Science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7000" y="89972"/>
            <a:ext cx="5224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Porosity from gravity-topography ratio</a:t>
            </a:r>
          </a:p>
          <a:p>
            <a:r>
              <a:rPr lang="en-US" sz="1500" i="1" dirty="0" smtClean="0"/>
              <a:t>(low flybys possible due to lack of atmosphere on Moon)</a:t>
            </a:r>
            <a:endParaRPr lang="en-US" sz="1500" i="1" dirty="0"/>
          </a:p>
        </p:txBody>
      </p:sp>
      <p:sp>
        <p:nvSpPr>
          <p:cNvPr id="8" name="TextBox 7"/>
          <p:cNvSpPr txBox="1"/>
          <p:nvPr/>
        </p:nvSpPr>
        <p:spPr>
          <a:xfrm rot="20827475">
            <a:off x="1557235" y="2079696"/>
            <a:ext cx="1469009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young lavas </a:t>
            </a:r>
          </a:p>
          <a:p>
            <a:r>
              <a:rPr lang="en-US" dirty="0" smtClean="0"/>
              <a:t>(complicated:</a:t>
            </a:r>
          </a:p>
          <a:p>
            <a:r>
              <a:rPr lang="en-US" dirty="0" smtClean="0"/>
              <a:t>masked out)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010572">
            <a:off x="5597302" y="2095131"/>
            <a:ext cx="2964686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ancient highlands</a:t>
            </a:r>
          </a:p>
          <a:p>
            <a:r>
              <a:rPr lang="en-US" dirty="0" smtClean="0"/>
              <a:t>(compositionally uniform</a:t>
            </a:r>
          </a:p>
          <a:p>
            <a:r>
              <a:rPr lang="en-US" dirty="0" smtClean="0"/>
              <a:t>magma-ocean flotation crust)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8326" y="6087768"/>
            <a:ext cx="74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9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Mapping </a:t>
            </a:r>
            <a:r>
              <a:rPr lang="en-US" sz="3000" dirty="0" smtClean="0"/>
              <a:t>underwater volcanoes from space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3612645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77" y="876300"/>
            <a:ext cx="5015590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4787900"/>
            <a:ext cx="235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&amp; </a:t>
            </a:r>
            <a:r>
              <a:rPr lang="en-US" dirty="0" err="1" smtClean="0"/>
              <a:t>Sandwell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03234"/>
            <a:ext cx="331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</a:t>
            </a:r>
            <a:r>
              <a:rPr lang="en-US" i="1" dirty="0" smtClean="0"/>
              <a:t>Oceanography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72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Thermal history of Mars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54" y="1290598"/>
            <a:ext cx="7323013" cy="455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9288" y="3263900"/>
            <a:ext cx="23603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Major reduction</a:t>
            </a:r>
          </a:p>
          <a:p>
            <a:r>
              <a:rPr lang="en-US" dirty="0" smtClean="0">
                <a:sym typeface="Wingdings"/>
              </a:rPr>
              <a:t>in Mars’ geothermal</a:t>
            </a:r>
          </a:p>
          <a:p>
            <a:r>
              <a:rPr lang="en-US" dirty="0" smtClean="0">
                <a:sym typeface="Wingdings"/>
              </a:rPr>
              <a:t>heat flow at around</a:t>
            </a:r>
          </a:p>
          <a:p>
            <a:r>
              <a:rPr lang="en-US" dirty="0" smtClean="0">
                <a:sym typeface="Wingdings"/>
              </a:rPr>
              <a:t>the time that the </a:t>
            </a:r>
          </a:p>
          <a:p>
            <a:r>
              <a:rPr lang="en-US" dirty="0" smtClean="0">
                <a:sym typeface="Wingdings"/>
              </a:rPr>
              <a:t>surface was drying out.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57600" y="6148864"/>
            <a:ext cx="414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Ruiz et al., Nature Scientific Reports, 2014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71" y="835897"/>
            <a:ext cx="1549400" cy="858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17034"/>
            <a:ext cx="544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of elastic lithosphere corresponds to T ~ 550-600 C</a:t>
            </a:r>
          </a:p>
          <a:p>
            <a:r>
              <a:rPr lang="en-US" dirty="0" smtClean="0"/>
              <a:t>(McNutt, JGR, 1984)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58371" y="469900"/>
            <a:ext cx="544229" cy="508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02600" y="203200"/>
            <a:ext cx="106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depth(m)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83671" y="469900"/>
            <a:ext cx="477188" cy="4064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532973" y="1602265"/>
            <a:ext cx="290227" cy="926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23200" y="1510225"/>
            <a:ext cx="1333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</a:t>
            </a:r>
          </a:p>
          <a:p>
            <a:r>
              <a:rPr lang="en-US" dirty="0" smtClean="0"/>
              <a:t>conductivity</a:t>
            </a:r>
          </a:p>
          <a:p>
            <a:r>
              <a:rPr lang="en-US" dirty="0" smtClean="0"/>
              <a:t>(W m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37889" y="100568"/>
            <a:ext cx="189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flow (W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698312" y="1462836"/>
            <a:ext cx="85359" cy="4641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15077" y="1926945"/>
            <a:ext cx="12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T(K)</a:t>
            </a:r>
          </a:p>
        </p:txBody>
      </p:sp>
    </p:spTree>
    <p:extLst>
      <p:ext uri="{BB962C8B-B14F-4D97-AF65-F5344CB8AC3E}">
        <p14:creationId xmlns:p14="http://schemas.microsoft.com/office/powerpoint/2010/main" val="3989192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900"/>
          </a:xfrm>
        </p:spPr>
        <p:txBody>
          <a:bodyPr/>
          <a:lstStyle/>
          <a:p>
            <a:r>
              <a:rPr lang="en-US" dirty="0" smtClean="0"/>
              <a:t>Inferring oceans on Europa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51324" y="850900"/>
            <a:ext cx="329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Hurford</a:t>
            </a:r>
            <a:r>
              <a:rPr lang="en-US" dirty="0" smtClean="0"/>
              <a:t> et al. Icarus 2005</a:t>
            </a:r>
          </a:p>
          <a:p>
            <a:pPr algn="r"/>
            <a:r>
              <a:rPr lang="en-US" dirty="0" smtClean="0"/>
              <a:t>Billings &amp; </a:t>
            </a:r>
            <a:r>
              <a:rPr lang="en-US" dirty="0" err="1" smtClean="0"/>
              <a:t>Kattenhorn</a:t>
            </a:r>
            <a:r>
              <a:rPr lang="en-US" dirty="0" smtClean="0"/>
              <a:t> Icarus 2005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1" y="673100"/>
            <a:ext cx="20447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1" y="1600200"/>
            <a:ext cx="3805191" cy="345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6616700" cy="4461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61242" y="2514600"/>
            <a:ext cx="258275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Elastic thickness is</a:t>
            </a:r>
          </a:p>
          <a:p>
            <a:r>
              <a:rPr lang="en-US" dirty="0" smtClean="0">
                <a:sym typeface="Wingdings"/>
              </a:rPr>
              <a:t>small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Ice is soft and warm at</a:t>
            </a:r>
          </a:p>
          <a:p>
            <a:r>
              <a:rPr lang="en-US" dirty="0" smtClean="0">
                <a:sym typeface="Wingdings"/>
              </a:rPr>
              <a:t>shallow depths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(From Europa’s overall</a:t>
            </a:r>
          </a:p>
          <a:p>
            <a:r>
              <a:rPr lang="en-US" dirty="0" smtClean="0">
                <a:sym typeface="Wingdings"/>
              </a:rPr>
              <a:t>density) water substance</a:t>
            </a:r>
          </a:p>
          <a:p>
            <a:r>
              <a:rPr lang="en-US" dirty="0" smtClean="0">
                <a:sym typeface="Wingdings"/>
              </a:rPr>
              <a:t>persists to great depth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Most of the water is</a:t>
            </a:r>
          </a:p>
          <a:p>
            <a:r>
              <a:rPr lang="en-US" dirty="0" smtClean="0">
                <a:sym typeface="Wingdings"/>
              </a:rPr>
              <a:t>very warm and likely</a:t>
            </a:r>
          </a:p>
          <a:p>
            <a:r>
              <a:rPr lang="en-US" dirty="0" smtClean="0">
                <a:sym typeface="Wingdings"/>
              </a:rPr>
              <a:t>liquid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24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topography versus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00200" y="5181600"/>
            <a:ext cx="6017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Next lecture: </a:t>
            </a:r>
            <a:r>
              <a:rPr lang="en-US" sz="2800" dirty="0" smtClean="0"/>
              <a:t>topography and tectonics.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1556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6938"/>
            <a:ext cx="8229600" cy="11430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25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700" y="706650"/>
            <a:ext cx="4965700" cy="1805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224520"/>
            <a:ext cx="7454900" cy="363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200" y="254084"/>
            <a:ext cx="12203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Flexure</a:t>
            </a:r>
            <a:endParaRPr lang="en-US" sz="27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762500" y="2247900"/>
            <a:ext cx="12700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90688" y="2957820"/>
            <a:ext cx="154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Poisson’s ratio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04718" y="2613640"/>
            <a:ext cx="161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gravity (m/s^2)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40336" y="50884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thickness (m)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930900" y="420216"/>
            <a:ext cx="177800" cy="583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905000" y="1905000"/>
            <a:ext cx="444500" cy="444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70046" y="2311489"/>
            <a:ext cx="1179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flexural</a:t>
            </a:r>
          </a:p>
          <a:p>
            <a:r>
              <a:rPr lang="en-US" dirty="0" smtClean="0"/>
              <a:t>parameter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51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2605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444500"/>
            <a:ext cx="82423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5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6226175"/>
            <a:ext cx="4800600" cy="500062"/>
          </a:xfrm>
        </p:spPr>
        <p:txBody>
          <a:bodyPr>
            <a:no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www.marine-geo.org</a:t>
            </a:r>
            <a:r>
              <a:rPr lang="en-US" sz="1800" dirty="0"/>
              <a:t>/portals/</a:t>
            </a:r>
            <a:r>
              <a:rPr lang="en-US" sz="1800" dirty="0" err="1"/>
              <a:t>gmrt</a:t>
            </a:r>
            <a:r>
              <a:rPr lang="en-US" sz="1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1" y="584252"/>
            <a:ext cx="7226299" cy="564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Earth seafloor “bathymetry” is actually inferred from constraints on gravity!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622800"/>
            <a:ext cx="5461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42799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sonar 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336449">
            <a:off x="2174736" y="3328602"/>
            <a:ext cx="33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gaps between tracks: bathymetry</a:t>
            </a:r>
          </a:p>
          <a:p>
            <a:r>
              <a:rPr lang="en-US" i="1" dirty="0" smtClean="0"/>
              <a:t>inferred from altimetry</a:t>
            </a:r>
            <a:r>
              <a:rPr lang="en-US" i="1" dirty="0" smtClean="0">
                <a:sym typeface="Wingdings"/>
              </a:rPr>
              <a:t> gravity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02500" y="4649232"/>
            <a:ext cx="1308100" cy="1345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31200" y="3635637"/>
            <a:ext cx="7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gaps</a:t>
            </a:r>
          </a:p>
          <a:p>
            <a:r>
              <a:rPr lang="en-US" dirty="0" smtClean="0"/>
              <a:t>are</a:t>
            </a:r>
          </a:p>
          <a:p>
            <a:r>
              <a:rPr lang="en-US" dirty="0" smtClean="0"/>
              <a:t>large!</a:t>
            </a:r>
          </a:p>
        </p:txBody>
      </p:sp>
    </p:spTree>
    <p:extLst>
      <p:ext uri="{BB962C8B-B14F-4D97-AF65-F5344CB8AC3E}">
        <p14:creationId xmlns:p14="http://schemas.microsoft.com/office/powerpoint/2010/main" val="315541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74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 to chalkboard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8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REVIEW REQUIRED READING (CHAPTER 2 IN MELOSH)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______________________________</a:t>
            </a:r>
            <a:r>
              <a:rPr lang="en-US" dirty="0">
                <a:solidFill>
                  <a:srgbClr val="000000"/>
                </a:solidFill>
              </a:rPr>
              <a:t>_______________</a:t>
            </a:r>
            <a:r>
              <a:rPr lang="en-US" dirty="0" smtClean="0">
                <a:solidFill>
                  <a:srgbClr val="000000"/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APPLICATIONS: DENSITY/POROSITY; INFERENCE OF BURIED OCEANS; STRENGTH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rgbClr val="000000"/>
                </a:solidFill>
              </a:rPr>
              <a:t>THERMAL HISTORY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5643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673101"/>
            <a:ext cx="8801100" cy="46482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principle of true polar wander; </a:t>
            </a:r>
          </a:p>
          <a:p>
            <a:pPr marL="0" indent="0">
              <a:buNone/>
            </a:pPr>
            <a:r>
              <a:rPr lang="en-US" dirty="0" smtClean="0"/>
              <a:t>   evidence for true polar wander.</a:t>
            </a:r>
          </a:p>
          <a:p>
            <a:pPr marL="0" indent="0">
              <a:buNone/>
            </a:pPr>
            <a:r>
              <a:rPr lang="en-US" dirty="0" smtClean="0"/>
              <a:t>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557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10023</TotalTime>
  <Words>1034</Words>
  <Application>Microsoft Macintosh PowerPoint</Application>
  <PresentationFormat>On-screen Show (4:3)</PresentationFormat>
  <Paragraphs>216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Mapping underwater volcanoes from space</vt:lpstr>
      <vt:lpstr>http://www.marine-geo.org/portals/gmrt/</vt:lpstr>
      <vt:lpstr>PowerPoint Presentation</vt:lpstr>
      <vt:lpstr>Airy isostasy (floating)</vt:lpstr>
      <vt:lpstr>Switch to chalkboard</vt:lpstr>
      <vt:lpstr>PowerPoint Presentation</vt:lpstr>
      <vt:lpstr>Key points from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map underwater volcanoes from space</vt:lpstr>
      <vt:lpstr>http://www.marine-geo.org/portals/gmrt/</vt:lpstr>
      <vt:lpstr>Different worlds show similar behavior in gravity-topography ratio (“admittance”) as a function of wavelength</vt:lpstr>
      <vt:lpstr>What is responsible for this support?</vt:lpstr>
      <vt:lpstr>PowerPoint Presentation</vt:lpstr>
      <vt:lpstr>Airy isostasy (floating)</vt:lpstr>
      <vt:lpstr>Definition of the lithosphere</vt:lpstr>
      <vt:lpstr>Lithosphere: strength versus depth</vt:lpstr>
      <vt:lpstr>PowerPoint Presentation</vt:lpstr>
      <vt:lpstr>A different technique is needed for loads with wavelength comparable to the radius of the planet (consider membrane stresses)</vt:lpstr>
      <vt:lpstr>Membrane support example:  Tharsis (volcanic province) load on Mars</vt:lpstr>
      <vt:lpstr>PowerPoint Presentation</vt:lpstr>
      <vt:lpstr>PowerPoint Presentation</vt:lpstr>
      <vt:lpstr>Lunar gravity was poorly mapped before 2010</vt:lpstr>
      <vt:lpstr>PowerPoint Presentation</vt:lpstr>
      <vt:lpstr>Thermal history of Mars </vt:lpstr>
      <vt:lpstr>Inferring oceans on Europa</vt:lpstr>
      <vt:lpstr>Key points: topography versus gravity</vt:lpstr>
      <vt:lpstr>Additional slides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1169</cp:revision>
  <dcterms:created xsi:type="dcterms:W3CDTF">2016-01-07T03:39:51Z</dcterms:created>
  <dcterms:modified xsi:type="dcterms:W3CDTF">2018-10-03T19:52:40Z</dcterms:modified>
</cp:coreProperties>
</file>