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9" r:id="rId2"/>
    <p:sldId id="578" r:id="rId3"/>
    <p:sldId id="554" r:id="rId4"/>
    <p:sldId id="555" r:id="rId5"/>
    <p:sldId id="556" r:id="rId6"/>
    <p:sldId id="557" r:id="rId7"/>
    <p:sldId id="595" r:id="rId8"/>
    <p:sldId id="558" r:id="rId9"/>
    <p:sldId id="569" r:id="rId10"/>
    <p:sldId id="575" r:id="rId11"/>
    <p:sldId id="576" r:id="rId12"/>
    <p:sldId id="574" r:id="rId13"/>
    <p:sldId id="590" r:id="rId14"/>
    <p:sldId id="563" r:id="rId15"/>
    <p:sldId id="566" r:id="rId16"/>
    <p:sldId id="567" r:id="rId17"/>
    <p:sldId id="585" r:id="rId18"/>
    <p:sldId id="561" r:id="rId19"/>
    <p:sldId id="577" r:id="rId20"/>
    <p:sldId id="562" r:id="rId21"/>
    <p:sldId id="581" r:id="rId22"/>
    <p:sldId id="579" r:id="rId23"/>
    <p:sldId id="588" r:id="rId24"/>
    <p:sldId id="592" r:id="rId25"/>
    <p:sldId id="587" r:id="rId26"/>
    <p:sldId id="584" r:id="rId27"/>
    <p:sldId id="564" r:id="rId28"/>
    <p:sldId id="565" r:id="rId29"/>
    <p:sldId id="582" r:id="rId30"/>
    <p:sldId id="583" r:id="rId31"/>
    <p:sldId id="570" r:id="rId32"/>
    <p:sldId id="571" r:id="rId33"/>
    <p:sldId id="580" r:id="rId34"/>
    <p:sldId id="560" r:id="rId35"/>
    <p:sldId id="593" r:id="rId36"/>
    <p:sldId id="589" r:id="rId37"/>
    <p:sldId id="594" r:id="rId38"/>
    <p:sldId id="559" r:id="rId39"/>
    <p:sldId id="586" r:id="rId40"/>
    <p:sldId id="36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888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9/30/18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Monday 1 October 2018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Introduction.</a:t>
            </a:r>
          </a:p>
          <a:p>
            <a:r>
              <a:rPr lang="en-US" dirty="0" smtClean="0"/>
              <a:t>Shape, geoid, true polar wander.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Lectures (plan: 2 per topic)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28700"/>
            <a:ext cx="6858000" cy="45259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a. Shape</a:t>
            </a:r>
            <a:r>
              <a:rPr lang="en-US" dirty="0"/>
              <a:t>, </a:t>
            </a:r>
            <a:r>
              <a:rPr lang="en-US" dirty="0" smtClean="0"/>
              <a:t>gravity</a:t>
            </a:r>
          </a:p>
          <a:p>
            <a:pPr marL="0" lvl="0" indent="0">
              <a:buNone/>
            </a:pPr>
            <a:r>
              <a:rPr lang="en-US" dirty="0" smtClean="0"/>
              <a:t>b. Gravity</a:t>
            </a:r>
            <a:r>
              <a:rPr lang="en-US" dirty="0"/>
              <a:t>, topography</a:t>
            </a:r>
          </a:p>
          <a:p>
            <a:pPr marL="0" lvl="0" indent="0">
              <a:buNone/>
            </a:pPr>
            <a:r>
              <a:rPr lang="en-US" dirty="0" smtClean="0"/>
              <a:t>c. Lithosphere </a:t>
            </a:r>
            <a:r>
              <a:rPr lang="en-US" dirty="0"/>
              <a:t>(strength of)</a:t>
            </a:r>
          </a:p>
          <a:p>
            <a:pPr marL="0" lvl="0" indent="0">
              <a:buNone/>
            </a:pPr>
            <a:r>
              <a:rPr lang="en-US" dirty="0" smtClean="0"/>
              <a:t>d. Impact cratering</a:t>
            </a:r>
          </a:p>
          <a:p>
            <a:pPr marL="0" lvl="0" indent="0">
              <a:buNone/>
            </a:pPr>
            <a:r>
              <a:rPr lang="en-US" dirty="0" smtClean="0"/>
              <a:t>e. </a:t>
            </a:r>
            <a:r>
              <a:rPr lang="en-US" dirty="0" err="1" smtClean="0"/>
              <a:t>Hillslope</a:t>
            </a:r>
            <a:r>
              <a:rPr lang="en-US" dirty="0" smtClean="0"/>
              <a:t>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f. Lava</a:t>
            </a:r>
          </a:p>
          <a:p>
            <a:pPr marL="0" lvl="0" indent="0">
              <a:buNone/>
            </a:pPr>
            <a:r>
              <a:rPr lang="en-US" dirty="0" smtClean="0"/>
              <a:t>g. Ice</a:t>
            </a:r>
          </a:p>
          <a:p>
            <a:pPr marL="0" lvl="0" indent="0">
              <a:buNone/>
            </a:pPr>
            <a:r>
              <a:rPr lang="en-US" dirty="0" smtClean="0"/>
              <a:t>h. Aeolian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i. Rivers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j. Landscape </a:t>
            </a:r>
            <a:r>
              <a:rPr lang="en-US" dirty="0"/>
              <a:t>evolution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Local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542203" y="1270000"/>
            <a:ext cx="457200" cy="838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7503" y="44831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examples mostly from Earth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42203" y="4076700"/>
            <a:ext cx="457200" cy="13081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7503" y="14859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examples mostly from Earth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>
          <a:xfrm>
            <a:off x="5542203" y="2235200"/>
            <a:ext cx="457200" cy="1714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3703" y="2882900"/>
            <a:ext cx="303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 of Earth and Solar System</a:t>
            </a:r>
          </a:p>
          <a:p>
            <a:r>
              <a:rPr lang="en-US" i="1" dirty="0" smtClean="0"/>
              <a:t>examples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3800"/>
            <a:ext cx="11721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FLYBY</a:t>
            </a:r>
          </a:p>
          <a:p>
            <a:endParaRPr lang="en-US" sz="3000" b="1" dirty="0"/>
          </a:p>
          <a:p>
            <a:r>
              <a:rPr lang="en-US" sz="3000" b="1" dirty="0" smtClean="0"/>
              <a:t>ORBIT</a:t>
            </a:r>
          </a:p>
          <a:p>
            <a:endParaRPr lang="en-US" sz="3000" b="1" dirty="0"/>
          </a:p>
          <a:p>
            <a:r>
              <a:rPr lang="en-US" sz="3000" b="1" dirty="0" smtClean="0"/>
              <a:t>LAND</a:t>
            </a:r>
          </a:p>
          <a:p>
            <a:endParaRPr lang="en-US" sz="3000" b="1" dirty="0"/>
          </a:p>
          <a:p>
            <a:r>
              <a:rPr lang="en-US" sz="3000" b="1" dirty="0" smtClean="0"/>
              <a:t>ROVE</a:t>
            </a:r>
          </a:p>
        </p:txBody>
      </p:sp>
    </p:spTree>
    <p:extLst>
      <p:ext uri="{BB962C8B-B14F-4D97-AF65-F5344CB8AC3E}">
        <p14:creationId xmlns:p14="http://schemas.microsoft.com/office/powerpoint/2010/main" val="400652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Flume </a:t>
            </a:r>
            <a:r>
              <a:rPr lang="en-US" dirty="0"/>
              <a:t>tank</a:t>
            </a:r>
          </a:p>
          <a:p>
            <a:r>
              <a:rPr lang="en-US" dirty="0" smtClean="0"/>
              <a:t>Sand dune formation </a:t>
            </a:r>
            <a:endParaRPr lang="en-US" dirty="0"/>
          </a:p>
          <a:p>
            <a:r>
              <a:rPr lang="en-US" dirty="0" smtClean="0"/>
              <a:t>Mars Exploration Rover analyst’s </a:t>
            </a:r>
            <a:r>
              <a:rPr lang="en-US" dirty="0"/>
              <a:t>notebook </a:t>
            </a:r>
            <a:r>
              <a:rPr lang="en-US" dirty="0" smtClean="0"/>
              <a:t>(Eagle crater)</a:t>
            </a:r>
          </a:p>
          <a:p>
            <a:r>
              <a:rPr lang="en-US" dirty="0"/>
              <a:t>Landscape evolution modeling (computer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Mars landing site selection OR </a:t>
            </a:r>
          </a:p>
          <a:p>
            <a:pPr marL="0" indent="0">
              <a:buNone/>
            </a:pPr>
            <a:r>
              <a:rPr lang="en-US" dirty="0" smtClean="0"/>
              <a:t>    admittance/coherence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5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planets are roughly </a:t>
            </a:r>
            <a:r>
              <a:rPr lang="en-US" dirty="0"/>
              <a:t>spherical; relationship between internal </a:t>
            </a:r>
            <a:r>
              <a:rPr lang="en-US" dirty="0" smtClean="0"/>
              <a:t>mass distribution </a:t>
            </a:r>
            <a:r>
              <a:rPr lang="en-US" dirty="0"/>
              <a:t>and rotational bulge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definition of the geoid;</a:t>
            </a:r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evidence for true polar wander.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6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8723125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0600" y="4775200"/>
            <a:ext cx="2609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endParaRPr lang="en-US" dirty="0" smtClean="0"/>
          </a:p>
          <a:p>
            <a:r>
              <a:rPr lang="en-US" dirty="0" smtClean="0"/>
              <a:t>do materials matter?</a:t>
            </a:r>
          </a:p>
          <a:p>
            <a:endParaRPr lang="en-US" dirty="0" smtClean="0"/>
          </a:p>
          <a:p>
            <a:r>
              <a:rPr lang="en-US" dirty="0" smtClean="0"/>
              <a:t>does time matter?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92" y="1251466"/>
            <a:ext cx="2597354" cy="259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5692" y="3785657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Charon, moon</a:t>
            </a:r>
          </a:p>
          <a:p>
            <a:r>
              <a:rPr lang="en-US" dirty="0" smtClean="0"/>
              <a:t>1200 km diameter; ice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1353066"/>
            <a:ext cx="3173225" cy="239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7300" y="3791803"/>
            <a:ext cx="230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Vesta</a:t>
            </a:r>
            <a:r>
              <a:rPr lang="en-US" dirty="0" smtClean="0"/>
              <a:t>, asteroid</a:t>
            </a:r>
          </a:p>
          <a:p>
            <a:r>
              <a:rPr lang="en-US" dirty="0" smtClean="0"/>
              <a:t>525 km diameter; rock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804" y="3791803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Pluto, dwarf planet</a:t>
            </a:r>
          </a:p>
          <a:p>
            <a:r>
              <a:rPr lang="en-US" dirty="0" smtClean="0"/>
              <a:t>2400 km diameter; 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1251466"/>
            <a:ext cx="2552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4" y="4953000"/>
            <a:ext cx="2241762" cy="1130300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2" idx="2"/>
          </p:cNvCxnSpPr>
          <p:nvPr/>
        </p:nvCxnSpPr>
        <p:spPr>
          <a:xfrm>
            <a:off x="3416300" y="563562"/>
            <a:ext cx="1281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14800" y="563562"/>
            <a:ext cx="114300" cy="318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15692" y="882134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this course: planets + dwarf planets + moons + large KBOs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729"/>
            <a:ext cx="5537200" cy="381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606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circles: ice worlds</a:t>
            </a:r>
          </a:p>
          <a:p>
            <a:r>
              <a:rPr lang="en-US" dirty="0" smtClean="0"/>
              <a:t>filled circles: rock worlds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98500"/>
            <a:ext cx="260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r>
              <a:rPr lang="en-US" dirty="0" smtClean="0"/>
              <a:t>do materials matter?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209800"/>
            <a:ext cx="1549400" cy="876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0046" y="3086100"/>
            <a:ext cx="946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9600" y="3237468"/>
            <a:ext cx="28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stress difference at failure/2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" y="5192931"/>
            <a:ext cx="1841500" cy="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7462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700" y="5969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temperature?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8352"/>
            <a:ext cx="9144000" cy="18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4417458"/>
            <a:ext cx="10261600" cy="7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7832"/>
            <a:ext cx="4305300" cy="134864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762500" y="1422400"/>
            <a:ext cx="9779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0400" y="929164"/>
            <a:ext cx="340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Planetary materials deform geologically rapidly close to the</a:t>
            </a:r>
          </a:p>
          <a:p>
            <a:r>
              <a:rPr lang="en-US" dirty="0" smtClean="0"/>
              <a:t>melting point;</a:t>
            </a:r>
            <a:r>
              <a:rPr lang="en-US" dirty="0"/>
              <a:t> </a:t>
            </a:r>
            <a:r>
              <a:rPr lang="en-US" dirty="0" smtClean="0"/>
              <a:t>worlds that are not relaxed either never got close to the melting point, or were modified after they cooled.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405" y="596900"/>
            <a:ext cx="398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Planets are born hot and cool over time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5900" y="514693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Hydrostatic assumption: pressure is balanced by gravity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  solid worlds behave like fluids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27600" y="5767864"/>
            <a:ext cx="330200" cy="3986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5767864"/>
            <a:ext cx="123596" cy="3986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91005" y="6166534"/>
            <a:ext cx="22584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over geologic time &amp;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at large spatial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2786" y="6166534"/>
            <a:ext cx="177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sufficiently 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323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strain rate, s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4900" y="1422400"/>
            <a:ext cx="0" cy="2921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37934"/>
            <a:ext cx="344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 also reduces on approach</a:t>
            </a:r>
          </a:p>
          <a:p>
            <a:r>
              <a:rPr lang="en-US" dirty="0" smtClean="0"/>
              <a:t>to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02" y="0"/>
            <a:ext cx="6440097" cy="6270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Does time matter? (Maxwell time)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1939" cy="25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0955"/>
            <a:ext cx="10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illy putty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62" y="3077750"/>
            <a:ext cx="1505666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627062"/>
            <a:ext cx="452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timescale over which solids behave like fluids?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9862" y="6318766"/>
            <a:ext cx="66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far as we know, all worlds in the solar system formed ~4.6 Gyr ago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2134575"/>
            <a:ext cx="3771900" cy="706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1112685"/>
            <a:ext cx="4396055" cy="63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018425"/>
            <a:ext cx="2428262" cy="31156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05600" y="2840730"/>
            <a:ext cx="3556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322" y="2811260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viscosity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34000" y="2751830"/>
            <a:ext cx="355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6952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elastic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shear modulus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28" y="3331750"/>
            <a:ext cx="684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</a:t>
            </a:r>
          </a:p>
          <a:p>
            <a:endParaRPr lang="en-US" dirty="0" smtClean="0"/>
          </a:p>
          <a:p>
            <a:r>
              <a:rPr lang="en-US" dirty="0" smtClean="0"/>
              <a:t>Pa s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60628" y="37635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31" y="4472754"/>
            <a:ext cx="4508500" cy="17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9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= r(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r) )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452" y="5955268"/>
            <a:ext cx="23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1,920 × 1,540 × 990 </a:t>
            </a:r>
            <a:r>
              <a:rPr lang="ru-RU" dirty="0" err="1"/>
              <a:t>km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>
            <a:endCxn id="8" idx="0"/>
          </p:cNvCxnSpPr>
          <p:nvPr/>
        </p:nvCxnSpPr>
        <p:spPr>
          <a:xfrm rot="10800000" flipV="1">
            <a:off x="1656212" y="1866900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7200"/>
            <a:ext cx="3312422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40377"/>
            <a:ext cx="4900445" cy="3779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0"/>
            <a:ext cx="889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Gravitational acceleration, density, pressure, temperature inside the Earth</a:t>
            </a:r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3300" y="5219700"/>
            <a:ext cx="3481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Reference Earth Model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Dziewonski</a:t>
            </a:r>
            <a:r>
              <a:rPr lang="en-US" dirty="0" smtClean="0"/>
              <a:t> &amp; Anderson 1981)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26000"/>
            <a:ext cx="256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the Earth,</a:t>
            </a:r>
          </a:p>
          <a:p>
            <a:r>
              <a:rPr lang="en-US" dirty="0" smtClean="0"/>
              <a:t>gravitational acceleration</a:t>
            </a:r>
          </a:p>
          <a:p>
            <a:r>
              <a:rPr lang="en-US" dirty="0" smtClean="0"/>
              <a:t>falls as 1/r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230" y="640377"/>
            <a:ext cx="3784600" cy="378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2903" y="4419600"/>
            <a:ext cx="401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planetary materials fail at P &lt; 1 </a:t>
            </a:r>
            <a:r>
              <a:rPr lang="en-US" dirty="0" err="1" smtClean="0"/>
              <a:t>GPa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0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Correspondence between shape and gravity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681"/>
            <a:ext cx="2324100" cy="891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1805185"/>
            <a:ext cx="226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90600" y="1359651"/>
            <a:ext cx="0" cy="456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81300" y="747137"/>
            <a:ext cx="736600" cy="182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7900" y="571500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shape, for a uniform density body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5716" y="6413500"/>
            <a:ext cx="352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2002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980" y="1544317"/>
            <a:ext cx="2836820" cy="7396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51939" y="1359651"/>
            <a:ext cx="159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 of J</a:t>
            </a:r>
            <a:r>
              <a:rPr lang="en-US" baseline="-25000" dirty="0" smtClean="0"/>
              <a:t>2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89" y="2278051"/>
            <a:ext cx="6464723" cy="1009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00" y="3146581"/>
            <a:ext cx="5125199" cy="9762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04" y="652681"/>
            <a:ext cx="523158" cy="7069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2479" y="4122809"/>
            <a:ext cx="816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Gravitational equipotential surface: surface of constant </a:t>
            </a:r>
            <a:r>
              <a:rPr lang="en-US" b="1" i="1" dirty="0" smtClean="0"/>
              <a:t>V </a:t>
            </a:r>
            <a:r>
              <a:rPr lang="en-US" b="1" dirty="0" smtClean="0"/>
              <a:t>(“external to the planet”)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4" y="4610100"/>
            <a:ext cx="2616200" cy="1193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4633511"/>
            <a:ext cx="5295900" cy="9815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9036" y="5625743"/>
            <a:ext cx="69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Gravity equipotential: surface of constant </a:t>
            </a:r>
            <a:r>
              <a:rPr lang="en-US" b="1" i="1" dirty="0" smtClean="0"/>
              <a:t>U </a:t>
            </a:r>
            <a:r>
              <a:rPr lang="en-US" b="1" dirty="0" smtClean="0"/>
              <a:t>(“on the planet’s surface”)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826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What is the relationship between </a:t>
            </a:r>
            <a:r>
              <a:rPr lang="en-US" sz="3500" i="1" dirty="0" smtClean="0"/>
              <a:t>J</a:t>
            </a:r>
            <a:r>
              <a:rPr lang="en-US" sz="3500" i="1" baseline="-25000" dirty="0" smtClean="0"/>
              <a:t>2</a:t>
            </a:r>
            <a:r>
              <a:rPr lang="en-US" sz="3500" dirty="0" smtClean="0"/>
              <a:t> and </a:t>
            </a:r>
            <a:r>
              <a:rPr lang="en-US" sz="3500" i="1" dirty="0" smtClean="0"/>
              <a:t>f</a:t>
            </a:r>
            <a:r>
              <a:rPr lang="en-US" sz="3500" dirty="0" smtClean="0"/>
              <a:t>?</a:t>
            </a:r>
            <a:endParaRPr lang="en-US" sz="3500" dirty="0"/>
          </a:p>
        </p:txBody>
      </p:sp>
      <p:sp>
        <p:nvSpPr>
          <p:cNvPr id="11" name="TextBox 10"/>
          <p:cNvSpPr txBox="1"/>
          <p:nvPr/>
        </p:nvSpPr>
        <p:spPr>
          <a:xfrm>
            <a:off x="5415716" y="6413500"/>
            <a:ext cx="352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2002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5168900"/>
            <a:ext cx="3111500" cy="124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3754" y="5384800"/>
            <a:ext cx="2313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(for hydrostatic shape)</a:t>
            </a:r>
          </a:p>
          <a:p>
            <a:r>
              <a:rPr lang="en-US" dirty="0" smtClean="0"/>
              <a:t>(to first order).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444" y="711200"/>
            <a:ext cx="2616200" cy="1193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734611"/>
            <a:ext cx="5295900" cy="981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0" y="1833341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value of </a:t>
            </a:r>
            <a:r>
              <a:rPr lang="en-US" i="1" dirty="0" smtClean="0"/>
              <a:t>U</a:t>
            </a:r>
            <a:r>
              <a:rPr lang="en-US" dirty="0" smtClean="0"/>
              <a:t> at the equator?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716" y="2184139"/>
            <a:ext cx="3076167" cy="9581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6500" y="1814807"/>
            <a:ext cx="166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 </a:t>
            </a:r>
            <a:r>
              <a:rPr lang="en-US" dirty="0" smtClean="0"/>
              <a:t>at the poles?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2202673"/>
            <a:ext cx="3907749" cy="939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3500520"/>
            <a:ext cx="4305300" cy="906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0" y="4641334"/>
            <a:ext cx="2199599" cy="472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00" y="4641334"/>
            <a:ext cx="130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Substituting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09349" y="4641334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rearranging,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37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39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7585" y="543917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ch.</a:t>
            </a:r>
            <a:r>
              <a:rPr lang="en-US" dirty="0" smtClean="0"/>
              <a:t> 2 of </a:t>
            </a:r>
            <a:r>
              <a:rPr lang="en-US" dirty="0" err="1" smtClean="0"/>
              <a:t>Lambeck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67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0"/>
            <a:ext cx="9080500" cy="736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Measurement: the tyranny of downward continuation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0" y="2978580"/>
            <a:ext cx="5740096" cy="150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965200"/>
            <a:ext cx="4038600" cy="154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5204" y="465776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Weiczorek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2100" y="996434"/>
            <a:ext cx="232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9285" y="2514600"/>
            <a:ext cx="388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… expressed using spherical harmonics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099299" y="3971383"/>
            <a:ext cx="1523054" cy="1660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12045" y="3971383"/>
            <a:ext cx="19694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spherical harmonic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functions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6504" y="4000684"/>
            <a:ext cx="926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weights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2222939"/>
            <a:ext cx="5791112" cy="5862314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4229100" y="4617713"/>
            <a:ext cx="3149602" cy="883337"/>
          </a:xfrm>
          <a:prstGeom prst="bentConnector3">
            <a:avLst>
              <a:gd name="adj1" fmla="val -403"/>
            </a:avLst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42693" y="3973334"/>
            <a:ext cx="417561" cy="127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00270" y="5649604"/>
            <a:ext cx="4690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Difficult to map gravity anomalies from space</a:t>
            </a:r>
          </a:p>
          <a:p>
            <a:r>
              <a:rPr lang="en-US" dirty="0" smtClean="0"/>
              <a:t>Difficult to map Earth interior density anomalies</a:t>
            </a:r>
          </a:p>
          <a:p>
            <a:r>
              <a:rPr lang="en-US" dirty="0" smtClean="0"/>
              <a:t>from Earth’s surface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616701" y="2978580"/>
            <a:ext cx="482598" cy="285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72953" y="2793914"/>
            <a:ext cx="98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problem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5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55"/>
            <a:ext cx="9144000" cy="64088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942" y="70746"/>
            <a:ext cx="8369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Minimizing the effects of downwards continuation: fly as close to the planet 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1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900"/>
          </a:xfrm>
        </p:spPr>
        <p:txBody>
          <a:bodyPr>
            <a:noAutofit/>
          </a:bodyPr>
          <a:lstStyle/>
          <a:p>
            <a:r>
              <a:rPr lang="en-US" sz="2500" dirty="0" smtClean="0"/>
              <a:t>Gravity of fluid planet = hydrostatic equilibrium + fluid circulation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962"/>
            <a:ext cx="2655477" cy="256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40" y="596900"/>
            <a:ext cx="430276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833" y="6477000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effects can be seen in Earth’s gravity field due to ocean currents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78" y="715962"/>
            <a:ext cx="2324014" cy="478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338523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Winds</a:t>
            </a:r>
          </a:p>
          <a:p>
            <a:r>
              <a:rPr lang="en-US" dirty="0" err="1" smtClean="0"/>
              <a:t>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6800" y="5442634"/>
            <a:ext cx="213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Kaspi</a:t>
            </a:r>
            <a:r>
              <a:rPr lang="en-US" dirty="0" smtClean="0"/>
              <a:t> et al. GRL 2010</a:t>
            </a:r>
          </a:p>
          <a:p>
            <a:r>
              <a:rPr lang="en-US" dirty="0" smtClean="0"/>
              <a:t>Hubbard Icarus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5028"/>
            <a:ext cx="9144000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329668"/>
            <a:ext cx="715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surface. Tectonics, aeolian processes, fluvial processes: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,</a:t>
            </a:r>
            <a:r>
              <a:rPr lang="en-US" dirty="0"/>
              <a:t> </a:t>
            </a:r>
            <a:r>
              <a:rPr lang="en-US" dirty="0" smtClean="0"/>
              <a:t>~300K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00" b="1" dirty="0" err="1" smtClean="0"/>
              <a:t>Fluid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envelopes</a:t>
            </a:r>
            <a:r>
              <a:rPr lang="nl-NL" sz="2100" b="1" dirty="0" smtClean="0"/>
              <a:t> (</a:t>
            </a:r>
            <a:r>
              <a:rPr lang="nl-NL" sz="2100" b="1" dirty="0" err="1" smtClean="0"/>
              <a:t>atmosphere</a:t>
            </a:r>
            <a:r>
              <a:rPr lang="nl-NL" sz="2100" b="1" dirty="0" smtClean="0"/>
              <a:t>, </a:t>
            </a:r>
            <a:r>
              <a:rPr lang="nl-NL" sz="2100" b="1" dirty="0" err="1" smtClean="0"/>
              <a:t>ocean</a:t>
            </a:r>
            <a:r>
              <a:rPr lang="nl-NL" sz="2100" b="1" dirty="0" smtClean="0"/>
              <a:t>) permit life on Earth. </a:t>
            </a:r>
          </a:p>
          <a:p>
            <a:r>
              <a:rPr lang="nl-NL" sz="2100" b="1" dirty="0" err="1" smtClean="0"/>
              <a:t>Planets</a:t>
            </a:r>
            <a:r>
              <a:rPr lang="nl-NL" sz="2100" b="1" dirty="0" smtClean="0"/>
              <a:t> </a:t>
            </a:r>
            <a:r>
              <a:rPr lang="en-US" sz="2100" b="1" dirty="0" smtClean="0"/>
              <a:t>with </a:t>
            </a:r>
            <a:r>
              <a:rPr lang="en-US" sz="2100" b="1" dirty="0"/>
              <a:t>solid surfaces retain traces of the evolution of their fluid envelopes over geological time.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0736" y="84869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topography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sediments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7387" y="5334000"/>
            <a:ext cx="39066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/>
              <a:t>	</a:t>
            </a:r>
            <a:r>
              <a:rPr lang="en-US" dirty="0" err="1" smtClean="0"/>
              <a:t>Neptunism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Ice ages (Agassiz)</a:t>
            </a:r>
          </a:p>
          <a:p>
            <a:r>
              <a:rPr lang="en-US"/>
              <a:t>	</a:t>
            </a:r>
            <a:r>
              <a:rPr lang="en-US" smtClean="0"/>
              <a:t>Early Mars (NASA)j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Snowball Earth (</a:t>
            </a:r>
            <a:r>
              <a:rPr lang="en-US" dirty="0" err="1" smtClean="0"/>
              <a:t>Kirschvink</a:t>
            </a:r>
            <a:r>
              <a:rPr lang="en-US" dirty="0" smtClean="0"/>
              <a:t>, others)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01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036" y="173038"/>
            <a:ext cx="7647963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Measure the effect of steady-state winds on Jupiter’s shape to determine if surface weather persists to</a:t>
            </a:r>
            <a:br>
              <a:rPr lang="en-US" sz="3000" dirty="0" smtClean="0"/>
            </a:br>
            <a:r>
              <a:rPr lang="en-US" sz="3000" dirty="0" smtClean="0"/>
              <a:t>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037"/>
            <a:ext cx="8597900" cy="53619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908800" y="3251200"/>
            <a:ext cx="0" cy="1282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92729" y="4533900"/>
            <a:ext cx="103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radiation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belts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96037" cy="14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2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45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3" y="0"/>
            <a:ext cx="44958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900" y="5715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Torsvik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149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TPW on Earth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00" y="863600"/>
            <a:ext cx="23903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less important</a:t>
            </a:r>
          </a:p>
          <a:p>
            <a:r>
              <a:rPr lang="en-US" dirty="0" smtClean="0"/>
              <a:t>(at least over the</a:t>
            </a:r>
          </a:p>
          <a:p>
            <a:r>
              <a:rPr lang="en-US" dirty="0" smtClean="0"/>
              <a:t>past 250 Myr)</a:t>
            </a:r>
          </a:p>
          <a:p>
            <a:r>
              <a:rPr lang="en-US" dirty="0" smtClean="0"/>
              <a:t>than plate tectonics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suggests persistence</a:t>
            </a:r>
          </a:p>
          <a:p>
            <a:r>
              <a:rPr lang="en-US" dirty="0" smtClean="0"/>
              <a:t>of mantle </a:t>
            </a:r>
            <a:r>
              <a:rPr lang="en-US" dirty="0" err="1" smtClean="0"/>
              <a:t>superplumes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4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are mountains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7239000" cy="354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153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surface. Fluvial processes: CH</a:t>
            </a:r>
            <a:r>
              <a:rPr lang="en-US" baseline="-25000" dirty="0" smtClean="0"/>
              <a:t>4,</a:t>
            </a:r>
            <a:r>
              <a:rPr lang="en-US" dirty="0" smtClean="0"/>
              <a:t> ~80K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28180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28900"/>
            <a:ext cx="1577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(wave season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began in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00" y="3340100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stream-bed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86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652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0" y="1473200"/>
            <a:ext cx="11430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6216134"/>
            <a:ext cx="83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Moon’s surface. relatively simple: impact cratering + </a:t>
            </a:r>
            <a:r>
              <a:rPr lang="en-US" dirty="0" err="1" smtClean="0"/>
              <a:t>hillslope</a:t>
            </a:r>
            <a:r>
              <a:rPr lang="en-US" dirty="0" smtClean="0"/>
              <a:t> processes.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2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260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873402"/>
            <a:ext cx="576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surface. Weathering, soil formation, aeolian processes</a:t>
            </a:r>
          </a:p>
          <a:p>
            <a:r>
              <a:rPr lang="en-US" dirty="0"/>
              <a:t>i</a:t>
            </a:r>
            <a:r>
              <a:rPr lang="en-US" dirty="0" smtClean="0"/>
              <a:t>ntermediate complexity; history of fluvial processes</a:t>
            </a:r>
            <a:endParaRPr lang="en-US" dirty="0"/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>
          <a:xfrm flipH="1">
            <a:off x="6604000" y="677565"/>
            <a:ext cx="497742" cy="28763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01742" y="215900"/>
            <a:ext cx="2042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 3.5 </a:t>
            </a:r>
            <a:r>
              <a:rPr lang="en-US" dirty="0" err="1" smtClean="0">
                <a:solidFill>
                  <a:schemeClr val="bg1"/>
                </a:solidFill>
              </a:rPr>
              <a:t>Ga</a:t>
            </a:r>
            <a:r>
              <a:rPr lang="en-US" dirty="0" smtClean="0">
                <a:solidFill>
                  <a:schemeClr val="bg1"/>
                </a:solidFill>
              </a:rPr>
              <a:t> sulfate-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cemented fossilized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dunes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0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4713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sediments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6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6000234"/>
            <a:ext cx="6494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Sedimentary basins: time series of constraints on surface processes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Sedimentology, basin analysis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087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01" y="4430428"/>
            <a:ext cx="89704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FLYBY </a:t>
            </a:r>
            <a:r>
              <a:rPr lang="en-US" sz="5000" dirty="0" smtClean="0">
                <a:sym typeface="Wingdings"/>
              </a:rPr>
              <a:t> ORBIT  LAND  ROVE</a:t>
            </a:r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43403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5398074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800" y="5357838"/>
            <a:ext cx="67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5387510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Mars,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501" y="0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15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8763</TotalTime>
  <Words>1349</Words>
  <Application>Microsoft Macintosh PowerPoint</Application>
  <PresentationFormat>On-screen Show (4:3)</PresentationFormat>
  <Paragraphs>284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GEOS 38600/ GEOS 28600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Lectures (plan: 2 per topic)</vt:lpstr>
      <vt:lpstr>Labs </vt:lpstr>
      <vt:lpstr>Key points from today’s lecture</vt:lpstr>
      <vt:lpstr>PowerPoint Presentation</vt:lpstr>
      <vt:lpstr>Why do large worlds have round shapes?</vt:lpstr>
      <vt:lpstr>PowerPoint Presentation</vt:lpstr>
      <vt:lpstr>PowerPoint Presentation</vt:lpstr>
      <vt:lpstr>Does time matter? (Maxwell time)</vt:lpstr>
      <vt:lpstr>f = (a-c)/a = f(m) = ?</vt:lpstr>
      <vt:lpstr>PowerPoint Presentation</vt:lpstr>
      <vt:lpstr>Hydrostatic equilibrium as m1</vt:lpstr>
      <vt:lpstr>PowerPoint Presentation</vt:lpstr>
      <vt:lpstr>PowerPoint Presentation</vt:lpstr>
      <vt:lpstr>Correspondence between shape and gravity</vt:lpstr>
      <vt:lpstr>What is the relationship between J2 and f?</vt:lpstr>
      <vt:lpstr>Reference ellipsoid, vs. geoid, vs. topography</vt:lpstr>
      <vt:lpstr>PowerPoint Presentation</vt:lpstr>
      <vt:lpstr>Measurement: the tyranny of downward continuation</vt:lpstr>
      <vt:lpstr>PowerPoint Presentation</vt:lpstr>
      <vt:lpstr>Gravity of fluid planet = hydrostatic equilibrium + fluid circulation</vt:lpstr>
      <vt:lpstr>Measure the effect of steady-state winds on Jupiter’s shape to determine if surface weather persists to depth</vt:lpstr>
      <vt:lpstr>PowerPoint Presentation</vt:lpstr>
      <vt:lpstr>Mars’ geoid: correlated with topography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PowerPoint Presentation</vt:lpstr>
      <vt:lpstr>Key points from today</vt:lpstr>
      <vt:lpstr>Additional slides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1049</cp:revision>
  <dcterms:created xsi:type="dcterms:W3CDTF">2016-01-07T03:39:51Z</dcterms:created>
  <dcterms:modified xsi:type="dcterms:W3CDTF">2018-10-01T04:37:28Z</dcterms:modified>
</cp:coreProperties>
</file>