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259" r:id="rId4"/>
    <p:sldId id="522" r:id="rId5"/>
    <p:sldId id="539" r:id="rId6"/>
    <p:sldId id="272" r:id="rId7"/>
    <p:sldId id="483" r:id="rId8"/>
    <p:sldId id="510" r:id="rId9"/>
    <p:sldId id="524" r:id="rId10"/>
    <p:sldId id="523" r:id="rId11"/>
    <p:sldId id="536" r:id="rId12"/>
    <p:sldId id="535" r:id="rId13"/>
    <p:sldId id="516" r:id="rId14"/>
    <p:sldId id="527" r:id="rId15"/>
    <p:sldId id="517" r:id="rId16"/>
    <p:sldId id="541" r:id="rId17"/>
    <p:sldId id="506" r:id="rId18"/>
    <p:sldId id="528" r:id="rId19"/>
    <p:sldId id="514" r:id="rId20"/>
    <p:sldId id="525" r:id="rId21"/>
    <p:sldId id="515" r:id="rId22"/>
    <p:sldId id="518" r:id="rId23"/>
    <p:sldId id="526" r:id="rId24"/>
    <p:sldId id="519" r:id="rId25"/>
    <p:sldId id="521" r:id="rId26"/>
    <p:sldId id="520" r:id="rId27"/>
    <p:sldId id="537" r:id="rId28"/>
    <p:sldId id="511" r:id="rId29"/>
    <p:sldId id="503" r:id="rId30"/>
    <p:sldId id="504" r:id="rId31"/>
    <p:sldId id="505" r:id="rId32"/>
    <p:sldId id="507" r:id="rId33"/>
    <p:sldId id="509" r:id="rId34"/>
    <p:sldId id="508" r:id="rId35"/>
    <p:sldId id="513" r:id="rId36"/>
    <p:sldId id="538" r:id="rId37"/>
    <p:sldId id="540" r:id="rId38"/>
    <p:sldId id="512" r:id="rId39"/>
    <p:sldId id="529" r:id="rId40"/>
    <p:sldId id="531" r:id="rId41"/>
    <p:sldId id="530" r:id="rId42"/>
    <p:sldId id="532" r:id="rId43"/>
    <p:sldId id="366" r:id="rId44"/>
    <p:sldId id="533" r:id="rId45"/>
    <p:sldId id="53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394" autoAdjust="0"/>
  </p:normalViewPr>
  <p:slideViewPr>
    <p:cSldViewPr snapToGrid="0" snapToObjects="1">
      <p:cViewPr>
        <p:scale>
          <a:sx n="100" d="100"/>
          <a:sy n="100" d="100"/>
        </p:scale>
        <p:origin x="-1272" y="-1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3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 plea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DCAD0F-A788-144F-B879-346E8D3B771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E262-DA03-7D41-9D33-DEB47D8A191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D3BC-9919-2141-AFAD-73F83B12B2F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29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3F04-2099-AE42-82B8-696A722272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20DA-DE7E-A344-82AB-0CFC637D63F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093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C19C-9A18-2C46-996C-A627CEE9128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040A-3774-4A4D-9339-94FE379C262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734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74DC-3748-3141-82E3-77213F3EEE5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3A19-96B4-2044-9913-A1AC117242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52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BDE3-3AEA-4040-A2CB-7D93D0B0287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AB4F-C381-644B-A16F-DC732F3F6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397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D654-951A-554E-8B93-945B9041F3F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61FC-E153-9B46-8101-09A409AED99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469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679D-AE40-E649-BBC4-38F9F1DBD3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6E44-E73B-B14E-82C8-80A6533130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413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F412-2251-F046-8C06-4C4F0D7F17F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5F6A-1038-7F48-89BF-ED7A0CB7B9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70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3FAA-694B-6240-840A-E61B2079F39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AF31-7263-0947-B6E3-49D172A248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802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06C-6AC5-6E41-8646-3BEBEE3F5E4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F5D6-26DD-304D-8A43-E3211DAF0F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549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1FB0-5125-4845-AE2D-8F66398E4F7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8A74D-6E40-C547-A8F5-3A6C3FB9A4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191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168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769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206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003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301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896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34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53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587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219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03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4AEC2F-AC67-3444-98AF-7D439662E91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37847B-8CEB-9A40-BF33-480CF66DA5D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34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0DF17-239D-D946-BC3A-9D6E8E97146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2/22/16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C9C8-F9F3-3A4E-B3D6-D40A62A4435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51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</a:t>
            </a:r>
            <a:r>
              <a:rPr lang="en-US" dirty="0"/>
              <a:t>8</a:t>
            </a:r>
            <a:endParaRPr lang="en-US" dirty="0" smtClean="0"/>
          </a:p>
          <a:p>
            <a:r>
              <a:rPr lang="en-US" dirty="0" smtClean="0"/>
              <a:t>Monday 22 Feb 2016</a:t>
            </a:r>
          </a:p>
          <a:p>
            <a:endParaRPr lang="en-US" dirty="0" smtClean="0"/>
          </a:p>
          <a:p>
            <a:r>
              <a:rPr lang="en-US" dirty="0" smtClean="0"/>
              <a:t>Climate stabilization on Early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584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Radiation levels at the surface ~10</a:t>
            </a:r>
            <a:r>
              <a:rPr lang="en-US" sz="3000" baseline="30000" dirty="0" smtClean="0"/>
              <a:t>2</a:t>
            </a:r>
            <a:r>
              <a:rPr lang="en-US" sz="3000" dirty="0" smtClean="0"/>
              <a:t> </a:t>
            </a:r>
            <a:r>
              <a:rPr lang="en-US" sz="3000" dirty="0" err="1" smtClean="0"/>
              <a:t>rads</a:t>
            </a:r>
            <a:r>
              <a:rPr lang="en-US" sz="3000" dirty="0" smtClean="0"/>
              <a:t>/year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3049"/>
            <a:ext cx="6018341" cy="5316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282700" y="1206500"/>
            <a:ext cx="406400" cy="187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22400" y="2247900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Pfotzer</a:t>
            </a:r>
            <a:r>
              <a:rPr lang="en-US" dirty="0" smtClean="0"/>
              <a:t> maximum moves</a:t>
            </a:r>
          </a:p>
          <a:p>
            <a:r>
              <a:rPr lang="en-US" dirty="0" smtClean="0"/>
              <a:t>toward surface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44265" y="2432566"/>
            <a:ext cx="265619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GCR not a problem</a:t>
            </a:r>
          </a:p>
          <a:p>
            <a:r>
              <a:rPr lang="en-US" dirty="0" smtClean="0"/>
              <a:t>for fast-dividing microbes</a:t>
            </a:r>
          </a:p>
          <a:p>
            <a:r>
              <a:rPr lang="en-US" dirty="0" smtClean="0"/>
              <a:t>- GCR is a problem for</a:t>
            </a:r>
          </a:p>
          <a:p>
            <a:r>
              <a:rPr lang="en-US" dirty="0" smtClean="0"/>
              <a:t>long-term preservation</a:t>
            </a:r>
          </a:p>
          <a:p>
            <a:r>
              <a:rPr lang="en-US" dirty="0" smtClean="0"/>
              <a:t>of complex organic matter</a:t>
            </a:r>
          </a:p>
          <a:p>
            <a:r>
              <a:rPr lang="en-US" dirty="0" smtClean="0"/>
              <a:t>- GCR+SCR may be a </a:t>
            </a:r>
          </a:p>
          <a:p>
            <a:r>
              <a:rPr lang="en-US" dirty="0" smtClean="0"/>
              <a:t>problem</a:t>
            </a:r>
            <a:r>
              <a:rPr lang="en-US" dirty="0"/>
              <a:t> </a:t>
            </a:r>
            <a:r>
              <a:rPr lang="en-US" dirty="0" smtClean="0"/>
              <a:t>for spores</a:t>
            </a:r>
          </a:p>
          <a:p>
            <a:r>
              <a:rPr lang="en-US" dirty="0" smtClean="0"/>
              <a:t>- UV is a problem for</a:t>
            </a:r>
          </a:p>
          <a:p>
            <a:r>
              <a:rPr lang="en-US" dirty="0" smtClean="0"/>
              <a:t>organisms at surface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6941" y="5562600"/>
            <a:ext cx="2897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GCR = Galactic Cosmic</a:t>
            </a:r>
          </a:p>
          <a:p>
            <a:r>
              <a:rPr lang="en-US" dirty="0" smtClean="0"/>
              <a:t>Radiation</a:t>
            </a:r>
          </a:p>
          <a:p>
            <a:endParaRPr lang="en-US" dirty="0"/>
          </a:p>
          <a:p>
            <a:r>
              <a:rPr lang="en-US" dirty="0" smtClean="0"/>
              <a:t>SCR = Solar Cosmic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40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2476"/>
            <a:ext cx="3138514" cy="1143000"/>
          </a:xfrm>
        </p:spPr>
        <p:txBody>
          <a:bodyPr>
            <a:noAutofit/>
          </a:bodyPr>
          <a:lstStyle/>
          <a:p>
            <a:r>
              <a:rPr lang="en-US" sz="2500" dirty="0" smtClean="0"/>
              <a:t>Present-day</a:t>
            </a:r>
            <a:br>
              <a:rPr lang="en-US" sz="2500" dirty="0" smtClean="0"/>
            </a:br>
            <a:r>
              <a:rPr lang="en-US" sz="2500" dirty="0" smtClean="0"/>
              <a:t>seasonal brine flows</a:t>
            </a:r>
            <a:br>
              <a:rPr lang="en-US" sz="2500" dirty="0" smtClean="0"/>
            </a:br>
            <a:r>
              <a:rPr lang="en-US" sz="2500" dirty="0" smtClean="0"/>
              <a:t>on steep slopes</a:t>
            </a:r>
            <a:br>
              <a:rPr lang="en-US" sz="2500" dirty="0" smtClean="0"/>
            </a:br>
            <a:r>
              <a:rPr lang="en-US" sz="2500" dirty="0" smtClean="0"/>
              <a:t>(probably too salty for Earth life; transient, isolated features)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14" y="0"/>
            <a:ext cx="60054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2972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Ojha</a:t>
            </a:r>
            <a:r>
              <a:rPr lang="en-US" dirty="0" smtClean="0"/>
              <a:t> et al. Nature Geoscience</a:t>
            </a:r>
          </a:p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1300"/>
            <a:ext cx="3985683" cy="328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8896" y="5400238"/>
            <a:ext cx="147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Unlikely to be </a:t>
            </a:r>
          </a:p>
          <a:p>
            <a:r>
              <a:rPr lang="en-US" dirty="0" smtClean="0"/>
              <a:t>groundwater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4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37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6458" y="6493110"/>
            <a:ext cx="272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Cockell</a:t>
            </a:r>
            <a:r>
              <a:rPr lang="en-US" dirty="0" smtClean="0"/>
              <a:t>, Astrobiology,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1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1" descr="Screen Shot 2012-10-02 at 2.31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3050" y="-430213"/>
            <a:ext cx="9144000" cy="269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le 1"/>
          <p:cNvSpPr txBox="1">
            <a:spLocks/>
          </p:cNvSpPr>
          <p:nvPr/>
        </p:nvSpPr>
        <p:spPr bwMode="auto">
          <a:xfrm>
            <a:off x="0" y="782638"/>
            <a:ext cx="456664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prstClr val="black"/>
                </a:solidFill>
              </a:rPr>
              <a:t>Mars today is hostile to life. Early </a:t>
            </a:r>
            <a:r>
              <a:rPr lang="en-US" sz="4000" b="1" dirty="0">
                <a:solidFill>
                  <a:prstClr val="black"/>
                </a:solidFill>
              </a:rPr>
              <a:t>Mars </a:t>
            </a:r>
            <a:r>
              <a:rPr lang="en-US" sz="4000" b="1" dirty="0" smtClean="0">
                <a:solidFill>
                  <a:prstClr val="black"/>
                </a:solidFill>
              </a:rPr>
              <a:t>(</a:t>
            </a:r>
            <a:r>
              <a:rPr lang="en-US" sz="4000" b="1" dirty="0">
                <a:solidFill>
                  <a:prstClr val="black"/>
                </a:solidFill>
              </a:rPr>
              <a:t>3.0 – 4.1 </a:t>
            </a:r>
            <a:r>
              <a:rPr lang="en-US" sz="4000" b="1" dirty="0" err="1">
                <a:solidFill>
                  <a:prstClr val="black"/>
                </a:solidFill>
              </a:rPr>
              <a:t>Gya</a:t>
            </a:r>
            <a:r>
              <a:rPr lang="en-US" sz="4000" b="1" dirty="0" smtClean="0">
                <a:solidFill>
                  <a:prstClr val="black"/>
                </a:solidFill>
              </a:rPr>
              <a:t>) was more habitable:</a:t>
            </a:r>
            <a:endParaRPr lang="en-US" sz="4000" b="1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029575" y="935038"/>
            <a:ext cx="584200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77388" y="2659063"/>
            <a:ext cx="1228725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15" name="TextBox 21"/>
          <p:cNvSpPr txBox="1">
            <a:spLocks noChangeArrowheads="1"/>
          </p:cNvSpPr>
          <p:nvPr/>
        </p:nvSpPr>
        <p:spPr bwMode="auto">
          <a:xfrm>
            <a:off x="9805988" y="2178050"/>
            <a:ext cx="672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</a:rPr>
              <a:t>1cm</a:t>
            </a:r>
          </a:p>
        </p:txBody>
      </p:sp>
      <p:sp>
        <p:nvSpPr>
          <p:cNvPr id="94218" name="TextBox 27"/>
          <p:cNvSpPr txBox="1">
            <a:spLocks noChangeArrowheads="1"/>
          </p:cNvSpPr>
          <p:nvPr/>
        </p:nvSpPr>
        <p:spPr bwMode="auto">
          <a:xfrm>
            <a:off x="8029575" y="549275"/>
            <a:ext cx="58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1cm</a:t>
            </a:r>
          </a:p>
        </p:txBody>
      </p:sp>
      <p:pic>
        <p:nvPicPr>
          <p:cNvPr id="9421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685" y="2293938"/>
            <a:ext cx="3948435" cy="394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4923418" y="2896591"/>
            <a:ext cx="630842" cy="5898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1" name="TextBox 4"/>
          <p:cNvSpPr txBox="1">
            <a:spLocks noChangeArrowheads="1"/>
          </p:cNvSpPr>
          <p:nvPr/>
        </p:nvSpPr>
        <p:spPr bwMode="auto">
          <a:xfrm>
            <a:off x="4862110" y="2434176"/>
            <a:ext cx="6812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</a:rPr>
              <a:t>1km</a:t>
            </a:r>
          </a:p>
        </p:txBody>
      </p:sp>
      <p:sp>
        <p:nvSpPr>
          <p:cNvPr id="94222" name="TextBox 13"/>
          <p:cNvSpPr txBox="1">
            <a:spLocks noChangeArrowheads="1"/>
          </p:cNvSpPr>
          <p:nvPr/>
        </p:nvSpPr>
        <p:spPr bwMode="auto">
          <a:xfrm rot="-5400000">
            <a:off x="-291835" y="5068887"/>
            <a:ext cx="3208337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prstClr val="black"/>
                </a:solidFill>
              </a:rPr>
              <a:t>Leslie Wood/John Andrews/BEG</a:t>
            </a:r>
          </a:p>
        </p:txBody>
      </p:sp>
      <p:sp>
        <p:nvSpPr>
          <p:cNvPr id="94223" name="TextBox 14"/>
          <p:cNvSpPr txBox="1">
            <a:spLocks noChangeArrowheads="1"/>
          </p:cNvSpPr>
          <p:nvPr/>
        </p:nvSpPr>
        <p:spPr bwMode="auto">
          <a:xfrm>
            <a:off x="8002588" y="6488113"/>
            <a:ext cx="114141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prstClr val="white"/>
                </a:solidFill>
              </a:rPr>
              <a:t>NASA/JPL</a:t>
            </a:r>
          </a:p>
        </p:txBody>
      </p:sp>
      <p:sp>
        <p:nvSpPr>
          <p:cNvPr id="94224" name="TextBox 14"/>
          <p:cNvSpPr txBox="1">
            <a:spLocks noChangeArrowheads="1"/>
          </p:cNvSpPr>
          <p:nvPr/>
        </p:nvSpPr>
        <p:spPr bwMode="auto">
          <a:xfrm>
            <a:off x="9369425" y="850900"/>
            <a:ext cx="2332164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 err="1">
                <a:solidFill>
                  <a:prstClr val="black"/>
                </a:solidFill>
              </a:rPr>
              <a:t>Grotzinger</a:t>
            </a:r>
            <a:r>
              <a:rPr lang="en-US" sz="1800" i="1" dirty="0">
                <a:solidFill>
                  <a:prstClr val="black"/>
                </a:solidFill>
              </a:rPr>
              <a:t> et al., </a:t>
            </a:r>
            <a:r>
              <a:rPr lang="en-US" sz="1800" i="1" dirty="0" smtClean="0">
                <a:solidFill>
                  <a:prstClr val="black"/>
                </a:solidFill>
              </a:rPr>
              <a:t>2012</a:t>
            </a:r>
            <a:endParaRPr lang="en-US" sz="1800" i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68518"/>
            <a:ext cx="1912284" cy="4589482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1137084" y="5831431"/>
            <a:ext cx="630842" cy="5898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975880" y="5354747"/>
            <a:ext cx="10310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100 km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5153" y="541740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Surface/dust is red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Drill tailings are gray</a:t>
            </a:r>
          </a:p>
        </p:txBody>
      </p:sp>
    </p:spTree>
    <p:extLst>
      <p:ext uri="{BB962C8B-B14F-4D97-AF65-F5344CB8AC3E}">
        <p14:creationId xmlns:p14="http://schemas.microsoft.com/office/powerpoint/2010/main" val="18477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1" descr="Screen Shot 2012-10-02 at 2.31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9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8600" y="2517776"/>
            <a:ext cx="1228725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457200" y="2036763"/>
            <a:ext cx="672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</a:rPr>
              <a:t>1cm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6811836" y="2706689"/>
            <a:ext cx="2332164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 err="1">
                <a:solidFill>
                  <a:prstClr val="black"/>
                </a:solidFill>
              </a:rPr>
              <a:t>Grotzinger</a:t>
            </a:r>
            <a:r>
              <a:rPr lang="en-US" sz="1800" i="1" dirty="0">
                <a:solidFill>
                  <a:prstClr val="black"/>
                </a:solidFill>
              </a:rPr>
              <a:t> et al., </a:t>
            </a:r>
            <a:r>
              <a:rPr lang="en-US" sz="1800" i="1" dirty="0" smtClean="0">
                <a:solidFill>
                  <a:prstClr val="black"/>
                </a:solidFill>
              </a:rPr>
              <a:t>2012</a:t>
            </a:r>
            <a:endParaRPr lang="en-US" sz="1800" i="1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502025" y="3787776"/>
            <a:ext cx="1019175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698875" y="3402014"/>
            <a:ext cx="708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50km</a:t>
            </a:r>
          </a:p>
        </p:txBody>
      </p:sp>
      <p:pic>
        <p:nvPicPr>
          <p:cNvPr id="11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990"/>
          <a:stretch>
            <a:fillRect/>
          </a:stretch>
        </p:blipFill>
        <p:spPr bwMode="auto">
          <a:xfrm>
            <a:off x="0" y="2706689"/>
            <a:ext cx="4595813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1714500" y="3270251"/>
            <a:ext cx="2908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3D view, </a:t>
            </a:r>
            <a:r>
              <a:rPr lang="en-US" sz="1200" i="1" dirty="0">
                <a:solidFill>
                  <a:srgbClr val="FFFFFF"/>
                </a:solidFill>
              </a:rPr>
              <a:t>~</a:t>
            </a:r>
            <a:r>
              <a:rPr lang="en-US" sz="1600" i="1" dirty="0">
                <a:solidFill>
                  <a:srgbClr val="FFFFFF"/>
                </a:solidFill>
              </a:rPr>
              <a:t>1km across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2800" y="64886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K. Lewis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7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drivers of atmospheric decline: escape-to-space (including impact erosion)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0720"/>
            <a:ext cx="7962900" cy="528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803400" y="4241801"/>
            <a:ext cx="440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Lammer et al., Space Science Reviews,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83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water loss </a:t>
            </a:r>
            <a:r>
              <a:rPr lang="en-US" smtClean="0"/>
              <a:t>over time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9144000" cy="35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3102" y="5207000"/>
            <a:ext cx="30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Villaneuva</a:t>
            </a:r>
            <a:r>
              <a:rPr lang="en-US" dirty="0" smtClean="0"/>
              <a:t> et al., Science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65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CARBON FEEDBACKS?</a:t>
            </a:r>
            <a:endParaRPr lang="en-US" baseline="-25000" dirty="0" smtClean="0"/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0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1" y="0"/>
            <a:ext cx="6972300" cy="643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055" y="6433532"/>
            <a:ext cx="322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Haberle et al. JGR-Planets </a:t>
            </a:r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22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44"/>
            <a:ext cx="6350000" cy="2173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6343"/>
            <a:ext cx="9144000" cy="47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5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Week 9 (2/29) – </a:t>
            </a:r>
            <a:r>
              <a:rPr lang="en-US" b="1" u="sng" dirty="0" err="1" smtClean="0"/>
              <a:t>Wieboldt</a:t>
            </a:r>
            <a:r>
              <a:rPr lang="en-US" b="1" u="sng" dirty="0" smtClean="0"/>
              <a:t> 310C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Matlab</a:t>
            </a:r>
            <a:r>
              <a:rPr lang="en-US" dirty="0" smtClean="0"/>
              <a:t> exercise), 4p-6p</a:t>
            </a:r>
          </a:p>
          <a:p>
            <a:r>
              <a:rPr lang="en-US" dirty="0" smtClean="0"/>
              <a:t>Week 10 (3/7) – </a:t>
            </a:r>
            <a:r>
              <a:rPr lang="en-US" b="1" dirty="0" smtClean="0"/>
              <a:t>Hinds 451 </a:t>
            </a:r>
            <a:r>
              <a:rPr lang="en-US" dirty="0" smtClean="0"/>
              <a:t>(habitability of ice</a:t>
            </a:r>
            <a:r>
              <a:rPr lang="en-US" dirty="0" smtClean="0"/>
              <a:t>-covered oceans), 4p-6p</a:t>
            </a:r>
          </a:p>
        </p:txBody>
      </p:sp>
    </p:spTree>
    <p:extLst>
      <p:ext uri="{BB962C8B-B14F-4D97-AF65-F5344CB8AC3E}">
        <p14:creationId xmlns:p14="http://schemas.microsoft.com/office/powerpoint/2010/main" val="3815088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2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81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condensation limits warming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079500"/>
            <a:ext cx="5542299" cy="577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606" y="5897265"/>
            <a:ext cx="13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Haberle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JGR-Planets,</a:t>
            </a:r>
          </a:p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67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6868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Problem #1: where are the carbonates?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17638"/>
            <a:ext cx="5090520" cy="4208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996" y="647700"/>
            <a:ext cx="2900742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3996" y="3886200"/>
            <a:ext cx="3278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Comanche: 16-34 </a:t>
            </a:r>
            <a:r>
              <a:rPr lang="en-US" dirty="0" err="1" smtClean="0"/>
              <a:t>wt</a:t>
            </a:r>
            <a:r>
              <a:rPr lang="en-US" dirty="0" smtClean="0"/>
              <a:t>% carbonate </a:t>
            </a:r>
          </a:p>
          <a:p>
            <a:r>
              <a:rPr lang="en-US" dirty="0" smtClean="0"/>
              <a:t>(Morris et al., 2010): but such outcrops are rare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56821" y="4748031"/>
            <a:ext cx="1703306" cy="2207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2128" y="5130800"/>
            <a:ext cx="18248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Adding up known</a:t>
            </a:r>
          </a:p>
          <a:p>
            <a:r>
              <a:rPr lang="en-US" dirty="0" smtClean="0"/>
              <a:t>carbonate</a:t>
            </a:r>
          </a:p>
          <a:p>
            <a:r>
              <a:rPr lang="en-US" dirty="0" smtClean="0"/>
              <a:t>reservoirs yields</a:t>
            </a:r>
          </a:p>
          <a:p>
            <a:r>
              <a:rPr lang="en-US" dirty="0" smtClean="0"/>
              <a:t>&lt;&lt; 1 bar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equivalent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" y="647700"/>
            <a:ext cx="464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 are expected to form by water-rock</a:t>
            </a:r>
          </a:p>
          <a:p>
            <a:r>
              <a:rPr lang="en-US" dirty="0" smtClean="0"/>
              <a:t>reaction if pCO2 was high and pH was not acidic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" y="5913735"/>
            <a:ext cx="13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Haberle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JGR-Planets,</a:t>
            </a:r>
          </a:p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91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76664"/>
            <a:ext cx="5664200" cy="5673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1400" y="5130800"/>
            <a:ext cx="249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et al. Icarus </a:t>
            </a:r>
          </a:p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2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#2: how much CO2 is enough?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59500" y="1417638"/>
            <a:ext cx="301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et al. Icarus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798"/>
            <a:ext cx="4318000" cy="2169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0" y="4246319"/>
            <a:ext cx="5194300" cy="21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6319"/>
            <a:ext cx="4229100" cy="22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85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addition to greenhouse warming, a thicker atmosphere is still useful for suppressing </a:t>
            </a:r>
            <a:r>
              <a:rPr lang="en-US" dirty="0" err="1" smtClean="0"/>
              <a:t>evaporitic</a:t>
            </a:r>
            <a:r>
              <a:rPr lang="en-US" dirty="0" smtClean="0"/>
              <a:t> cooling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1" y="1836816"/>
            <a:ext cx="5905500" cy="4665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0838" y="5321300"/>
            <a:ext cx="748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Hecht</a:t>
            </a:r>
          </a:p>
          <a:p>
            <a:r>
              <a:rPr lang="en-US" dirty="0" smtClean="0"/>
              <a:t>2002</a:t>
            </a:r>
          </a:p>
          <a:p>
            <a:r>
              <a:rPr lang="en-US" dirty="0" smtClean="0"/>
              <a:t>Icarus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81900" y="3581400"/>
            <a:ext cx="1602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Assumes 273K</a:t>
            </a:r>
          </a:p>
          <a:p>
            <a:r>
              <a:rPr lang="en-US" dirty="0" smtClean="0"/>
              <a:t>surface &amp; 200K</a:t>
            </a:r>
          </a:p>
          <a:p>
            <a:r>
              <a:rPr lang="en-US" dirty="0" smtClean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186256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0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584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inhibition of carbonate precipitation?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20" y="1854200"/>
            <a:ext cx="5574580" cy="459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7300" y="6451600"/>
            <a:ext cx="261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et al. Science 2007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800"/>
            <a:ext cx="3978262" cy="294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59200"/>
            <a:ext cx="275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Bullock &amp; Moore, GRL 2007</a:t>
            </a:r>
          </a:p>
          <a:p>
            <a:r>
              <a:rPr lang="en-US" dirty="0" smtClean="0"/>
              <a:t>(contours = pH)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14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-driven warming?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46" y="698500"/>
            <a:ext cx="5812778" cy="5500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1150" y="6127234"/>
            <a:ext cx="403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&amp; Head, Nature Geoscience, 2014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91268" y="5562600"/>
            <a:ext cx="71120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742239"/>
            <a:ext cx="16468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fluxes</a:t>
            </a:r>
          </a:p>
          <a:p>
            <a:r>
              <a:rPr lang="en-US" dirty="0" smtClean="0"/>
              <a:t>required</a:t>
            </a:r>
          </a:p>
          <a:p>
            <a:r>
              <a:rPr lang="en-US" dirty="0" smtClean="0"/>
              <a:t>to maintain</a:t>
            </a:r>
          </a:p>
          <a:p>
            <a:r>
              <a:rPr lang="en-US" dirty="0" smtClean="0"/>
              <a:t>these SO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concentrations,</a:t>
            </a:r>
          </a:p>
          <a:p>
            <a:r>
              <a:rPr lang="en-US" dirty="0" smtClean="0"/>
              <a:t>at steady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61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9243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670375" y="4463534"/>
            <a:ext cx="403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&amp; Head, Nature Geoscience,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4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Presentation of Rothman et al. (PNAS, 2003)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Garrett and Nathan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65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0"/>
            <a:ext cx="61094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5172" y="4940300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Kerber</a:t>
            </a:r>
            <a:r>
              <a:rPr lang="en-US" dirty="0"/>
              <a:t> </a:t>
            </a:r>
            <a:r>
              <a:rPr lang="en-US" dirty="0" smtClean="0"/>
              <a:t>et al. </a:t>
            </a:r>
          </a:p>
          <a:p>
            <a:pPr algn="r"/>
            <a:r>
              <a:rPr lang="en-US" dirty="0" smtClean="0"/>
              <a:t>JGR-Planets</a:t>
            </a:r>
          </a:p>
          <a:p>
            <a:pPr algn="r"/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34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1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Aerosol formation reduces SO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warming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20924"/>
            <a:ext cx="7289800" cy="5436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5600" y="6057900"/>
            <a:ext cx="210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Tian</a:t>
            </a:r>
            <a:r>
              <a:rPr lang="en-US" dirty="0" smtClean="0"/>
              <a:t> et al. EPSL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75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723900"/>
            <a:ext cx="5854700" cy="539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5300" y="6337300"/>
            <a:ext cx="601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Kerber</a:t>
            </a:r>
            <a:r>
              <a:rPr lang="en-US" dirty="0" smtClean="0"/>
              <a:t> et al., Oxford Conference on Mars’ Atmosphere,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0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0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H2 collision-induced absorption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4419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0489" y="5021897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Sagan, Nature, 1977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29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2700" y="6388100"/>
            <a:ext cx="25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Batalha</a:t>
            </a:r>
            <a:r>
              <a:rPr lang="en-US" dirty="0" smtClean="0"/>
              <a:t> et al. Icarus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568284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70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Ramirez et al. Nature Geoscience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268450"/>
            <a:ext cx="6019800" cy="21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26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INTERMITTENCY?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0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Olivine places an upper limit of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of water over most of the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1300"/>
            <a:ext cx="8229600" cy="1435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Refers </a:t>
            </a:r>
            <a:r>
              <a:rPr lang="en-US" smtClean="0"/>
              <a:t>to soil</a:t>
            </a:r>
            <a:r>
              <a:rPr lang="en-US" dirty="0" smtClean="0"/>
              <a:t>-water contact (ice can shield soil from water)</a:t>
            </a:r>
          </a:p>
          <a:p>
            <a:r>
              <a:rPr lang="en-US" dirty="0" smtClean="0"/>
              <a:t>Physical erosion can ‘reset’ the surface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4089400"/>
            <a:ext cx="35306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03516" y="141122"/>
            <a:ext cx="2920668" cy="547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43111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Koeppen</a:t>
            </a:r>
            <a:r>
              <a:rPr lang="en-US" dirty="0" smtClean="0"/>
              <a:t> &amp; Hamilton, JGR-Planets,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74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Paleolake</a:t>
            </a:r>
            <a:r>
              <a:rPr lang="en-US" sz="3000" dirty="0" smtClean="0"/>
              <a:t> hydrology requires &gt;10</a:t>
            </a:r>
            <a:r>
              <a:rPr lang="en-US" sz="3000" baseline="30000" dirty="0" smtClean="0"/>
              <a:t>4-5</a:t>
            </a:r>
            <a:r>
              <a:rPr lang="en-US" sz="3000" dirty="0" smtClean="0"/>
              <a:t> continuous wet years (e.g., seasonal runoff)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5543425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425" y="6425168"/>
            <a:ext cx="333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Irwin et al., Geomorphology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90" y="1143000"/>
            <a:ext cx="375411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62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02" y="3149600"/>
            <a:ext cx="4497298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200"/>
            <a:ext cx="4680180" cy="370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131" y="12700"/>
            <a:ext cx="62574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Statistics of intermittent habitability on Mars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5842000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Unpublished, ongoing work</a:t>
            </a:r>
          </a:p>
          <a:p>
            <a:r>
              <a:rPr lang="en-US" dirty="0" smtClean="0"/>
              <a:t>(Kite et al. LPSC 2015)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03700" y="2171700"/>
            <a:ext cx="1104900" cy="97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94300" y="180236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0655" y="7228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CO2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131" y="1092200"/>
            <a:ext cx="0" cy="82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45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Climate stabilization on early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CARBON FEEDBACKS?</a:t>
            </a:r>
            <a:endParaRPr lang="en-US" baseline="-250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SULFUR FEEDBACKS?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HYDROGEN?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INTERMITTENCY?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4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current Mars T, P, and magnitude of present day annual cycles of H</a:t>
            </a:r>
            <a:r>
              <a:rPr lang="en-US" baseline="-25000" dirty="0" smtClean="0"/>
              <a:t>2</a:t>
            </a:r>
            <a:r>
              <a:rPr lang="en-US" dirty="0" smtClean="0"/>
              <a:t>O, CO</a:t>
            </a:r>
            <a:r>
              <a:rPr lang="en-US" baseline="-25000" dirty="0" smtClean="0"/>
              <a:t>2</a:t>
            </a:r>
            <a:r>
              <a:rPr lang="en-US" dirty="0" smtClean="0"/>
              <a:t>, and dust;</a:t>
            </a:r>
          </a:p>
          <a:p>
            <a:r>
              <a:rPr lang="en-US" dirty="0" smtClean="0"/>
              <a:t>reasons in favor of, and problems with, the CO</a:t>
            </a:r>
            <a:r>
              <a:rPr lang="en-US" baseline="-25000" dirty="0" smtClean="0"/>
              <a:t>2</a:t>
            </a:r>
            <a:r>
              <a:rPr lang="en-US" dirty="0" smtClean="0"/>
              <a:t>, SO</a:t>
            </a:r>
            <a:r>
              <a:rPr lang="en-US" baseline="-25000" dirty="0" smtClean="0"/>
              <a:t>2</a:t>
            </a:r>
            <a:r>
              <a:rPr lang="en-US" dirty="0" smtClean="0"/>
              <a:t>, and H</a:t>
            </a:r>
            <a:r>
              <a:rPr lang="en-US" baseline="-25000" dirty="0" smtClean="0"/>
              <a:t>2</a:t>
            </a:r>
            <a:r>
              <a:rPr lang="en-US" dirty="0" smtClean="0"/>
              <a:t> solutions to the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Early </a:t>
            </a:r>
            <a:r>
              <a:rPr lang="en-US" dirty="0" smtClean="0"/>
              <a:t>Mars Climate Problem;</a:t>
            </a:r>
          </a:p>
          <a:p>
            <a:r>
              <a:rPr lang="en-US" dirty="0" smtClean="0"/>
              <a:t>significance of the olivine and </a:t>
            </a:r>
            <a:r>
              <a:rPr lang="en-US" dirty="0" err="1" smtClean="0"/>
              <a:t>paleolake</a:t>
            </a:r>
            <a:r>
              <a:rPr lang="en-US" dirty="0" smtClean="0"/>
              <a:t>-hydrology constraints on Early Mars climate.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835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9652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181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Rothman et al. </a:t>
            </a:r>
            <a:br>
              <a:rPr lang="en-US" dirty="0" smtClean="0"/>
            </a:br>
            <a:r>
              <a:rPr lang="en-US" dirty="0" smtClean="0"/>
              <a:t>(PNAS, 2003)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0"/>
            <a:ext cx="3291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1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30158" cy="416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4127500"/>
            <a:ext cx="49657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1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current Mars T, P, and magnitude of present day annual cycles of H</a:t>
            </a:r>
            <a:r>
              <a:rPr lang="en-US" baseline="-25000" dirty="0" smtClean="0"/>
              <a:t>2</a:t>
            </a:r>
            <a:r>
              <a:rPr lang="en-US" dirty="0" smtClean="0"/>
              <a:t>O, CO</a:t>
            </a:r>
            <a:r>
              <a:rPr lang="en-US" baseline="-25000" dirty="0" smtClean="0"/>
              <a:t>2</a:t>
            </a:r>
            <a:r>
              <a:rPr lang="en-US" dirty="0" smtClean="0"/>
              <a:t>, and dust;</a:t>
            </a:r>
          </a:p>
          <a:p>
            <a:r>
              <a:rPr lang="en-US" dirty="0" smtClean="0"/>
              <a:t>reasons in favor of, and problems with, the CO</a:t>
            </a:r>
            <a:r>
              <a:rPr lang="en-US" baseline="-25000" dirty="0" smtClean="0"/>
              <a:t>2</a:t>
            </a:r>
            <a:r>
              <a:rPr lang="en-US" dirty="0" smtClean="0"/>
              <a:t>, SO</a:t>
            </a:r>
            <a:r>
              <a:rPr lang="en-US" baseline="-25000" dirty="0" smtClean="0"/>
              <a:t>2</a:t>
            </a:r>
            <a:r>
              <a:rPr lang="en-US" dirty="0" smtClean="0"/>
              <a:t>, and H</a:t>
            </a:r>
            <a:r>
              <a:rPr lang="en-US" baseline="-25000" dirty="0" smtClean="0"/>
              <a:t>2</a:t>
            </a:r>
            <a:r>
              <a:rPr lang="en-US" dirty="0" smtClean="0"/>
              <a:t> solutions to the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Early </a:t>
            </a:r>
            <a:r>
              <a:rPr lang="en-US" dirty="0" smtClean="0"/>
              <a:t>Mars Climate Problem;</a:t>
            </a:r>
          </a:p>
          <a:p>
            <a:r>
              <a:rPr lang="en-US" dirty="0" smtClean="0"/>
              <a:t>significance of the olivine and </a:t>
            </a:r>
            <a:r>
              <a:rPr lang="en-US" dirty="0" err="1" smtClean="0"/>
              <a:t>paleolake</a:t>
            </a:r>
            <a:r>
              <a:rPr lang="en-US" dirty="0" smtClean="0"/>
              <a:t>-hydrology constraints on Early Mars climate.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678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9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13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165100"/>
            <a:ext cx="672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Mars’ atmosphere today: 96% CO</a:t>
            </a:r>
            <a:r>
              <a:rPr lang="en-US" baseline="-25000" dirty="0" smtClean="0"/>
              <a:t>2</a:t>
            </a:r>
            <a:r>
              <a:rPr lang="en-US" dirty="0" smtClean="0"/>
              <a:t>, 2% </a:t>
            </a:r>
            <a:r>
              <a:rPr lang="en-US" dirty="0" err="1" smtClean="0"/>
              <a:t>Ar</a:t>
            </a:r>
            <a:r>
              <a:rPr lang="en-US" dirty="0" smtClean="0"/>
              <a:t>, 2% N</a:t>
            </a:r>
            <a:r>
              <a:rPr lang="en-US" baseline="-25000" dirty="0" smtClean="0"/>
              <a:t>2</a:t>
            </a:r>
            <a:r>
              <a:rPr lang="en-US" dirty="0" smtClean="0"/>
              <a:t>, 0.14% O</a:t>
            </a:r>
            <a:r>
              <a:rPr lang="en-US" baseline="-25000" dirty="0" smtClean="0"/>
              <a:t>2</a:t>
            </a:r>
            <a:r>
              <a:rPr lang="en-US" dirty="0" smtClean="0"/>
              <a:t>, 0.06%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3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50007"/>
            <a:ext cx="8686800" cy="44926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1 km</a:t>
            </a:r>
            <a:r>
              <a:rPr lang="en-US" sz="3000" baseline="30000" dirty="0" smtClean="0"/>
              <a:t>3</a:t>
            </a:r>
            <a:r>
              <a:rPr lang="en-US" sz="3000" dirty="0" smtClean="0"/>
              <a:t> water cycles annually through the atmosphere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211"/>
            <a:ext cx="8140018" cy="3981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5100" y="5422900"/>
            <a:ext cx="289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Smith, Annual Reviews, 2008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9900" y="6019800"/>
            <a:ext cx="677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</a:t>
            </a:r>
            <a:r>
              <a:rPr lang="en-US" baseline="-25000" dirty="0" err="1" smtClean="0"/>
              <a:t>x</a:t>
            </a:r>
            <a:r>
              <a:rPr lang="en-US" dirty="0" smtClean="0"/>
              <a:t> radicals are essential to the stability of a CO2 atmosphere</a:t>
            </a:r>
          </a:p>
          <a:p>
            <a:r>
              <a:rPr lang="en-US" dirty="0" smtClean="0"/>
              <a:t>However, </a:t>
            </a:r>
            <a:r>
              <a:rPr lang="en-US" dirty="0" err="1" smtClean="0"/>
              <a:t>HO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</a:t>
            </a:r>
            <a:r>
              <a:rPr lang="en-US" dirty="0" smtClean="0"/>
              <a:t>radicals buffer O</a:t>
            </a:r>
            <a:r>
              <a:rPr lang="en-US" baseline="-25000" dirty="0" smtClean="0"/>
              <a:t>3</a:t>
            </a:r>
            <a:r>
              <a:rPr lang="en-US" dirty="0" smtClean="0"/>
              <a:t> to a low level (</a:t>
            </a:r>
            <a:r>
              <a:rPr lang="en-US" dirty="0" smtClean="0">
                <a:sym typeface="Wingdings"/>
              </a:rPr>
              <a:t> high surface UV flux)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32677" y="499269"/>
            <a:ext cx="3111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pure liquid water, however.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polar caps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adsorbed water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subsurface water ice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brines?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0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36"/>
            <a:ext cx="8229600" cy="41283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Interannual</a:t>
            </a:r>
            <a:r>
              <a:rPr lang="en-US" dirty="0" smtClean="0"/>
              <a:t> climate variability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3750"/>
            <a:ext cx="8132559" cy="62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2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7885</TotalTime>
  <Words>875</Words>
  <Application>Microsoft Macintosh PowerPoint</Application>
  <PresentationFormat>On-screen Show (4:3)</PresentationFormat>
  <Paragraphs>202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10_Office Theme</vt:lpstr>
      <vt:lpstr>Black</vt:lpstr>
      <vt:lpstr>GEOS 22060/ GEOS 32060 / ASTR 45900 </vt:lpstr>
      <vt:lpstr>Logistics</vt:lpstr>
      <vt:lpstr>Presentation of Rothman et al. (PNAS, 2003)</vt:lpstr>
      <vt:lpstr>Climate stabilization on early Mars</vt:lpstr>
      <vt:lpstr>Key points from today’s lecture</vt:lpstr>
      <vt:lpstr>Climate stabilization on early Mars</vt:lpstr>
      <vt:lpstr>PowerPoint Presentation</vt:lpstr>
      <vt:lpstr>1 km3 water cycles annually through the atmosphere</vt:lpstr>
      <vt:lpstr>Interannual climate variability</vt:lpstr>
      <vt:lpstr>Radiation levels at the surface ~102 rads/year</vt:lpstr>
      <vt:lpstr>Present-day seasonal brine flows on steep slopes (probably too salty for Earth life; transient, isolated features)</vt:lpstr>
      <vt:lpstr>PowerPoint Presentation</vt:lpstr>
      <vt:lpstr>PowerPoint Presentation</vt:lpstr>
      <vt:lpstr>PowerPoint Presentation</vt:lpstr>
      <vt:lpstr>Main drivers of atmospheric decline: escape-to-space (including impact erosion)</vt:lpstr>
      <vt:lpstr>Evidence for water loss over time</vt:lpstr>
      <vt:lpstr>Climate stabilization on early Mars</vt:lpstr>
      <vt:lpstr>PowerPoint Presentation</vt:lpstr>
      <vt:lpstr>PowerPoint Presentation</vt:lpstr>
      <vt:lpstr>PowerPoint Presentation</vt:lpstr>
      <vt:lpstr>CO2 condensation limits warming</vt:lpstr>
      <vt:lpstr>Problem #1: where are the carbonates?</vt:lpstr>
      <vt:lpstr>PowerPoint Presentation</vt:lpstr>
      <vt:lpstr>Problem #2: how much CO2 is enough?</vt:lpstr>
      <vt:lpstr>In addition to greenhouse warming, a thicker atmosphere is still useful for suppressing evaporitic cooling</vt:lpstr>
      <vt:lpstr>Climate stabilization on early Mars</vt:lpstr>
      <vt:lpstr>SO2 inhibition of carbonate precipitation?</vt:lpstr>
      <vt:lpstr>SO2-driven warming?</vt:lpstr>
      <vt:lpstr>PowerPoint Presentation</vt:lpstr>
      <vt:lpstr>PowerPoint Presentation</vt:lpstr>
      <vt:lpstr>Aerosol formation reduces SO2 warming</vt:lpstr>
      <vt:lpstr>PowerPoint Presentation</vt:lpstr>
      <vt:lpstr>Climate stabilization on early Mars</vt:lpstr>
      <vt:lpstr>H2 collision-induced absorption</vt:lpstr>
      <vt:lpstr>PowerPoint Presentation</vt:lpstr>
      <vt:lpstr>Climate stabilization on early Mars</vt:lpstr>
      <vt:lpstr>Olivine places an upper limit of 107 yr of water over most of the surface</vt:lpstr>
      <vt:lpstr>Paleolake hydrology requires &gt;104-5 continuous wet years (e.g., seasonal runoff)</vt:lpstr>
      <vt:lpstr>PowerPoint Presentation</vt:lpstr>
      <vt:lpstr>Key points from today’s lecture</vt:lpstr>
      <vt:lpstr>Additional slides</vt:lpstr>
      <vt:lpstr>from Rothman et al.  (PNAS, 2003)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845</cp:revision>
  <dcterms:created xsi:type="dcterms:W3CDTF">2016-01-07T03:39:51Z</dcterms:created>
  <dcterms:modified xsi:type="dcterms:W3CDTF">2016-02-22T23:35:28Z</dcterms:modified>
</cp:coreProperties>
</file>