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259" r:id="rId2"/>
    <p:sldId id="271" r:id="rId3"/>
    <p:sldId id="272" r:id="rId4"/>
    <p:sldId id="483" r:id="rId5"/>
    <p:sldId id="488" r:id="rId6"/>
    <p:sldId id="493" r:id="rId7"/>
    <p:sldId id="478" r:id="rId8"/>
    <p:sldId id="482" r:id="rId9"/>
    <p:sldId id="479" r:id="rId10"/>
    <p:sldId id="480" r:id="rId11"/>
    <p:sldId id="490" r:id="rId12"/>
    <p:sldId id="467" r:id="rId13"/>
    <p:sldId id="468" r:id="rId14"/>
    <p:sldId id="473" r:id="rId15"/>
    <p:sldId id="497" r:id="rId16"/>
    <p:sldId id="474" r:id="rId17"/>
    <p:sldId id="475" r:id="rId18"/>
    <p:sldId id="494" r:id="rId19"/>
    <p:sldId id="476" r:id="rId20"/>
    <p:sldId id="485" r:id="rId21"/>
    <p:sldId id="486" r:id="rId22"/>
    <p:sldId id="487" r:id="rId23"/>
    <p:sldId id="484" r:id="rId24"/>
    <p:sldId id="503" r:id="rId25"/>
    <p:sldId id="491" r:id="rId26"/>
    <p:sldId id="469" r:id="rId27"/>
    <p:sldId id="498" r:id="rId28"/>
    <p:sldId id="495" r:id="rId29"/>
    <p:sldId id="470" r:id="rId30"/>
    <p:sldId id="492" r:id="rId31"/>
    <p:sldId id="461" r:id="rId32"/>
    <p:sldId id="462" r:id="rId33"/>
    <p:sldId id="463" r:id="rId34"/>
    <p:sldId id="496" r:id="rId35"/>
    <p:sldId id="466" r:id="rId36"/>
    <p:sldId id="477" r:id="rId37"/>
    <p:sldId id="465" r:id="rId38"/>
    <p:sldId id="502" r:id="rId39"/>
    <p:sldId id="366" r:id="rId40"/>
    <p:sldId id="499" r:id="rId41"/>
    <p:sldId id="500" r:id="rId42"/>
    <p:sldId id="501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7394" autoAdjust="0"/>
  </p:normalViewPr>
  <p:slideViewPr>
    <p:cSldViewPr snapToGrid="0" snapToObjects="1">
      <p:cViewPr>
        <p:scale>
          <a:sx n="100" d="100"/>
          <a:sy n="100" d="100"/>
        </p:scale>
        <p:origin x="-87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6C5D7E-955D-8B4E-90DA-A0FBEC7B91C1}" type="datetimeFigureOut">
              <a:rPr lang="en-US" smtClean="0"/>
              <a:t>2/14/16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9272D-19A8-E048-8EEA-12540FA11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21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2/14/16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14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2/14/16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76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2/14/16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607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2/14/16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00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2/14/16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2/14/16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80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2/14/16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32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2/14/16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78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2/14/16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7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2/14/16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691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D88-EB29-6841-8092-9D9A531548E1}" type="datetimeFigureOut">
              <a:rPr lang="en-US" smtClean="0"/>
              <a:t>2/14/16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01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C5D88-EB29-6841-8092-9D9A531548E1}" type="datetimeFigureOut">
              <a:rPr lang="en-US" smtClean="0"/>
              <a:t>2/14/16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EB44B-6C31-084D-B3FA-7D197837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98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eol.umd.edu/~kaufman/iceage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80710"/>
            <a:ext cx="7772400" cy="1470025"/>
          </a:xfrm>
        </p:spPr>
        <p:txBody>
          <a:bodyPr>
            <a:normAutofit/>
          </a:bodyPr>
          <a:lstStyle/>
          <a:p>
            <a:r>
              <a:rPr lang="en-US" sz="3400" dirty="0" smtClean="0"/>
              <a:t>GEOS 22060/ GEOS 32060 / ASTR 45900 </a:t>
            </a:r>
            <a:endParaRPr lang="en-US" sz="3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950735"/>
            <a:ext cx="9144000" cy="2852419"/>
          </a:xfrm>
        </p:spPr>
        <p:txBody>
          <a:bodyPr>
            <a:normAutofit/>
          </a:bodyPr>
          <a:lstStyle/>
          <a:p>
            <a:r>
              <a:rPr lang="en-US" dirty="0" smtClean="0"/>
              <a:t>Lecture 7</a:t>
            </a:r>
          </a:p>
          <a:p>
            <a:r>
              <a:rPr lang="en-US" dirty="0" smtClean="0"/>
              <a:t>Monday 15 Feb 2016</a:t>
            </a:r>
          </a:p>
          <a:p>
            <a:endParaRPr lang="en-US" dirty="0" smtClean="0"/>
          </a:p>
          <a:p>
            <a:r>
              <a:rPr lang="en-US" dirty="0" smtClean="0"/>
              <a:t>Coevolution of Earth and life, Precambrian through (earliest) Phanerozoic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378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91100" y="6108700"/>
            <a:ext cx="2967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Halverson, GSA Bulletin, 2010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700" y="0"/>
            <a:ext cx="324612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22800" y="229969"/>
            <a:ext cx="44807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Neoproterozoic</a:t>
            </a:r>
            <a:r>
              <a:rPr lang="en-US" b="1" dirty="0" smtClean="0"/>
              <a:t> carbon-isotope excursions</a:t>
            </a:r>
          </a:p>
          <a:p>
            <a:r>
              <a:rPr lang="en-US" b="1" dirty="0" smtClean="0"/>
              <a:t>are the biggest in the geological record</a:t>
            </a:r>
          </a:p>
          <a:p>
            <a:r>
              <a:rPr lang="en-US" b="1" dirty="0"/>
              <a:t>	</a:t>
            </a:r>
            <a:r>
              <a:rPr lang="en-US" b="1" dirty="0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Why? Required reading for this week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437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Outline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HISTORICAL FRAMEWORK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pCO2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TEMPERATURES</a:t>
            </a:r>
          </a:p>
          <a:p>
            <a:pPr marL="0" indent="0">
              <a:buNone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CARBON CYCLE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152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0100"/>
          </a:xfrm>
        </p:spPr>
        <p:txBody>
          <a:bodyPr>
            <a:normAutofit/>
          </a:bodyPr>
          <a:lstStyle/>
          <a:p>
            <a:r>
              <a:rPr lang="en-US" dirty="0" smtClean="0"/>
              <a:t>pCO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8001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Expectation: </a:t>
            </a:r>
            <a:r>
              <a:rPr lang="en-US" dirty="0" err="1" smtClean="0"/>
              <a:t>Kasting</a:t>
            </a:r>
            <a:r>
              <a:rPr lang="en-US" dirty="0" smtClean="0"/>
              <a:t>, Science, 1987.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7000"/>
            <a:ext cx="9144000" cy="591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980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5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 for the Proterozoic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43466"/>
            <a:ext cx="5346701" cy="42177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74134"/>
            <a:ext cx="2838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Kah</a:t>
            </a:r>
            <a:r>
              <a:rPr lang="en-US" dirty="0" smtClean="0"/>
              <a:t> &amp; Riding, Geology, 2007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5873" y="4165600"/>
            <a:ext cx="4528127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917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12800"/>
          </a:xfrm>
        </p:spPr>
        <p:txBody>
          <a:bodyPr>
            <a:normAutofit/>
          </a:bodyPr>
          <a:lstStyle/>
          <a:p>
            <a:r>
              <a:rPr lang="en-US" dirty="0" smtClean="0"/>
              <a:t>Interpretation of</a:t>
            </a:r>
            <a:r>
              <a:rPr lang="en-US" dirty="0"/>
              <a:t> </a:t>
            </a:r>
            <a:r>
              <a:rPr lang="en-US" dirty="0" err="1" smtClean="0"/>
              <a:t>p</a:t>
            </a:r>
            <a:r>
              <a:rPr lang="en-US" dirty="0" err="1" smtClean="0"/>
              <a:t>aleosol</a:t>
            </a:r>
            <a:r>
              <a:rPr lang="en-US" dirty="0" smtClean="0"/>
              <a:t> </a:t>
            </a:r>
            <a:r>
              <a:rPr lang="en-US" dirty="0" smtClean="0"/>
              <a:t>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2800"/>
            <a:ext cx="58420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941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26038"/>
            <a:ext cx="2882900" cy="11430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Arndt and </a:t>
            </a:r>
            <a:r>
              <a:rPr lang="en-US" sz="2400" dirty="0" err="1" smtClean="0"/>
              <a:t>Nisbet</a:t>
            </a:r>
            <a:r>
              <a:rPr lang="en-US" sz="2400" dirty="0" smtClean="0"/>
              <a:t>, </a:t>
            </a:r>
            <a:br>
              <a:rPr lang="en-US" sz="2400" dirty="0" smtClean="0"/>
            </a:br>
            <a:r>
              <a:rPr lang="en-US" sz="2400" dirty="0" smtClean="0"/>
              <a:t>Annual Reviews of EPS, </a:t>
            </a:r>
            <a:br>
              <a:rPr lang="en-US" sz="2400" dirty="0" smtClean="0"/>
            </a:br>
            <a:r>
              <a:rPr lang="en-US" sz="2400" dirty="0" smtClean="0"/>
              <a:t>2012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(drawing on </a:t>
            </a:r>
            <a:r>
              <a:rPr lang="en-US" sz="2400" dirty="0" err="1" smtClean="0"/>
              <a:t>Rosing</a:t>
            </a:r>
            <a:r>
              <a:rPr lang="en-US" sz="2400" dirty="0" smtClean="0"/>
              <a:t> et al., Science 2010)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0903" y="0"/>
            <a:ext cx="59730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801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552"/>
          </a:xfrm>
        </p:spPr>
        <p:txBody>
          <a:bodyPr>
            <a:normAutofit fontScale="90000"/>
          </a:bodyPr>
          <a:lstStyle/>
          <a:p>
            <a:r>
              <a:rPr lang="en-US" sz="2400" dirty="0" err="1" smtClean="0"/>
              <a:t>Paleosol</a:t>
            </a:r>
            <a:r>
              <a:rPr lang="en-US" sz="2400" dirty="0" smtClean="0"/>
              <a:t> analysis is sensitive to assumed past temperatures, but calculated </a:t>
            </a:r>
            <a:r>
              <a:rPr lang="en-US" sz="2400" dirty="0" err="1" smtClean="0"/>
              <a:t>Archean</a:t>
            </a:r>
            <a:r>
              <a:rPr lang="en-US" sz="2400" dirty="0" smtClean="0"/>
              <a:t> pCO2 is consistently below that inferred by </a:t>
            </a:r>
            <a:r>
              <a:rPr lang="en-US" sz="2400" dirty="0" err="1" smtClean="0"/>
              <a:t>Kasting</a:t>
            </a:r>
            <a:r>
              <a:rPr lang="en-US" sz="2400" dirty="0" smtClean="0"/>
              <a:t> (1987) to be </a:t>
            </a:r>
            <a:r>
              <a:rPr lang="en-US" sz="2400" dirty="0" err="1" smtClean="0"/>
              <a:t>necccessary</a:t>
            </a:r>
            <a:r>
              <a:rPr lang="en-US" sz="2400" dirty="0" smtClean="0"/>
              <a:t> to avoid global glaciation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5101"/>
            <a:ext cx="4388732" cy="360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041901"/>
            <a:ext cx="2640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Kanzaki</a:t>
            </a:r>
            <a:r>
              <a:rPr lang="en-US" dirty="0" smtClean="0"/>
              <a:t> &amp; Murakami </a:t>
            </a:r>
            <a:r>
              <a:rPr lang="en-US" dirty="0" smtClean="0"/>
              <a:t>2015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paleosol</a:t>
            </a:r>
            <a:r>
              <a:rPr lang="en-US" dirty="0" smtClean="0"/>
              <a:t> data)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1639" y="1409700"/>
            <a:ext cx="4611738" cy="3632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27329" y="5041900"/>
            <a:ext cx="2916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Feulner</a:t>
            </a:r>
            <a:r>
              <a:rPr lang="en-US" dirty="0" smtClean="0"/>
              <a:t>, Rev. </a:t>
            </a:r>
            <a:r>
              <a:rPr lang="en-US" dirty="0" err="1" smtClean="0"/>
              <a:t>Geophys</a:t>
            </a:r>
            <a:r>
              <a:rPr lang="en-US" dirty="0" smtClean="0"/>
              <a:t>.,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869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338"/>
            <a:ext cx="8229600" cy="665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Warming by CH</a:t>
            </a:r>
            <a:r>
              <a:rPr lang="en-US" baseline="-25000" dirty="0" smtClean="0"/>
              <a:t>4</a:t>
            </a:r>
            <a:r>
              <a:rPr lang="en-US" dirty="0" smtClean="0"/>
              <a:t> in addition to CO</a:t>
            </a:r>
            <a:r>
              <a:rPr lang="en-US" baseline="-25000" dirty="0" smtClean="0"/>
              <a:t>2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300" y="1031726"/>
            <a:ext cx="7378700" cy="58262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0300" y="698500"/>
            <a:ext cx="5731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Which is the more powerful greenhouse gas – CH</a:t>
            </a:r>
            <a:r>
              <a:rPr lang="en-US" baseline="-25000" dirty="0" smtClean="0"/>
              <a:t>4</a:t>
            </a:r>
            <a:r>
              <a:rPr lang="en-US" dirty="0" smtClean="0"/>
              <a:t> or CO</a:t>
            </a:r>
            <a:r>
              <a:rPr lang="en-US" b="1" baseline="-25000" dirty="0" smtClean="0"/>
              <a:t>2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341" y="2463800"/>
            <a:ext cx="17019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</a:t>
            </a:r>
            <a:r>
              <a:rPr lang="en-US" dirty="0" smtClean="0"/>
              <a:t>utgoing</a:t>
            </a:r>
          </a:p>
          <a:p>
            <a:r>
              <a:rPr lang="en-US" b="1" dirty="0" err="1" smtClean="0"/>
              <a:t>L</a:t>
            </a:r>
            <a:r>
              <a:rPr lang="en-US" dirty="0" err="1" smtClean="0"/>
              <a:t>ongwave</a:t>
            </a:r>
            <a:endParaRPr lang="en-US" dirty="0" smtClean="0"/>
          </a:p>
          <a:p>
            <a:r>
              <a:rPr lang="en-US" b="1" dirty="0" smtClean="0"/>
              <a:t>R</a:t>
            </a:r>
            <a:r>
              <a:rPr lang="en-US" dirty="0" smtClean="0"/>
              <a:t>adiation </a:t>
            </a:r>
            <a:r>
              <a:rPr lang="en-US" dirty="0" smtClean="0"/>
              <a:t>reduction</a:t>
            </a:r>
          </a:p>
          <a:p>
            <a:r>
              <a:rPr lang="en-US" dirty="0" smtClean="0"/>
              <a:t>= strength</a:t>
            </a:r>
          </a:p>
          <a:p>
            <a:r>
              <a:rPr lang="en-US" dirty="0" smtClean="0"/>
              <a:t>of greenhouse effect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341" y="5600700"/>
            <a:ext cx="22961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@280K fixed</a:t>
            </a:r>
          </a:p>
          <a:p>
            <a:r>
              <a:rPr lang="en-US" dirty="0" smtClean="0"/>
              <a:t>surface temperature,</a:t>
            </a:r>
          </a:p>
          <a:p>
            <a:r>
              <a:rPr lang="en-US" dirty="0" smtClean="0"/>
              <a:t>with 1 bar background</a:t>
            </a:r>
          </a:p>
          <a:p>
            <a:r>
              <a:rPr lang="en-US" dirty="0" smtClean="0"/>
              <a:t>radiatively-inert gas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5156200" y="2667000"/>
            <a:ext cx="558800" cy="203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15000" y="2547034"/>
            <a:ext cx="1544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mixing ratio of</a:t>
            </a:r>
          </a:p>
          <a:p>
            <a:r>
              <a:rPr lang="en-US" dirty="0" smtClean="0"/>
              <a:t>(CO</a:t>
            </a:r>
            <a:r>
              <a:rPr lang="en-US" baseline="-25000" dirty="0" smtClean="0"/>
              <a:t>2</a:t>
            </a:r>
            <a:r>
              <a:rPr lang="en-US" dirty="0" smtClean="0"/>
              <a:t>+CH</a:t>
            </a:r>
            <a:r>
              <a:rPr lang="en-US" baseline="-25000" dirty="0" smtClean="0"/>
              <a:t>4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6362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25500"/>
          </a:xfrm>
        </p:spPr>
        <p:txBody>
          <a:bodyPr>
            <a:normAutofit/>
          </a:bodyPr>
          <a:lstStyle/>
          <a:p>
            <a:r>
              <a:rPr lang="en-US" dirty="0" smtClean="0"/>
              <a:t>Methanogens to the rescue?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825500"/>
            <a:ext cx="5809791" cy="6032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67893" y="5162034"/>
            <a:ext cx="3276107" cy="17543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 </a:t>
            </a:r>
            <a:r>
              <a:rPr lang="it-IT" dirty="0" err="1"/>
              <a:t>Battistuzzi</a:t>
            </a:r>
            <a:r>
              <a:rPr lang="it-IT" dirty="0" smtClean="0"/>
              <a:t>, BMC </a:t>
            </a:r>
            <a:r>
              <a:rPr lang="it-IT" dirty="0" err="1" smtClean="0"/>
              <a:t>Evol</a:t>
            </a:r>
            <a:r>
              <a:rPr lang="it-IT" dirty="0" smtClean="0"/>
              <a:t> </a:t>
            </a:r>
            <a:r>
              <a:rPr lang="it-IT" dirty="0" err="1" smtClean="0"/>
              <a:t>Biol</a:t>
            </a:r>
            <a:r>
              <a:rPr lang="it-IT" dirty="0" smtClean="0"/>
              <a:t>, 2004</a:t>
            </a:r>
          </a:p>
          <a:p>
            <a:endParaRPr lang="it-IT" dirty="0"/>
          </a:p>
          <a:p>
            <a:r>
              <a:rPr lang="it-IT" dirty="0" smtClean="0"/>
              <a:t>(note Kelly et al. </a:t>
            </a:r>
            <a:r>
              <a:rPr lang="it-IT" dirty="0" err="1" smtClean="0"/>
              <a:t>Proc</a:t>
            </a:r>
            <a:r>
              <a:rPr lang="it-IT" dirty="0" smtClean="0"/>
              <a:t> </a:t>
            </a:r>
            <a:r>
              <a:rPr lang="it-IT" dirty="0" err="1" smtClean="0"/>
              <a:t>Roy</a:t>
            </a:r>
            <a:r>
              <a:rPr lang="it-IT" dirty="0" smtClean="0"/>
              <a:t> </a:t>
            </a:r>
            <a:r>
              <a:rPr lang="it-IT" dirty="0" err="1" smtClean="0"/>
              <a:t>Soc</a:t>
            </a:r>
            <a:r>
              <a:rPr lang="it-IT" dirty="0" smtClean="0"/>
              <a:t> B</a:t>
            </a:r>
          </a:p>
          <a:p>
            <a:r>
              <a:rPr lang="it-IT" dirty="0" smtClean="0"/>
              <a:t>2011 </a:t>
            </a:r>
            <a:r>
              <a:rPr lang="it-IT" dirty="0" err="1" smtClean="0"/>
              <a:t>argue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methanogenesis</a:t>
            </a:r>
            <a:endParaRPr lang="it-IT" dirty="0" smtClean="0"/>
          </a:p>
          <a:p>
            <a:r>
              <a:rPr lang="it-IT" dirty="0" smtClean="0"/>
              <a:t>hard </a:t>
            </a:r>
            <a:r>
              <a:rPr lang="it-IT" dirty="0" err="1" smtClean="0"/>
              <a:t>originated</a:t>
            </a:r>
            <a:r>
              <a:rPr lang="it-IT" dirty="0" smtClean="0"/>
              <a:t> by </a:t>
            </a:r>
            <a:r>
              <a:rPr lang="it-IT" dirty="0" err="1" smtClean="0"/>
              <a:t>node</a:t>
            </a:r>
            <a:r>
              <a:rPr lang="it-IT" dirty="0" smtClean="0"/>
              <a:t> ‘</a:t>
            </a:r>
            <a:r>
              <a:rPr lang="it-IT" dirty="0" err="1" smtClean="0"/>
              <a:t>P</a:t>
            </a:r>
            <a:r>
              <a:rPr lang="it-IT" dirty="0" smtClean="0"/>
              <a:t>’)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34100" y="1473200"/>
            <a:ext cx="312868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 Earth today, biology is the</a:t>
            </a:r>
          </a:p>
          <a:p>
            <a:r>
              <a:rPr lang="en-US" dirty="0" smtClean="0"/>
              <a:t>main source of CH4, but </a:t>
            </a:r>
          </a:p>
          <a:p>
            <a:r>
              <a:rPr lang="en-US" dirty="0" smtClean="0"/>
              <a:t>atmospheric lifetime is short</a:t>
            </a:r>
          </a:p>
          <a:p>
            <a:r>
              <a:rPr lang="en-US" dirty="0" smtClean="0"/>
              <a:t>due to oxygen-rich atmosphere</a:t>
            </a:r>
          </a:p>
          <a:p>
            <a:endParaRPr lang="en-US" dirty="0"/>
          </a:p>
          <a:p>
            <a:r>
              <a:rPr lang="en-US" dirty="0" smtClean="0"/>
              <a:t>Before O2, CH4 could build up</a:t>
            </a:r>
          </a:p>
          <a:p>
            <a:r>
              <a:rPr lang="en-US" dirty="0" smtClean="0"/>
              <a:t>to high concentrations.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04800" y="4546600"/>
            <a:ext cx="393700" cy="9779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16200000">
            <a:off x="-1943100" y="2231163"/>
            <a:ext cx="4261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methanogens originate early, near node ‘O’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601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0"/>
            <a:ext cx="4597400" cy="609600"/>
          </a:xfrm>
        </p:spPr>
        <p:txBody>
          <a:bodyPr>
            <a:normAutofit fontScale="90000"/>
          </a:bodyPr>
          <a:lstStyle/>
          <a:p>
            <a:r>
              <a:rPr lang="en-US" sz="3400" dirty="0" smtClean="0"/>
              <a:t>Hazy </a:t>
            </a:r>
            <a:r>
              <a:rPr lang="en-US" sz="3400" dirty="0" err="1" smtClean="0"/>
              <a:t>Archean</a:t>
            </a:r>
            <a:r>
              <a:rPr lang="en-US" sz="3400" dirty="0" smtClean="0"/>
              <a:t> greenhouse</a:t>
            </a:r>
            <a:endParaRPr lang="en-US" sz="3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6628"/>
            <a:ext cx="8051800" cy="59605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51400" y="240268"/>
            <a:ext cx="4416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Potential negative feedback: scattering</a:t>
            </a:r>
          </a:p>
          <a:p>
            <a:r>
              <a:rPr lang="en-US" dirty="0" smtClean="0"/>
              <a:t>from haze that forms when pCH</a:t>
            </a:r>
            <a:r>
              <a:rPr lang="en-US" baseline="-25000" dirty="0" smtClean="0"/>
              <a:t>4</a:t>
            </a:r>
            <a:r>
              <a:rPr lang="en-US" dirty="0" smtClean="0"/>
              <a:t>/pCO</a:t>
            </a:r>
            <a:r>
              <a:rPr lang="en-US" baseline="-25000" dirty="0" smtClean="0"/>
              <a:t>2</a:t>
            </a:r>
            <a:r>
              <a:rPr lang="en-US" dirty="0" smtClean="0"/>
              <a:t> &gt; 0.1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72148" y="5207000"/>
            <a:ext cx="13718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Haqq-Misra</a:t>
            </a:r>
            <a:endParaRPr lang="en-US" dirty="0" smtClean="0"/>
          </a:p>
          <a:p>
            <a:r>
              <a:rPr lang="en-US" dirty="0" smtClean="0"/>
              <a:t>et al.,</a:t>
            </a:r>
          </a:p>
          <a:p>
            <a:r>
              <a:rPr lang="en-US" dirty="0" smtClean="0"/>
              <a:t>Astrobiology</a:t>
            </a:r>
          </a:p>
          <a:p>
            <a:r>
              <a:rPr lang="en-US" dirty="0" smtClean="0"/>
              <a:t>2008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0942"/>
            <a:ext cx="7772148" cy="593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585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150" y="19927"/>
            <a:ext cx="9003850" cy="46436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Homework: Weathering rates during continental collision</a:t>
            </a:r>
            <a:endParaRPr lang="en-US" sz="2600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536700" y="2495550"/>
            <a:ext cx="0" cy="2781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384300" y="5099050"/>
            <a:ext cx="6934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537388"/>
            <a:ext cx="90351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 smtClean="0"/>
              <a:t>Plate tectonic timescales &gt;&gt; Lifetime of C in the ocean-atmosphere system!</a:t>
            </a:r>
          </a:p>
          <a:p>
            <a:r>
              <a:rPr lang="en-US" dirty="0" smtClean="0"/>
              <a:t>(Latitudinal extent of Tibet) / (India-Asia collision speed ) = ( 2000 km ) / ( 5 cm/</a:t>
            </a:r>
            <a:r>
              <a:rPr lang="en-US" dirty="0" err="1" smtClean="0"/>
              <a:t>yr</a:t>
            </a:r>
            <a:r>
              <a:rPr lang="en-US" dirty="0"/>
              <a:t> </a:t>
            </a:r>
            <a:r>
              <a:rPr lang="en-US" dirty="0" smtClean="0"/>
              <a:t>) = </a:t>
            </a:r>
            <a:r>
              <a:rPr lang="en-US" b="1" dirty="0" smtClean="0"/>
              <a:t>4 x 10</a:t>
            </a:r>
            <a:r>
              <a:rPr lang="en-US" b="1" baseline="30000" dirty="0" smtClean="0"/>
              <a:t>7</a:t>
            </a:r>
            <a:r>
              <a:rPr lang="en-US" b="1" dirty="0" smtClean="0"/>
              <a:t> </a:t>
            </a:r>
            <a:r>
              <a:rPr lang="en-US" b="1" dirty="0" err="1" smtClean="0"/>
              <a:t>yr</a:t>
            </a:r>
            <a:endParaRPr lang="en-US" dirty="0"/>
          </a:p>
          <a:p>
            <a:r>
              <a:rPr lang="en-US" dirty="0" smtClean="0"/>
              <a:t>				     Lifetime of carbon in the modern ocean-atmosphere system = </a:t>
            </a:r>
            <a:r>
              <a:rPr lang="en-US" b="1" dirty="0" smtClean="0"/>
              <a:t>3 x 10</a:t>
            </a:r>
            <a:r>
              <a:rPr lang="en-US" b="1" baseline="30000" dirty="0" smtClean="0"/>
              <a:t>5</a:t>
            </a:r>
            <a:r>
              <a:rPr lang="en-US" b="1" dirty="0" smtClean="0"/>
              <a:t> </a:t>
            </a:r>
            <a:r>
              <a:rPr lang="en-US" b="1" dirty="0" err="1" smtClean="0"/>
              <a:t>yr</a:t>
            </a:r>
            <a:endParaRPr lang="en-US" b="1" dirty="0"/>
          </a:p>
        </p:txBody>
      </p:sp>
      <p:cxnSp>
        <p:nvCxnSpPr>
          <p:cNvPr id="13" name="Straight Connector 12"/>
          <p:cNvCxnSpPr/>
          <p:nvPr/>
        </p:nvCxnSpPr>
        <p:spPr>
          <a:xfrm flipH="1" flipV="1">
            <a:off x="4038600" y="4870450"/>
            <a:ext cx="12700" cy="406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664200" y="5410200"/>
            <a:ext cx="23427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steady-state collision</a:t>
            </a:r>
          </a:p>
          <a:p>
            <a:r>
              <a:rPr lang="en-US" dirty="0" smtClean="0"/>
              <a:t>(planet has adjusted to</a:t>
            </a:r>
          </a:p>
          <a:p>
            <a:r>
              <a:rPr lang="en-US" dirty="0" smtClean="0"/>
              <a:t>increased eroded flux)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318500" y="5143500"/>
            <a:ext cx="612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965" y="3082330"/>
            <a:ext cx="14399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weathering, </a:t>
            </a:r>
          </a:p>
          <a:p>
            <a:r>
              <a:rPr lang="en-US" dirty="0" smtClean="0"/>
              <a:t>temperature,</a:t>
            </a:r>
          </a:p>
          <a:p>
            <a:r>
              <a:rPr lang="en-US" dirty="0" smtClean="0"/>
              <a:t>pCO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1536700" y="3683000"/>
            <a:ext cx="2514600" cy="127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038600" y="3683000"/>
            <a:ext cx="215900" cy="6985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254500" y="4381500"/>
            <a:ext cx="3937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150031" y="4381500"/>
            <a:ext cx="2041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Temperature, pCO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32128" y="5158780"/>
            <a:ext cx="173478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onset</a:t>
            </a:r>
          </a:p>
          <a:p>
            <a:r>
              <a:rPr lang="en-US" dirty="0" smtClean="0"/>
              <a:t>of collision: </a:t>
            </a:r>
          </a:p>
          <a:p>
            <a:r>
              <a:rPr lang="en-US" dirty="0" smtClean="0"/>
              <a:t>planet 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weatherability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increases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3289300" y="5143500"/>
            <a:ext cx="749300" cy="3693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511300" y="3276600"/>
            <a:ext cx="6807200" cy="127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4203700" y="4870450"/>
            <a:ext cx="12700" cy="406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 rot="16200000">
            <a:off x="3623558" y="5584626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adjustment </a:t>
            </a:r>
          </a:p>
          <a:p>
            <a:r>
              <a:rPr lang="en-US" dirty="0" smtClean="0"/>
              <a:t>period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1511300" y="3314700"/>
            <a:ext cx="254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4025900" y="2514600"/>
            <a:ext cx="0" cy="800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4025900" y="2514600"/>
            <a:ext cx="241300" cy="774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4267200" y="3302000"/>
            <a:ext cx="405130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428272" y="2630269"/>
            <a:ext cx="2433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dashed: CO</a:t>
            </a:r>
            <a:r>
              <a:rPr lang="en-US" baseline="-25000" dirty="0" smtClean="0"/>
              <a:t>2</a:t>
            </a:r>
            <a:r>
              <a:rPr lang="en-US" dirty="0" smtClean="0"/>
              <a:t> degassing </a:t>
            </a:r>
          </a:p>
          <a:p>
            <a:r>
              <a:rPr lang="en-US" dirty="0" smtClean="0"/>
              <a:t>(unaffected by collision)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5328836" y="3326031"/>
            <a:ext cx="3602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solid: CO</a:t>
            </a:r>
            <a:r>
              <a:rPr lang="en-US" baseline="-25000" dirty="0" smtClean="0"/>
              <a:t>2</a:t>
            </a:r>
            <a:r>
              <a:rPr lang="en-US" dirty="0" smtClean="0"/>
              <a:t> uptake</a:t>
            </a:r>
          </a:p>
          <a:p>
            <a:r>
              <a:rPr lang="en-US" dirty="0" smtClean="0"/>
              <a:t>(increased during collision transient)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0" y="1460718"/>
            <a:ext cx="79770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Two continents collide, forming a fast-eroding mountain range</a:t>
            </a:r>
          </a:p>
          <a:p>
            <a:r>
              <a:rPr lang="en-US" sz="1400" dirty="0" smtClean="0">
                <a:sym typeface="Wingdings"/>
              </a:rPr>
              <a:t> mass-volume available for weathering goes up  increase in “</a:t>
            </a:r>
            <a:r>
              <a:rPr lang="en-US" sz="1400" b="1" dirty="0" err="1" smtClean="0">
                <a:sym typeface="Wingdings"/>
              </a:rPr>
              <a:t>weatherability</a:t>
            </a:r>
            <a:r>
              <a:rPr lang="en-US" sz="1400" dirty="0" smtClean="0">
                <a:sym typeface="Wingdings"/>
              </a:rPr>
              <a:t>”</a:t>
            </a:r>
            <a:endParaRPr lang="en-US" sz="1400" dirty="0" smtClean="0"/>
          </a:p>
          <a:p>
            <a:r>
              <a:rPr lang="en-US" sz="1400" dirty="0" smtClean="0"/>
              <a:t>During steady-state continental collision, total </a:t>
            </a:r>
            <a:r>
              <a:rPr lang="en-US" sz="1400" b="1" dirty="0" smtClean="0"/>
              <a:t>weathering</a:t>
            </a:r>
            <a:r>
              <a:rPr lang="en-US" sz="1400" dirty="0" smtClean="0"/>
              <a:t> is unchanged (after a brief transient)</a:t>
            </a:r>
          </a:p>
          <a:p>
            <a:r>
              <a:rPr lang="en-US" sz="1400" dirty="0" smtClean="0"/>
              <a:t>relative to pre-collision, but </a:t>
            </a:r>
            <a:r>
              <a:rPr lang="en-US" sz="1400" b="1" dirty="0" smtClean="0"/>
              <a:t>weathering (dissolved SiO2, Ca</a:t>
            </a:r>
            <a:r>
              <a:rPr lang="en-US" sz="1400" b="1" baseline="30000" dirty="0" smtClean="0"/>
              <a:t>2+</a:t>
            </a:r>
            <a:r>
              <a:rPr lang="en-US" sz="1400" b="1" dirty="0" smtClean="0"/>
              <a:t>, Mg</a:t>
            </a:r>
            <a:r>
              <a:rPr lang="en-US" sz="1400" b="1" baseline="30000" dirty="0" smtClean="0"/>
              <a:t>2+</a:t>
            </a:r>
            <a:r>
              <a:rPr lang="en-US" sz="1400" b="1" dirty="0" smtClean="0"/>
              <a:t>) per unit of eroded mass </a:t>
            </a:r>
            <a:r>
              <a:rPr lang="en-US" sz="1400" dirty="0" smtClean="0"/>
              <a:t>goes down.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635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4900"/>
            <a:ext cx="7668968" cy="57445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51400" y="240268"/>
            <a:ext cx="4416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Potential negative feedback: scattering</a:t>
            </a:r>
          </a:p>
          <a:p>
            <a:r>
              <a:rPr lang="en-US" dirty="0" smtClean="0"/>
              <a:t>from haze that forms when pCH</a:t>
            </a:r>
            <a:r>
              <a:rPr lang="en-US" baseline="-25000" dirty="0" smtClean="0"/>
              <a:t>4</a:t>
            </a:r>
            <a:r>
              <a:rPr lang="en-US" dirty="0" smtClean="0"/>
              <a:t>/pCO</a:t>
            </a:r>
            <a:r>
              <a:rPr lang="en-US" baseline="-25000" dirty="0" smtClean="0"/>
              <a:t>2</a:t>
            </a:r>
            <a:r>
              <a:rPr lang="en-US" dirty="0" smtClean="0"/>
              <a:t> &gt; 0.1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72148" y="5207000"/>
            <a:ext cx="13718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Haqq-Misra</a:t>
            </a:r>
            <a:endParaRPr lang="en-US" dirty="0" smtClean="0"/>
          </a:p>
          <a:p>
            <a:r>
              <a:rPr lang="en-US" dirty="0" smtClean="0"/>
              <a:t>et al.,</a:t>
            </a:r>
          </a:p>
          <a:p>
            <a:r>
              <a:rPr lang="en-US" dirty="0" smtClean="0"/>
              <a:t>Astrobiology</a:t>
            </a:r>
          </a:p>
          <a:p>
            <a:r>
              <a:rPr lang="en-US" dirty="0" smtClean="0"/>
              <a:t>2008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583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660400"/>
            <a:ext cx="4826172" cy="619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5778500"/>
            <a:ext cx="19440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Domagal</a:t>
            </a:r>
            <a:r>
              <a:rPr lang="en-US" dirty="0" smtClean="0"/>
              <a:t>-Goldman</a:t>
            </a:r>
          </a:p>
          <a:p>
            <a:r>
              <a:rPr lang="en-US" dirty="0" smtClean="0"/>
              <a:t>et al. EPSL 2008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06400" y="0"/>
            <a:ext cx="859722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Biological feedbacks maintaining a stable CH</a:t>
            </a:r>
            <a:r>
              <a:rPr lang="en-US" sz="2200" baseline="-25000" dirty="0" smtClean="0"/>
              <a:t>4</a:t>
            </a:r>
            <a:r>
              <a:rPr lang="en-US" sz="2200" dirty="0" smtClean="0"/>
              <a:t> greenhouse in the </a:t>
            </a:r>
            <a:r>
              <a:rPr lang="en-US" sz="2200" dirty="0" err="1" smtClean="0"/>
              <a:t>Archean</a:t>
            </a:r>
            <a:r>
              <a:rPr lang="en-US" sz="2200" dirty="0" smtClean="0"/>
              <a:t>?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817552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1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 where’s the </a:t>
            </a:r>
            <a:r>
              <a:rPr lang="en-US" dirty="0" smtClean="0"/>
              <a:t>haze fallout (soot)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53893" y="6134100"/>
            <a:ext cx="4090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Tice &amp; Lowe, Earth Science Reviews, 2006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11200"/>
            <a:ext cx="6654800" cy="51438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6600" y="5855060"/>
            <a:ext cx="722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mm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15200" y="2095500"/>
            <a:ext cx="181331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Tice and Lowe</a:t>
            </a:r>
          </a:p>
          <a:p>
            <a:r>
              <a:rPr lang="en-US" dirty="0" smtClean="0"/>
              <a:t>argue that the</a:t>
            </a:r>
          </a:p>
          <a:p>
            <a:r>
              <a:rPr lang="en-US" dirty="0" smtClean="0"/>
              <a:t>geologic context</a:t>
            </a:r>
          </a:p>
          <a:p>
            <a:r>
              <a:rPr lang="en-US" dirty="0" smtClean="0"/>
              <a:t>of organic matter</a:t>
            </a:r>
          </a:p>
          <a:p>
            <a:r>
              <a:rPr lang="en-US" dirty="0" smtClean="0"/>
              <a:t>in 3.4 </a:t>
            </a:r>
            <a:r>
              <a:rPr lang="en-US" dirty="0" err="1" smtClean="0"/>
              <a:t>Ga</a:t>
            </a:r>
            <a:r>
              <a:rPr lang="en-US" dirty="0" smtClean="0"/>
              <a:t> </a:t>
            </a:r>
            <a:r>
              <a:rPr lang="en-US" dirty="0" err="1" smtClean="0"/>
              <a:t>chert</a:t>
            </a:r>
            <a:endParaRPr lang="en-US" dirty="0" smtClean="0"/>
          </a:p>
          <a:p>
            <a:r>
              <a:rPr lang="en-US" dirty="0" smtClean="0"/>
              <a:t>favors biogenic</a:t>
            </a:r>
          </a:p>
          <a:p>
            <a:r>
              <a:rPr lang="en-US" dirty="0" smtClean="0"/>
              <a:t>origin (not haze</a:t>
            </a:r>
          </a:p>
          <a:p>
            <a:r>
              <a:rPr lang="en-US" dirty="0" smtClean="0"/>
              <a:t>fall-out)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988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Did evolutionary innovations trigger snowball glaciation?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701" y="1207433"/>
            <a:ext cx="4813300" cy="38598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57800" y="5032970"/>
            <a:ext cx="37644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Feulner</a:t>
            </a:r>
            <a:r>
              <a:rPr lang="en-US" dirty="0" smtClean="0"/>
              <a:t> et al. Nature Geoscience 2015</a:t>
            </a:r>
          </a:p>
          <a:p>
            <a:r>
              <a:rPr lang="en-US" dirty="0" smtClean="0"/>
              <a:t>Cloud condensation nuclei = dimethyl </a:t>
            </a:r>
          </a:p>
          <a:p>
            <a:r>
              <a:rPr lang="en-US" dirty="0" smtClean="0"/>
              <a:t>sulfide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339334"/>
            <a:ext cx="345734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 of the methane greenhouse:</a:t>
            </a:r>
          </a:p>
          <a:p>
            <a:r>
              <a:rPr lang="en-US" dirty="0" smtClean="0"/>
              <a:t>was the </a:t>
            </a:r>
            <a:r>
              <a:rPr lang="en-US" dirty="0" err="1" smtClean="0"/>
              <a:t>Paleoproterozoic</a:t>
            </a:r>
            <a:r>
              <a:rPr lang="en-US" dirty="0" smtClean="0"/>
              <a:t> snowball</a:t>
            </a:r>
          </a:p>
          <a:p>
            <a:r>
              <a:rPr lang="en-US" dirty="0" smtClean="0"/>
              <a:t>a climate disaster triggered by </a:t>
            </a:r>
          </a:p>
          <a:p>
            <a:r>
              <a:rPr lang="en-US" dirty="0" smtClean="0"/>
              <a:t>the evolution of oxygenic</a:t>
            </a:r>
          </a:p>
          <a:p>
            <a:r>
              <a:rPr lang="en-US" dirty="0" smtClean="0"/>
              <a:t>photosynthesis?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2100" y="2829025"/>
            <a:ext cx="2267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Kopp et al. PNAS 2005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100" y="3180262"/>
            <a:ext cx="2937499" cy="355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251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000" dirty="0" smtClean="0"/>
              <a:t>In addition to possible indirect (climatic) challenges, oxygenation of the biosphere posed a </a:t>
            </a:r>
            <a:r>
              <a:rPr lang="en-US" sz="3000" i="1" dirty="0" smtClean="0"/>
              <a:t>direct </a:t>
            </a:r>
            <a:r>
              <a:rPr lang="en-US" sz="3000" dirty="0" smtClean="0"/>
              <a:t>challenge to metabolism. But after oxygenation, reaction networks</a:t>
            </a:r>
            <a:br>
              <a:rPr lang="en-US" sz="3000" dirty="0" smtClean="0"/>
            </a:br>
            <a:r>
              <a:rPr lang="en-US" sz="3000" dirty="0" smtClean="0"/>
              <a:t>became more diverse and ramified.</a:t>
            </a:r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885434"/>
            <a:ext cx="3253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Raymond &amp; Segre, Science, 2006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200" y="1885433"/>
            <a:ext cx="5430401" cy="506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240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Outline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HISTORICAL FRAMEWORK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7F7F7F"/>
                </a:solidFill>
              </a:rPr>
              <a:t>pCO2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/>
              <a:t>TEMPERATURES</a:t>
            </a:r>
          </a:p>
          <a:p>
            <a:pPr marL="0" indent="0">
              <a:buNone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CARBON CYCLE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048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4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Temperature: expectations?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 smtClean="0"/>
              <a:t>Fewer continents </a:t>
            </a:r>
            <a:r>
              <a:rPr lang="en-US" dirty="0" smtClean="0">
                <a:sym typeface="Wingdings"/>
              </a:rPr>
              <a:t> lower albedo (global mean albedo 0.125; ocean albedo 0.09)</a:t>
            </a:r>
          </a:p>
          <a:p>
            <a:r>
              <a:rPr lang="en-US" dirty="0" smtClean="0">
                <a:sym typeface="Wingdings"/>
              </a:rPr>
              <a:t>Fewer continents  lower </a:t>
            </a:r>
            <a:r>
              <a:rPr lang="en-US" dirty="0" err="1" smtClean="0">
                <a:sym typeface="Wingdings"/>
              </a:rPr>
              <a:t>weatherability</a:t>
            </a: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Faint Young Sun</a:t>
            </a:r>
          </a:p>
          <a:p>
            <a:r>
              <a:rPr lang="en-US" dirty="0" smtClean="0">
                <a:sym typeface="Wingdings"/>
              </a:rPr>
              <a:t>Faster plate spreading (?)</a:t>
            </a:r>
          </a:p>
          <a:p>
            <a:r>
              <a:rPr lang="en-US" dirty="0" smtClean="0">
                <a:sym typeface="Wingdings"/>
              </a:rPr>
              <a:t>Hotter </a:t>
            </a:r>
            <a:r>
              <a:rPr lang="en-US" dirty="0" err="1" smtClean="0">
                <a:sym typeface="Wingdings"/>
              </a:rPr>
              <a:t>subduction</a:t>
            </a:r>
            <a:r>
              <a:rPr lang="en-US" dirty="0" smtClean="0">
                <a:sym typeface="Wingdings"/>
              </a:rPr>
              <a:t> zones (more </a:t>
            </a:r>
            <a:r>
              <a:rPr lang="en-US" dirty="0" err="1" smtClean="0">
                <a:sym typeface="Wingdings"/>
              </a:rPr>
              <a:t>decarbonation</a:t>
            </a:r>
            <a:r>
              <a:rPr lang="en-US" dirty="0" smtClean="0">
                <a:sym typeface="Wingdings"/>
              </a:rPr>
              <a:t>, dehydration)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8737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510162"/>
            <a:ext cx="8724900" cy="61259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4200" y="43934"/>
            <a:ext cx="2968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Feulner</a:t>
            </a:r>
            <a:r>
              <a:rPr lang="en-US" b="1" dirty="0" smtClean="0"/>
              <a:t>, Rev. </a:t>
            </a:r>
            <a:r>
              <a:rPr lang="en-US" b="1" dirty="0" err="1" smtClean="0"/>
              <a:t>Geophys</a:t>
            </a:r>
            <a:r>
              <a:rPr lang="en-US" b="1" dirty="0" smtClean="0"/>
              <a:t>., 2012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272581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000"/>
            <a:ext cx="8229600" cy="55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Ancestral protein resurrection*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7500" y="6400800"/>
            <a:ext cx="7550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Mention of this technique does not imply its endorsement by the instructor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7500" y="977900"/>
            <a:ext cx="2778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Gaucher</a:t>
            </a:r>
            <a:r>
              <a:rPr lang="en-US" dirty="0" smtClean="0"/>
              <a:t> et al., Nature 2008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74232"/>
            <a:ext cx="4356100" cy="13895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434" y="1790700"/>
            <a:ext cx="4541566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3918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-12699"/>
            <a:ext cx="8229600" cy="15239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Using</a:t>
            </a:r>
            <a:r>
              <a:rPr lang="en-US" baseline="30000" dirty="0" smtClean="0"/>
              <a:t> 18</a:t>
            </a:r>
            <a:r>
              <a:rPr lang="en-US" dirty="0" smtClean="0"/>
              <a:t>O/</a:t>
            </a:r>
            <a:r>
              <a:rPr lang="en-US" baseline="30000" dirty="0" smtClean="0"/>
              <a:t>16</a:t>
            </a:r>
            <a:r>
              <a:rPr lang="en-US" dirty="0" smtClean="0"/>
              <a:t>O in rocks to reconstruct past temperature </a:t>
            </a:r>
            <a:r>
              <a:rPr lang="en-US" dirty="0" smtClean="0"/>
              <a:t>requires knowing past ocean  (</a:t>
            </a:r>
            <a:r>
              <a:rPr lang="en-US" baseline="30000" dirty="0"/>
              <a:t>18</a:t>
            </a:r>
            <a:r>
              <a:rPr lang="en-US" dirty="0"/>
              <a:t>O/</a:t>
            </a:r>
            <a:r>
              <a:rPr lang="en-US" baseline="30000" dirty="0" smtClean="0"/>
              <a:t>16</a:t>
            </a:r>
            <a:r>
              <a:rPr lang="en-US" dirty="0" smtClean="0"/>
              <a:t>O).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1511300"/>
            <a:ext cx="6210648" cy="5346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75720" y="5410200"/>
            <a:ext cx="34682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Marin-</a:t>
            </a:r>
            <a:r>
              <a:rPr lang="en-US" dirty="0" err="1" smtClean="0"/>
              <a:t>Carbonne</a:t>
            </a:r>
            <a:r>
              <a:rPr lang="en-US" dirty="0" smtClean="0"/>
              <a:t> et al.,</a:t>
            </a:r>
          </a:p>
          <a:p>
            <a:r>
              <a:rPr lang="en-US" dirty="0" err="1" smtClean="0"/>
              <a:t>Geochimica</a:t>
            </a:r>
            <a:r>
              <a:rPr lang="en-US" dirty="0" smtClean="0"/>
              <a:t> et </a:t>
            </a:r>
            <a:r>
              <a:rPr lang="en-US" dirty="0" err="1" smtClean="0"/>
              <a:t>Cosmochimica</a:t>
            </a:r>
            <a:r>
              <a:rPr lang="en-US" dirty="0" smtClean="0"/>
              <a:t> </a:t>
            </a:r>
            <a:r>
              <a:rPr lang="en-US" dirty="0" err="1" smtClean="0"/>
              <a:t>Acta</a:t>
            </a:r>
            <a:r>
              <a:rPr lang="en-US" dirty="0" smtClean="0"/>
              <a:t>,</a:t>
            </a:r>
          </a:p>
          <a:p>
            <a:r>
              <a:rPr lang="en-US" dirty="0" smtClean="0"/>
              <a:t>2012.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828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Coevolution of Earth and life, Precambrian through (earliest) Phanerozoic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HISTORICAL FRAMEWORK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pCO</a:t>
            </a:r>
            <a:r>
              <a:rPr lang="en-US" baseline="-25000" dirty="0" smtClean="0"/>
              <a:t>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TEMPERATURES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CARBON CYCLE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342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Outline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HISTORICAL FRAMEWORK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7F7F7F"/>
                </a:solidFill>
              </a:rPr>
              <a:t>pCO2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TEMPERATURES</a:t>
            </a:r>
          </a:p>
          <a:p>
            <a:pPr marL="0" indent="0">
              <a:buNone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/>
              <a:t>CARBON CYCLE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501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667" y="0"/>
            <a:ext cx="53665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8261810" y="5524500"/>
            <a:ext cx="1212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Ridgwell</a:t>
            </a:r>
            <a:endParaRPr lang="en-US" dirty="0" smtClean="0"/>
          </a:p>
          <a:p>
            <a:r>
              <a:rPr lang="en-US" dirty="0" smtClean="0"/>
              <a:t>PNAS 2011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25286" y="1859643"/>
            <a:ext cx="15468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Well-</a:t>
            </a:r>
          </a:p>
          <a:p>
            <a:r>
              <a:rPr lang="en-US" dirty="0" smtClean="0"/>
              <a:t>oxygenated</a:t>
            </a:r>
          </a:p>
          <a:p>
            <a:r>
              <a:rPr lang="en-US" dirty="0" smtClean="0"/>
              <a:t>modern ocean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87401" y="3599543"/>
            <a:ext cx="229326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Precambrian:</a:t>
            </a:r>
          </a:p>
          <a:p>
            <a:r>
              <a:rPr lang="en-US" dirty="0" smtClean="0"/>
              <a:t>low-O2 deep waters.</a:t>
            </a:r>
          </a:p>
          <a:p>
            <a:r>
              <a:rPr lang="en-US" dirty="0" smtClean="0"/>
              <a:t>Before 2.3 Gya,</a:t>
            </a:r>
          </a:p>
          <a:p>
            <a:r>
              <a:rPr lang="en-US" dirty="0" smtClean="0"/>
              <a:t>low-O2 surface waters</a:t>
            </a:r>
          </a:p>
          <a:p>
            <a:r>
              <a:rPr lang="en-US" dirty="0" smtClean="0"/>
              <a:t>as well.</a:t>
            </a:r>
          </a:p>
        </p:txBody>
      </p:sp>
    </p:spTree>
    <p:extLst>
      <p:ext uri="{BB962C8B-B14F-4D97-AF65-F5344CB8AC3E}">
        <p14:creationId xmlns:p14="http://schemas.microsoft.com/office/powerpoint/2010/main" val="24899502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36370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7090440" y="4521200"/>
            <a:ext cx="3562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Swanson-</a:t>
            </a:r>
            <a:r>
              <a:rPr lang="en-US" dirty="0" err="1" smtClean="0"/>
              <a:t>Hysell</a:t>
            </a:r>
            <a:r>
              <a:rPr lang="en-US" dirty="0" smtClean="0"/>
              <a:t> et al., </a:t>
            </a:r>
            <a:r>
              <a:rPr lang="en-US" dirty="0" smtClean="0"/>
              <a:t>Science,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35500" y="122238"/>
            <a:ext cx="978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glacial</a:t>
            </a:r>
          </a:p>
          <a:p>
            <a:r>
              <a:rPr lang="en-US" dirty="0" smtClean="0"/>
              <a:t>scouring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0780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976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44398" y="6057900"/>
            <a:ext cx="3099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Butterfield, Paleontology, 2007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5665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977900"/>
          </a:xfrm>
        </p:spPr>
        <p:txBody>
          <a:bodyPr>
            <a:normAutofit/>
          </a:bodyPr>
          <a:lstStyle/>
          <a:p>
            <a:r>
              <a:rPr lang="en-US" dirty="0" smtClean="0"/>
              <a:t>“Agronomic revolution”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9800"/>
            <a:ext cx="4254500" cy="30738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1200" y="1907563"/>
            <a:ext cx="4622800" cy="3365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06574" y="1060433"/>
            <a:ext cx="10892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 </a:t>
            </a:r>
          </a:p>
          <a:p>
            <a:r>
              <a:rPr lang="en-US" dirty="0" smtClean="0"/>
              <a:t>Cambrian</a:t>
            </a:r>
          </a:p>
          <a:p>
            <a:r>
              <a:rPr lang="en-US" dirty="0" smtClean="0"/>
              <a:t>Explosion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49674" y="1079466"/>
            <a:ext cx="10892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</a:t>
            </a:r>
          </a:p>
          <a:p>
            <a:r>
              <a:rPr lang="en-US" dirty="0" smtClean="0"/>
              <a:t>Cambrian</a:t>
            </a:r>
          </a:p>
          <a:p>
            <a:r>
              <a:rPr lang="en-US" dirty="0" smtClean="0"/>
              <a:t>Explosion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22674" y="5143500"/>
            <a:ext cx="15732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predation</a:t>
            </a:r>
          </a:p>
          <a:p>
            <a:r>
              <a:rPr lang="en-US" dirty="0" smtClean="0"/>
              <a:t>eyesight</a:t>
            </a:r>
          </a:p>
          <a:p>
            <a:r>
              <a:rPr lang="en-US" dirty="0" smtClean="0"/>
              <a:t>armored shells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22593" y="5273063"/>
            <a:ext cx="19800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“Garden of </a:t>
            </a:r>
          </a:p>
          <a:p>
            <a:r>
              <a:rPr lang="en-US" dirty="0" err="1" smtClean="0"/>
              <a:t>Ediacara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jelly-like organisms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04489"/>
            <a:ext cx="4324545" cy="267802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755134"/>
            <a:ext cx="44678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Modern microbial mats are restricted to</a:t>
            </a:r>
          </a:p>
          <a:p>
            <a:r>
              <a:rPr lang="en-US" dirty="0" smtClean="0"/>
              <a:t>harsh environments that exclude complex life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(e.g., Shark Bay, Australia).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066830"/>
            <a:ext cx="2345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Ancient microbial mats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8553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60063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166" y="0"/>
            <a:ext cx="4578833" cy="127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57800" y="6172200"/>
            <a:ext cx="2922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Bartley &amp; </a:t>
            </a:r>
            <a:r>
              <a:rPr lang="en-US" dirty="0" err="1" smtClean="0"/>
              <a:t>Kah</a:t>
            </a:r>
            <a:r>
              <a:rPr lang="en-US" dirty="0" smtClean="0"/>
              <a:t>, Geology, 2004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6588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0" y="515938"/>
            <a:ext cx="2882900" cy="919162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Neoproterozoic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carbon-cycle excursions: e.g.,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err="1" smtClean="0"/>
              <a:t>Trezona</a:t>
            </a:r>
            <a:r>
              <a:rPr lang="en-US" sz="2800" dirty="0" smtClean="0"/>
              <a:t> anomaly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747823" y="4851400"/>
            <a:ext cx="21692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Swanson-</a:t>
            </a:r>
            <a:r>
              <a:rPr lang="en-US" dirty="0" err="1" smtClean="0"/>
              <a:t>Hysell</a:t>
            </a:r>
            <a:r>
              <a:rPr lang="en-US" dirty="0" smtClean="0"/>
              <a:t> et al.</a:t>
            </a:r>
          </a:p>
          <a:p>
            <a:r>
              <a:rPr lang="en-US" dirty="0" smtClean="0"/>
              <a:t>Science 2010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25400"/>
            <a:ext cx="618920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78600" y="3162300"/>
            <a:ext cx="26468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Decoupled organic-matter</a:t>
            </a:r>
          </a:p>
          <a:p>
            <a:r>
              <a:rPr lang="en-US" dirty="0" smtClean="0"/>
              <a:t>and carbonate 13C</a:t>
            </a:r>
          </a:p>
          <a:p>
            <a:r>
              <a:rPr lang="en-US" dirty="0" smtClean="0"/>
              <a:t>excursions</a:t>
            </a:r>
          </a:p>
        </p:txBody>
      </p:sp>
    </p:spTree>
    <p:extLst>
      <p:ext uri="{BB962C8B-B14F-4D97-AF65-F5344CB8AC3E}">
        <p14:creationId xmlns:p14="http://schemas.microsoft.com/office/powerpoint/2010/main" val="42808314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smtClean="0"/>
              <a:t>Volunteers for Rothman et al. (2003</a:t>
            </a:r>
            <a:r>
              <a:rPr lang="en-US" dirty="0" smtClean="0"/>
              <a:t>)*</a:t>
            </a:r>
            <a:br>
              <a:rPr lang="en-US" dirty="0" smtClean="0"/>
            </a:br>
            <a:r>
              <a:rPr lang="en-US" sz="3300" dirty="0" smtClean="0"/>
              <a:t>*</a:t>
            </a:r>
            <a:r>
              <a:rPr lang="en-US" sz="3300" dirty="0" smtClean="0"/>
              <a:t>important, well-written, but dense</a:t>
            </a:r>
            <a:endParaRPr lang="en-US" sz="3300" dirty="0"/>
          </a:p>
        </p:txBody>
      </p:sp>
      <p:sp>
        <p:nvSpPr>
          <p:cNvPr id="4" name="TextBox 3"/>
          <p:cNvSpPr txBox="1"/>
          <p:nvPr/>
        </p:nvSpPr>
        <p:spPr>
          <a:xfrm>
            <a:off x="647700" y="4483100"/>
            <a:ext cx="68890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Note: Extra office hours will be tomorrow Tuesday, 9a-10a, Hinds 467.</a:t>
            </a:r>
          </a:p>
          <a:p>
            <a:r>
              <a:rPr lang="en-US" b="1" dirty="0"/>
              <a:t>	</a:t>
            </a:r>
            <a:r>
              <a:rPr lang="en-US" b="1" dirty="0" smtClean="0"/>
              <a:t>   No office hours on Monday 22</a:t>
            </a:r>
            <a:r>
              <a:rPr lang="en-US" b="1" baseline="30000" dirty="0" smtClean="0"/>
              <a:t>nd</a:t>
            </a:r>
            <a:r>
              <a:rPr lang="en-US" b="1" dirty="0" smtClean="0"/>
              <a:t> February (travel)</a:t>
            </a:r>
          </a:p>
          <a:p>
            <a:r>
              <a:rPr lang="en-US" b="1" dirty="0" smtClean="0"/>
              <a:t>	   Next lecture as usual (4p-6p, Monday 22</a:t>
            </a:r>
            <a:r>
              <a:rPr lang="en-US" b="1" baseline="30000" dirty="0" smtClean="0"/>
              <a:t>nd</a:t>
            </a:r>
            <a:r>
              <a:rPr lang="en-US" b="1" dirty="0" smtClean="0"/>
              <a:t> February).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0221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Key points from today’s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03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dates </a:t>
            </a:r>
            <a:r>
              <a:rPr lang="en-US" dirty="0" smtClean="0"/>
              <a:t>of key events (to within 0.1 Gyr)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main proxies used for </a:t>
            </a:r>
            <a:r>
              <a:rPr lang="en-US" dirty="0"/>
              <a:t>P</a:t>
            </a:r>
            <a:r>
              <a:rPr lang="en-US" dirty="0" smtClean="0"/>
              <a:t>recambrian </a:t>
            </a:r>
            <a:r>
              <a:rPr lang="en-US" dirty="0" smtClean="0"/>
              <a:t>pCO2, temperature, and carbon cycle; the history recorded by them; and the strengths and weaknesses of each</a:t>
            </a:r>
            <a:r>
              <a:rPr lang="en-US" dirty="0" smtClean="0"/>
              <a:t>.</a:t>
            </a:r>
          </a:p>
          <a:p>
            <a:r>
              <a:rPr lang="en-US" dirty="0" smtClean="0"/>
              <a:t>possible solutions to the Faint Young Sun problem.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73350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900"/>
            <a:ext cx="8229600" cy="965200"/>
          </a:xfrm>
        </p:spPr>
        <p:txBody>
          <a:bodyPr/>
          <a:lstStyle/>
          <a:p>
            <a:r>
              <a:rPr lang="en-US" dirty="0" smtClean="0"/>
              <a:t>Additional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920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Key points from today’s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03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dates </a:t>
            </a:r>
            <a:r>
              <a:rPr lang="en-US" dirty="0" smtClean="0"/>
              <a:t>of key events (to within 0.1 Gyr)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main proxies used for </a:t>
            </a:r>
            <a:r>
              <a:rPr lang="en-US" dirty="0"/>
              <a:t>P</a:t>
            </a:r>
            <a:r>
              <a:rPr lang="en-US" dirty="0" smtClean="0"/>
              <a:t>recambrian </a:t>
            </a:r>
            <a:r>
              <a:rPr lang="en-US" dirty="0" smtClean="0"/>
              <a:t>pCO2, temperature, and carbon cycle; the history recorded by them; and the strengths and weaknesses of each</a:t>
            </a:r>
            <a:r>
              <a:rPr lang="en-US" dirty="0" smtClean="0"/>
              <a:t>.</a:t>
            </a:r>
          </a:p>
          <a:p>
            <a:r>
              <a:rPr lang="en-US" dirty="0" smtClean="0"/>
              <a:t>possible solutions to the Faint Young Sun problem.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16786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638"/>
            <a:ext cx="9144000" cy="40237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50736" y="4539734"/>
            <a:ext cx="349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Maher &amp; Chamberlin, Science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55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0" y="203200"/>
            <a:ext cx="8407400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386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700"/>
            <a:ext cx="9144000" cy="656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066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Outline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HISTORICAL FRAMEWORK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pCO2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TEMPERATURES</a:t>
            </a:r>
          </a:p>
          <a:p>
            <a:pPr marL="0" indent="0">
              <a:buNone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CARBON CYCLE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552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1200"/>
            <a:ext cx="6151926" cy="571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69000" y="4978400"/>
            <a:ext cx="2043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Fischer, PNAS, 2016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2600" y="3829397"/>
            <a:ext cx="1759203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Pasteur point:</a:t>
            </a:r>
          </a:p>
          <a:p>
            <a:r>
              <a:rPr lang="en-US" dirty="0" smtClean="0"/>
              <a:t>switch from</a:t>
            </a:r>
          </a:p>
          <a:p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-respiration</a:t>
            </a:r>
          </a:p>
          <a:p>
            <a:r>
              <a:rPr lang="en-US" dirty="0" smtClean="0"/>
              <a:t>to fermentation.</a:t>
            </a:r>
          </a:p>
          <a:p>
            <a:endParaRPr lang="en-US" i="1" dirty="0"/>
          </a:p>
          <a:p>
            <a:r>
              <a:rPr lang="en-US" dirty="0" smtClean="0">
                <a:sym typeface="Wingdings"/>
              </a:rPr>
              <a:t> </a:t>
            </a:r>
            <a:r>
              <a:rPr lang="en-US" i="1" dirty="0" smtClean="0"/>
              <a:t>Overshoot</a:t>
            </a:r>
            <a:r>
              <a:rPr lang="en-US" i="1" dirty="0" smtClean="0"/>
              <a:t>?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903749" y="0"/>
            <a:ext cx="3439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HISTORICAL FRAMEWORK</a:t>
            </a:r>
            <a:endParaRPr lang="en-US" sz="2400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903749" y="812800"/>
            <a:ext cx="0" cy="4635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590800" y="711200"/>
            <a:ext cx="0" cy="381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699000" y="673100"/>
            <a:ext cx="0" cy="381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965200" y="711200"/>
            <a:ext cx="0" cy="381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25391" y="33706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3.8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350991" y="369332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2.5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460537" y="342900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0.54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343362" y="474365"/>
            <a:ext cx="28006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Oxygenic photosynthesis</a:t>
            </a:r>
          </a:p>
          <a:p>
            <a:r>
              <a:rPr lang="en-US" dirty="0" smtClean="0"/>
              <a:t>appears to have evolved </a:t>
            </a:r>
          </a:p>
          <a:p>
            <a:r>
              <a:rPr lang="en-US" dirty="0" smtClean="0"/>
              <a:t>only once, around halfway</a:t>
            </a:r>
          </a:p>
          <a:p>
            <a:r>
              <a:rPr lang="en-US" dirty="0" smtClean="0"/>
              <a:t>through Earth history, and </a:t>
            </a:r>
          </a:p>
          <a:p>
            <a:r>
              <a:rPr lang="en-US" dirty="0" smtClean="0"/>
              <a:t>is biochemically a very </a:t>
            </a:r>
          </a:p>
          <a:p>
            <a:r>
              <a:rPr lang="en-US" dirty="0" smtClean="0"/>
              <a:t>difficult-to-evolve reaction.</a:t>
            </a:r>
          </a:p>
          <a:p>
            <a:r>
              <a:rPr lang="en-US" dirty="0" err="1" smtClean="0"/>
              <a:t>Oxgenic</a:t>
            </a:r>
            <a:r>
              <a:rPr lang="en-US" dirty="0" smtClean="0"/>
              <a:t> photosynthesis is</a:t>
            </a:r>
          </a:p>
          <a:p>
            <a:r>
              <a:rPr lang="en-US" dirty="0" smtClean="0"/>
              <a:t>necessary (though insufficient)</a:t>
            </a:r>
          </a:p>
          <a:p>
            <a:r>
              <a:rPr lang="en-US" dirty="0" smtClean="0"/>
              <a:t>for O</a:t>
            </a:r>
            <a:r>
              <a:rPr lang="en-US" baseline="-25000" dirty="0" smtClean="0"/>
              <a:t>2</a:t>
            </a:r>
            <a:r>
              <a:rPr lang="en-US" dirty="0" smtClean="0"/>
              <a:t> levels on Earth that </a:t>
            </a:r>
          </a:p>
          <a:p>
            <a:r>
              <a:rPr lang="en-US" dirty="0" smtClean="0"/>
              <a:t>can support land animals </a:t>
            </a:r>
          </a:p>
          <a:p>
            <a:r>
              <a:rPr lang="en-US" dirty="0" smtClean="0"/>
              <a:t>(e.g., us).</a:t>
            </a:r>
          </a:p>
          <a:p>
            <a:pPr marL="285750" indent="-285750"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reasonable to suspect </a:t>
            </a:r>
          </a:p>
          <a:p>
            <a:r>
              <a:rPr lang="en-US" dirty="0" smtClean="0">
                <a:sym typeface="Wingdings"/>
              </a:rPr>
              <a:t>survivorship bias.</a:t>
            </a:r>
          </a:p>
        </p:txBody>
      </p:sp>
    </p:spTree>
    <p:extLst>
      <p:ext uri="{BB962C8B-B14F-4D97-AF65-F5344CB8AC3E}">
        <p14:creationId xmlns:p14="http://schemas.microsoft.com/office/powerpoint/2010/main" val="1195142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2300"/>
            <a:ext cx="9144000" cy="24557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5119"/>
            <a:ext cx="2660319" cy="614362"/>
          </a:xfrm>
        </p:spPr>
        <p:txBody>
          <a:bodyPr>
            <a:noAutofit/>
          </a:bodyPr>
          <a:lstStyle/>
          <a:p>
            <a:pPr algn="l"/>
            <a:r>
              <a:rPr lang="en-US" sz="1800" dirty="0" smtClean="0"/>
              <a:t>RISE OF </a:t>
            </a:r>
            <a:r>
              <a:rPr lang="en-US" sz="1800" dirty="0" smtClean="0"/>
              <a:t>OXYGEN: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8146450" y="2779272"/>
            <a:ext cx="16987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Lyons et al., </a:t>
            </a:r>
          </a:p>
          <a:p>
            <a:r>
              <a:rPr lang="en-US" sz="1300" dirty="0" smtClean="0"/>
              <a:t>Nature 2014</a:t>
            </a:r>
            <a:endParaRPr lang="en-US" sz="1300" dirty="0"/>
          </a:p>
        </p:txBody>
      </p:sp>
      <p:sp>
        <p:nvSpPr>
          <p:cNvPr id="6" name="TextBox 5"/>
          <p:cNvSpPr txBox="1"/>
          <p:nvPr/>
        </p:nvSpPr>
        <p:spPr>
          <a:xfrm>
            <a:off x="761999" y="2674778"/>
            <a:ext cx="25543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Purple: 1990s view</a:t>
            </a:r>
          </a:p>
          <a:p>
            <a:r>
              <a:rPr lang="en-US" sz="1300" dirty="0" smtClean="0"/>
              <a:t>Blue: emerging view</a:t>
            </a:r>
            <a:endParaRPr lang="en-US" sz="13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051300" y="2578102"/>
            <a:ext cx="0" cy="3428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66714" y="2968574"/>
            <a:ext cx="286738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Great Oxidation</a:t>
            </a:r>
            <a:r>
              <a:rPr lang="en-US" sz="1300" dirty="0"/>
              <a:t> </a:t>
            </a:r>
            <a:r>
              <a:rPr lang="en-US" sz="1300" dirty="0" smtClean="0"/>
              <a:t>Event (O3 accumulates </a:t>
            </a:r>
            <a:r>
              <a:rPr lang="en-US" sz="1300" dirty="0" smtClean="0">
                <a:sym typeface="Wingdings"/>
              </a:rPr>
              <a:t> </a:t>
            </a:r>
            <a:r>
              <a:rPr lang="en-US" sz="1300" dirty="0" smtClean="0"/>
              <a:t>UV shields </a:t>
            </a:r>
            <a:r>
              <a:rPr lang="en-US" sz="1300" i="1" dirty="0" smtClean="0"/>
              <a:t>up</a:t>
            </a:r>
            <a:r>
              <a:rPr lang="en-US" sz="1300" dirty="0" smtClean="0"/>
              <a:t>; mass-independent sulfur fractionation ceases)</a:t>
            </a:r>
            <a:endParaRPr lang="en-US" sz="13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0519" y="-38100"/>
            <a:ext cx="8229600" cy="614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HISTORICAL FRAMEWORK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13" idx="0"/>
          </p:cNvCxnSpPr>
          <p:nvPr/>
        </p:nvCxnSpPr>
        <p:spPr>
          <a:xfrm flipV="1">
            <a:off x="2246528" y="1224022"/>
            <a:ext cx="128372" cy="1732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54479" y="1397272"/>
            <a:ext cx="258409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J. </a:t>
            </a:r>
            <a:r>
              <a:rPr lang="en-US" sz="1500" dirty="0" err="1" smtClean="0"/>
              <a:t>Kirschvink</a:t>
            </a:r>
            <a:r>
              <a:rPr lang="en-US" sz="1500" dirty="0" smtClean="0"/>
              <a:t> puts this at 2.3 </a:t>
            </a:r>
            <a:r>
              <a:rPr lang="en-US" sz="1500" dirty="0" err="1" smtClean="0"/>
              <a:t>Ga</a:t>
            </a:r>
            <a:endParaRPr lang="en-US" sz="1500" dirty="0"/>
          </a:p>
        </p:txBody>
      </p:sp>
      <p:sp>
        <p:nvSpPr>
          <p:cNvPr id="14" name="TextBox 13"/>
          <p:cNvSpPr txBox="1"/>
          <p:nvPr/>
        </p:nvSpPr>
        <p:spPr>
          <a:xfrm>
            <a:off x="1905886" y="1993900"/>
            <a:ext cx="1508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“whiffs</a:t>
            </a:r>
            <a:r>
              <a:rPr lang="en-US" dirty="0" smtClean="0"/>
              <a:t>” of 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7277100" y="1879600"/>
            <a:ext cx="0" cy="9789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273800" y="2921000"/>
            <a:ext cx="17745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err="1" smtClean="0"/>
              <a:t>Ediacaran</a:t>
            </a:r>
            <a:r>
              <a:rPr lang="en-US" sz="1300" dirty="0" smtClean="0">
                <a:sym typeface="Wingdings"/>
              </a:rPr>
              <a:t> </a:t>
            </a:r>
            <a:r>
              <a:rPr lang="en-US" sz="1300" dirty="0" smtClean="0"/>
              <a:t>Ordovician oxygen increase</a:t>
            </a:r>
            <a:endParaRPr lang="en-US" sz="1300" dirty="0"/>
          </a:p>
        </p:txBody>
      </p:sp>
      <p:sp>
        <p:nvSpPr>
          <p:cNvPr id="18" name="TextBox 17"/>
          <p:cNvSpPr txBox="1"/>
          <p:nvPr/>
        </p:nvSpPr>
        <p:spPr>
          <a:xfrm>
            <a:off x="4191886" y="833080"/>
            <a:ext cx="106952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overshoot?</a:t>
            </a:r>
            <a:endParaRPr lang="en-US" sz="1500" dirty="0"/>
          </a:p>
        </p:txBody>
      </p:sp>
      <p:sp>
        <p:nvSpPr>
          <p:cNvPr id="19" name="TextBox 18"/>
          <p:cNvSpPr txBox="1"/>
          <p:nvPr/>
        </p:nvSpPr>
        <p:spPr>
          <a:xfrm>
            <a:off x="6679616" y="477162"/>
            <a:ext cx="187420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forest-fire upper limit</a:t>
            </a:r>
            <a:endParaRPr lang="en-US" sz="15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44" y="3661071"/>
            <a:ext cx="7874886" cy="3003908"/>
          </a:xfrm>
          <a:prstGeom prst="rect">
            <a:avLst/>
          </a:prstGeom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0" y="3303796"/>
            <a:ext cx="3266714" cy="614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 smtClean="0"/>
              <a:t>EMERGENCE OF COMPLEX </a:t>
            </a:r>
            <a:r>
              <a:rPr lang="en-US" sz="1800" dirty="0" smtClean="0"/>
              <a:t>LIFE:</a:t>
            </a:r>
            <a:endParaRPr lang="en-US" sz="1800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4127500"/>
            <a:ext cx="224652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Crown group = last common</a:t>
            </a:r>
          </a:p>
          <a:p>
            <a:r>
              <a:rPr lang="en-US" sz="1400" dirty="0" smtClean="0"/>
              <a:t>ancestor of all extant</a:t>
            </a:r>
          </a:p>
          <a:p>
            <a:r>
              <a:rPr lang="en-US" sz="1400" dirty="0" smtClean="0"/>
              <a:t>members of a clade, plus</a:t>
            </a:r>
          </a:p>
          <a:p>
            <a:r>
              <a:rPr lang="en-US" sz="1400" dirty="0" smtClean="0"/>
              <a:t>its descendants</a:t>
            </a:r>
            <a:r>
              <a:rPr lang="en-US" sz="1400" dirty="0" smtClean="0"/>
              <a:t>.</a:t>
            </a:r>
          </a:p>
          <a:p>
            <a:endParaRPr lang="en-US" sz="1400" dirty="0"/>
          </a:p>
          <a:p>
            <a:r>
              <a:rPr lang="en-US" sz="1400" dirty="0" smtClean="0"/>
              <a:t>eukaryote = not bacteria</a:t>
            </a:r>
          </a:p>
          <a:p>
            <a:r>
              <a:rPr lang="en-US" sz="1400" dirty="0" smtClean="0"/>
              <a:t>or </a:t>
            </a:r>
            <a:r>
              <a:rPr lang="en-US" sz="1400" dirty="0" err="1" smtClean="0"/>
              <a:t>archea</a:t>
            </a:r>
            <a:r>
              <a:rPr lang="en-US" sz="1400" dirty="0" smtClean="0"/>
              <a:t>; includes all </a:t>
            </a:r>
          </a:p>
          <a:p>
            <a:r>
              <a:rPr lang="en-US" sz="1400" dirty="0" smtClean="0"/>
              <a:t>multicellular life</a:t>
            </a:r>
            <a:endParaRPr lang="en-US" sz="140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4051300" y="1993900"/>
            <a:ext cx="491240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3366FF"/>
                </a:solidFill>
              </a:rPr>
              <a:t>*</a:t>
            </a:r>
            <a:endParaRPr lang="en-US" sz="4800" dirty="0">
              <a:solidFill>
                <a:srgbClr val="3366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03700" y="2027535"/>
            <a:ext cx="491240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3366FF"/>
                </a:solidFill>
              </a:rPr>
              <a:t>*</a:t>
            </a:r>
            <a:endParaRPr lang="en-US" sz="4800" dirty="0">
              <a:solidFill>
                <a:srgbClr val="3366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08800" y="2020332"/>
            <a:ext cx="491240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3366FF"/>
                </a:solidFill>
              </a:rPr>
              <a:t>*</a:t>
            </a:r>
            <a:endParaRPr lang="en-US" sz="4800" dirty="0">
              <a:solidFill>
                <a:srgbClr val="3366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31480" y="2027535"/>
            <a:ext cx="491240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3366FF"/>
                </a:solidFill>
              </a:rPr>
              <a:t>*</a:t>
            </a:r>
            <a:endParaRPr lang="en-US" sz="4800" dirty="0">
              <a:solidFill>
                <a:srgbClr val="3366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29956" y="2062202"/>
            <a:ext cx="1166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3366FF"/>
                </a:solidFill>
              </a:rPr>
              <a:t>snowballs</a:t>
            </a:r>
            <a:endParaRPr lang="en-US" i="1" dirty="0">
              <a:solidFill>
                <a:srgbClr val="3366FF"/>
              </a:solidFill>
            </a:endParaRPr>
          </a:p>
        </p:txBody>
      </p:sp>
      <p:cxnSp>
        <p:nvCxnSpPr>
          <p:cNvPr id="32" name="Straight Arrow Connector 31"/>
          <p:cNvCxnSpPr>
            <a:stCxn id="30" idx="3"/>
          </p:cNvCxnSpPr>
          <p:nvPr/>
        </p:nvCxnSpPr>
        <p:spPr>
          <a:xfrm>
            <a:off x="6396236" y="2246868"/>
            <a:ext cx="537380" cy="1163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4542540" y="2254766"/>
            <a:ext cx="687416" cy="864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303548" y="6480313"/>
            <a:ext cx="3840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Knoll, Cold Springs Harbor </a:t>
            </a:r>
            <a:r>
              <a:rPr lang="en-US" dirty="0" err="1" smtClean="0"/>
              <a:t>Persp</a:t>
            </a:r>
            <a:r>
              <a:rPr lang="en-US" dirty="0" smtClean="0"/>
              <a:t>., 2014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400040" y="1062439"/>
            <a:ext cx="84534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charcoal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278489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38"/>
            <a:ext cx="8229600" cy="6016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LIFE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0500" y="609600"/>
            <a:ext cx="80073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err="1" smtClean="0"/>
              <a:t>Chert</a:t>
            </a:r>
            <a:r>
              <a:rPr lang="en-US" dirty="0" smtClean="0"/>
              <a:t> (SiO</a:t>
            </a:r>
            <a:r>
              <a:rPr lang="en-US" baseline="-25000" dirty="0" smtClean="0"/>
              <a:t>2</a:t>
            </a:r>
            <a:r>
              <a:rPr lang="en-US" dirty="0" smtClean="0"/>
              <a:t>) </a:t>
            </a:r>
            <a:r>
              <a:rPr lang="en-US" dirty="0" smtClean="0"/>
              <a:t>is best for preserving </a:t>
            </a:r>
            <a:r>
              <a:rPr lang="en-US" dirty="0" smtClean="0"/>
              <a:t>macrofossils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Archean</a:t>
            </a:r>
            <a:r>
              <a:rPr lang="en-US" dirty="0" smtClean="0"/>
              <a:t> molecular fossils (biomarkers) </a:t>
            </a:r>
            <a:r>
              <a:rPr lang="en-US" dirty="0" smtClean="0"/>
              <a:t>suffer from overprinting by younger ‘oils’ </a:t>
            </a:r>
            <a:endParaRPr lang="en-US" dirty="0" smtClean="0"/>
          </a:p>
          <a:p>
            <a:r>
              <a:rPr lang="en-US" dirty="0" smtClean="0"/>
              <a:t>     (</a:t>
            </a:r>
            <a:r>
              <a:rPr lang="en-US" dirty="0" smtClean="0"/>
              <a:t>French et al. </a:t>
            </a:r>
            <a:r>
              <a:rPr lang="en-US" dirty="0" smtClean="0"/>
              <a:t>PNAS </a:t>
            </a:r>
            <a:r>
              <a:rPr lang="en-US" dirty="0" smtClean="0"/>
              <a:t>2015</a:t>
            </a:r>
            <a:r>
              <a:rPr lang="en-US" dirty="0" smtClean="0"/>
              <a:t>); </a:t>
            </a:r>
            <a:r>
              <a:rPr lang="en-US" dirty="0" smtClean="0"/>
              <a:t>are less unreliable &lt;2.2 Gya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8300"/>
            <a:ext cx="3589867" cy="201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657600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Stromatolites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55453" y="5384798"/>
            <a:ext cx="160314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Ediacarans</a:t>
            </a:r>
            <a:endParaRPr lang="en-US" dirty="0" smtClean="0"/>
          </a:p>
          <a:p>
            <a:r>
              <a:rPr lang="en-US" dirty="0"/>
              <a:t>0</a:t>
            </a:r>
            <a:r>
              <a:rPr lang="en-US" dirty="0" smtClean="0"/>
              <a:t>.6 </a:t>
            </a:r>
            <a:r>
              <a:rPr lang="en-US" dirty="0" err="1" smtClean="0"/>
              <a:t>Ga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 err="1" smtClean="0"/>
              <a:t>Cuthill</a:t>
            </a:r>
            <a:r>
              <a:rPr lang="en-US" dirty="0" smtClean="0"/>
              <a:t> et al.</a:t>
            </a:r>
          </a:p>
          <a:p>
            <a:r>
              <a:rPr lang="en-US" dirty="0" smtClean="0"/>
              <a:t>PNAS 2014</a:t>
            </a:r>
            <a:r>
              <a:rPr lang="en-US" dirty="0" smtClean="0"/>
              <a:t>)</a:t>
            </a:r>
          </a:p>
          <a:p>
            <a:r>
              <a:rPr lang="en-US" i="1" dirty="0" smtClean="0"/>
              <a:t>all now extinct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7780530" y="5765799"/>
            <a:ext cx="10892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Cambrian</a:t>
            </a:r>
          </a:p>
          <a:p>
            <a:r>
              <a:rPr lang="en-US" dirty="0" smtClean="0"/>
              <a:t>Explosion</a:t>
            </a:r>
          </a:p>
          <a:p>
            <a:r>
              <a:rPr lang="en-US" dirty="0" smtClean="0"/>
              <a:t>0.5 </a:t>
            </a:r>
            <a:r>
              <a:rPr lang="en-US" dirty="0" err="1" smtClean="0"/>
              <a:t>Ga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5554" y="1449169"/>
            <a:ext cx="1694718" cy="37521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94500" y="4693503"/>
            <a:ext cx="635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cm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147640" y="2821801"/>
            <a:ext cx="4343400" cy="15981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192224" y="2802674"/>
            <a:ext cx="3180834" cy="6008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120900" y="4714775"/>
            <a:ext cx="181931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Large microbes,</a:t>
            </a:r>
          </a:p>
          <a:p>
            <a:pPr algn="r"/>
            <a:r>
              <a:rPr lang="en-US" dirty="0" smtClean="0"/>
              <a:t>unknown affinity</a:t>
            </a:r>
            <a:endParaRPr lang="en-US" dirty="0" smtClean="0"/>
          </a:p>
          <a:p>
            <a:pPr algn="r"/>
            <a:r>
              <a:rPr lang="en-US" dirty="0" smtClean="0"/>
              <a:t>2.5 </a:t>
            </a:r>
            <a:r>
              <a:rPr lang="en-US" dirty="0" err="1" smtClean="0"/>
              <a:t>Ga</a:t>
            </a:r>
            <a:endParaRPr lang="en-US" dirty="0" smtClean="0"/>
          </a:p>
          <a:p>
            <a:pPr algn="r"/>
            <a:r>
              <a:rPr lang="en-US" dirty="0" err="1" smtClean="0"/>
              <a:t>Schopf</a:t>
            </a:r>
            <a:r>
              <a:rPr lang="en-US" dirty="0" smtClean="0"/>
              <a:t> </a:t>
            </a:r>
            <a:r>
              <a:rPr lang="en-US" dirty="0" smtClean="0"/>
              <a:t>2007,</a:t>
            </a:r>
          </a:p>
          <a:p>
            <a:pPr algn="r"/>
            <a:r>
              <a:rPr lang="en-US" dirty="0" smtClean="0"/>
              <a:t>Precambrian Res.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083053" y="5276671"/>
            <a:ext cx="17796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Acritarchs</a:t>
            </a:r>
            <a:r>
              <a:rPr lang="en-US" dirty="0" smtClean="0"/>
              <a:t> 1.5 </a:t>
            </a:r>
            <a:r>
              <a:rPr lang="en-US" dirty="0" err="1" smtClean="0"/>
              <a:t>Ga</a:t>
            </a:r>
            <a:endParaRPr lang="en-US" dirty="0" smtClean="0"/>
          </a:p>
          <a:p>
            <a:r>
              <a:rPr lang="en-US" dirty="0" smtClean="0"/>
              <a:t>Knoll </a:t>
            </a:r>
            <a:r>
              <a:rPr lang="en-US" dirty="0" smtClean="0"/>
              <a:t>2014,</a:t>
            </a:r>
          </a:p>
          <a:p>
            <a:r>
              <a:rPr lang="en-US" dirty="0" smtClean="0"/>
              <a:t>Cold Spring</a:t>
            </a:r>
          </a:p>
          <a:p>
            <a:r>
              <a:rPr lang="en-US" dirty="0" smtClean="0"/>
              <a:t>Harbor </a:t>
            </a:r>
            <a:r>
              <a:rPr lang="en-US" dirty="0" err="1" smtClean="0"/>
              <a:t>Persp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7437530" y="1766337"/>
            <a:ext cx="73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Pikaia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0216" y="2813050"/>
            <a:ext cx="1991360" cy="16891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699000" y="4502150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75 microns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189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87431" y="6152634"/>
            <a:ext cx="5653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Taken from </a:t>
            </a:r>
            <a:r>
              <a:rPr lang="de-DE" dirty="0">
                <a:hlinkClick r:id="rId2"/>
              </a:rPr>
              <a:t>http://geol.umd.edu/~kaufman/</a:t>
            </a:r>
            <a:r>
              <a:rPr lang="de-DE" dirty="0" smtClean="0">
                <a:hlinkClick r:id="rId2"/>
              </a:rPr>
              <a:t>iceages.html</a:t>
            </a:r>
            <a:r>
              <a:rPr lang="de-DE" dirty="0" smtClean="0"/>
              <a:t> ;</a:t>
            </a:r>
            <a:endParaRPr lang="en-US" dirty="0" smtClean="0"/>
          </a:p>
          <a:p>
            <a:r>
              <a:rPr lang="en-US" dirty="0" smtClean="0"/>
              <a:t>see also Shields &amp; </a:t>
            </a:r>
            <a:r>
              <a:rPr lang="en-US" dirty="0" err="1" smtClean="0"/>
              <a:t>Veizer</a:t>
            </a:r>
            <a:r>
              <a:rPr lang="en-US" dirty="0" smtClean="0"/>
              <a:t>, G^3, 2002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0" y="43934"/>
            <a:ext cx="148866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/>
              <a:t>CARBON</a:t>
            </a:r>
            <a:endParaRPr lang="en-US" sz="29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057" y="1442140"/>
            <a:ext cx="9164057" cy="46103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66502" y="4426634"/>
            <a:ext cx="2249334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Triangles = glaciations</a:t>
            </a:r>
          </a:p>
          <a:p>
            <a:r>
              <a:rPr lang="en-US" dirty="0" smtClean="0"/>
              <a:t>(not all are snowballs)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399" y="203200"/>
            <a:ext cx="1625601" cy="14421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35641" y="1645340"/>
            <a:ext cx="1008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Shungite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483100" y="3594100"/>
            <a:ext cx="2438400" cy="127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40300" y="3302000"/>
            <a:ext cx="160854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“boring billion”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3619500" y="3200400"/>
            <a:ext cx="863600" cy="635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86200" y="2316539"/>
            <a:ext cx="1285516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algae</a:t>
            </a:r>
          </a:p>
          <a:p>
            <a:r>
              <a:rPr lang="en-US" dirty="0" smtClean="0"/>
              <a:t>diversify</a:t>
            </a:r>
          </a:p>
          <a:p>
            <a:r>
              <a:rPr lang="en-US" dirty="0" smtClean="0"/>
              <a:t>after 1.3 </a:t>
            </a:r>
            <a:r>
              <a:rPr lang="en-US" dirty="0" err="1" smtClean="0"/>
              <a:t>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958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6316</TotalTime>
  <Words>1334</Words>
  <Application>Microsoft Macintosh PowerPoint</Application>
  <PresentationFormat>On-screen Show (4:3)</PresentationFormat>
  <Paragraphs>305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GEOS 22060/ GEOS 32060 / ASTR 45900 </vt:lpstr>
      <vt:lpstr>PowerPoint Presentation</vt:lpstr>
      <vt:lpstr>Coevolution of Earth and life, Precambrian through (earliest) Phanerozoic </vt:lpstr>
      <vt:lpstr>Key points from today’s lecture</vt:lpstr>
      <vt:lpstr>Outline</vt:lpstr>
      <vt:lpstr>PowerPoint Presentation</vt:lpstr>
      <vt:lpstr>RISE OF OXYGEN:</vt:lpstr>
      <vt:lpstr>LIFE</vt:lpstr>
      <vt:lpstr>PowerPoint Presentation</vt:lpstr>
      <vt:lpstr>PowerPoint Presentation</vt:lpstr>
      <vt:lpstr>Outline</vt:lpstr>
      <vt:lpstr>pCO2</vt:lpstr>
      <vt:lpstr>Data for the Proterozoic</vt:lpstr>
      <vt:lpstr>Interpretation of paleosol data</vt:lpstr>
      <vt:lpstr>Arndt and Nisbet,  Annual Reviews of EPS,  2012  (drawing on Rosing et al., Science 2010)</vt:lpstr>
      <vt:lpstr>Paleosol analysis is sensitive to assumed past temperatures, but calculated Archean pCO2 is consistently below that inferred by Kasting (1987) to be necccessary to avoid global glaciation</vt:lpstr>
      <vt:lpstr>Warming by CH4 in addition to CO2?</vt:lpstr>
      <vt:lpstr>Methanogens to the rescue?</vt:lpstr>
      <vt:lpstr>Hazy Archean greenhouse</vt:lpstr>
      <vt:lpstr>PowerPoint Presentation</vt:lpstr>
      <vt:lpstr>PowerPoint Presentation</vt:lpstr>
      <vt:lpstr>So where’s the haze fallout (soot)?</vt:lpstr>
      <vt:lpstr>Did evolutionary innovations trigger snowball glaciation?</vt:lpstr>
      <vt:lpstr>In addition to possible indirect (climatic) challenges, oxygenation of the biosphere posed a direct challenge to metabolism. But after oxygenation, reaction networks became more diverse and ramified.</vt:lpstr>
      <vt:lpstr>Outline</vt:lpstr>
      <vt:lpstr>Temperature: expectations?</vt:lpstr>
      <vt:lpstr>PowerPoint Presentation</vt:lpstr>
      <vt:lpstr>Ancestral protein resurrection*</vt:lpstr>
      <vt:lpstr>PowerPoint Presentation</vt:lpstr>
      <vt:lpstr>Outline</vt:lpstr>
      <vt:lpstr>PowerPoint Presentation</vt:lpstr>
      <vt:lpstr>PowerPoint Presentation</vt:lpstr>
      <vt:lpstr>PowerPoint Presentation</vt:lpstr>
      <vt:lpstr>“Agronomic revolution”</vt:lpstr>
      <vt:lpstr>PowerPoint Presentation</vt:lpstr>
      <vt:lpstr>Neoproterozoic  carbon-cycle excursions: e.g., Trezona anomaly</vt:lpstr>
      <vt:lpstr>Volunteers for Rothman et al. (2003)* *important, well-written, but dense</vt:lpstr>
      <vt:lpstr>Key points from today’s lecture</vt:lpstr>
      <vt:lpstr>Additional slides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Edwin Kite</dc:creator>
  <cp:lastModifiedBy>Edwin Kite</cp:lastModifiedBy>
  <cp:revision>794</cp:revision>
  <dcterms:created xsi:type="dcterms:W3CDTF">2016-01-07T03:39:51Z</dcterms:created>
  <dcterms:modified xsi:type="dcterms:W3CDTF">2016-02-15T17:43:33Z</dcterms:modified>
</cp:coreProperties>
</file>