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9" r:id="rId2"/>
    <p:sldId id="271" r:id="rId3"/>
    <p:sldId id="272" r:id="rId4"/>
    <p:sldId id="458" r:id="rId5"/>
    <p:sldId id="429" r:id="rId6"/>
    <p:sldId id="476" r:id="rId7"/>
    <p:sldId id="474" r:id="rId8"/>
    <p:sldId id="453" r:id="rId9"/>
    <p:sldId id="463" r:id="rId10"/>
    <p:sldId id="477" r:id="rId11"/>
    <p:sldId id="478" r:id="rId12"/>
    <p:sldId id="439" r:id="rId13"/>
    <p:sldId id="468" r:id="rId14"/>
    <p:sldId id="469" r:id="rId15"/>
    <p:sldId id="479" r:id="rId16"/>
    <p:sldId id="459" r:id="rId17"/>
    <p:sldId id="460" r:id="rId18"/>
    <p:sldId id="467" r:id="rId19"/>
    <p:sldId id="466" r:id="rId20"/>
    <p:sldId id="432" r:id="rId21"/>
    <p:sldId id="438" r:id="rId22"/>
    <p:sldId id="435" r:id="rId23"/>
    <p:sldId id="462" r:id="rId24"/>
    <p:sldId id="433" r:id="rId25"/>
    <p:sldId id="434" r:id="rId26"/>
    <p:sldId id="431" r:id="rId27"/>
    <p:sldId id="440" r:id="rId28"/>
    <p:sldId id="449" r:id="rId29"/>
    <p:sldId id="441" r:id="rId30"/>
    <p:sldId id="442" r:id="rId31"/>
    <p:sldId id="443" r:id="rId32"/>
    <p:sldId id="444" r:id="rId33"/>
    <p:sldId id="464" r:id="rId34"/>
    <p:sldId id="480" r:id="rId35"/>
    <p:sldId id="461" r:id="rId36"/>
    <p:sldId id="446" r:id="rId37"/>
    <p:sldId id="447" r:id="rId38"/>
    <p:sldId id="450" r:id="rId39"/>
    <p:sldId id="470" r:id="rId40"/>
    <p:sldId id="451" r:id="rId41"/>
    <p:sldId id="448" r:id="rId42"/>
    <p:sldId id="481" r:id="rId43"/>
    <p:sldId id="482" r:id="rId44"/>
    <p:sldId id="454" r:id="rId45"/>
    <p:sldId id="455" r:id="rId46"/>
    <p:sldId id="456" r:id="rId47"/>
    <p:sldId id="416" r:id="rId48"/>
    <p:sldId id="366" r:id="rId49"/>
    <p:sldId id="475" r:id="rId50"/>
    <p:sldId id="48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304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599"/>
            <a:ext cx="9144000" cy="2669555"/>
          </a:xfrm>
        </p:spPr>
        <p:txBody>
          <a:bodyPr>
            <a:normAutofit/>
          </a:bodyPr>
          <a:lstStyle/>
          <a:p>
            <a:r>
              <a:rPr lang="en-US" dirty="0" smtClean="0"/>
              <a:t>Lecture 5</a:t>
            </a:r>
          </a:p>
          <a:p>
            <a:r>
              <a:rPr lang="en-US" dirty="0" smtClean="0"/>
              <a:t>Monday 25 Jan 2015</a:t>
            </a:r>
          </a:p>
          <a:p>
            <a:endParaRPr lang="en-US" dirty="0" smtClean="0"/>
          </a:p>
          <a:p>
            <a:r>
              <a:rPr lang="en-US" dirty="0" smtClean="0"/>
              <a:t>Carbon cycle and Earth-climate stabilization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Goodwin et al.</a:t>
            </a:r>
          </a:p>
          <a:p>
            <a:r>
              <a:rPr lang="en-US" dirty="0" smtClean="0"/>
              <a:t>Nature </a:t>
            </a:r>
            <a:r>
              <a:rPr lang="en-US" dirty="0" err="1" smtClean="0"/>
              <a:t>Geosci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4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642584"/>
          </a:xfrm>
        </p:spPr>
        <p:txBody>
          <a:bodyPr>
            <a:normAutofit fontScale="90000"/>
          </a:bodyPr>
          <a:lstStyle/>
          <a:p>
            <a:r>
              <a:rPr lang="en-US" sz="2300" dirty="0" smtClean="0"/>
              <a:t>Observation: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concentration does not change quickly;</a:t>
            </a:r>
            <a:br>
              <a:rPr lang="en-US" sz="2300" dirty="0" smtClean="0"/>
            </a:br>
            <a:r>
              <a:rPr lang="en-US" sz="2300" dirty="0" smtClean="0"/>
              <a:t> therefore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supply is almost exactly equal to CO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removal.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6709820" cy="271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138220"/>
            <a:ext cx="4699000" cy="1830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9820" y="1066800"/>
            <a:ext cx="24174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Direct</a:t>
            </a:r>
            <a:r>
              <a:rPr lang="en-US" dirty="0" smtClean="0"/>
              <a:t> measurement</a:t>
            </a:r>
          </a:p>
          <a:p>
            <a:r>
              <a:rPr lang="en-US" dirty="0" smtClean="0"/>
              <a:t>from air trapped</a:t>
            </a:r>
          </a:p>
          <a:p>
            <a:r>
              <a:rPr lang="en-US" dirty="0"/>
              <a:t>i</a:t>
            </a:r>
            <a:r>
              <a:rPr lang="en-US" dirty="0" smtClean="0"/>
              <a:t>n ice cores. </a:t>
            </a:r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nfortunately, no </a:t>
            </a:r>
          </a:p>
          <a:p>
            <a:r>
              <a:rPr lang="en-US" dirty="0"/>
              <a:t>c</a:t>
            </a:r>
            <a:r>
              <a:rPr lang="en-US" dirty="0" smtClean="0"/>
              <a:t>ontinuous ice record</a:t>
            </a:r>
          </a:p>
          <a:p>
            <a:r>
              <a:rPr lang="en-US" dirty="0"/>
              <a:t>p</a:t>
            </a:r>
            <a:r>
              <a:rPr lang="en-US" dirty="0" smtClean="0"/>
              <a:t>rior to 1 </a:t>
            </a:r>
            <a:r>
              <a:rPr lang="en-US" dirty="0" err="1" smtClean="0"/>
              <a:t>Mya</a:t>
            </a:r>
            <a:r>
              <a:rPr lang="en-US" dirty="0" smtClean="0"/>
              <a:t> (because</a:t>
            </a:r>
          </a:p>
          <a:p>
            <a:r>
              <a:rPr lang="en-US" dirty="0"/>
              <a:t>o</a:t>
            </a:r>
            <a:r>
              <a:rPr lang="en-US" dirty="0" smtClean="0"/>
              <a:t>ld ice flows to the sea)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27" y="4201720"/>
            <a:ext cx="425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 &amp; </a:t>
            </a:r>
            <a:r>
              <a:rPr lang="en-US" dirty="0" err="1" smtClean="0"/>
              <a:t>Caldeira</a:t>
            </a:r>
            <a:r>
              <a:rPr lang="en-US" dirty="0" smtClean="0"/>
              <a:t>, Nature Geoscience,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43851" y="340256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imbalance between C in and C out = 1-2%</a:t>
            </a:r>
          </a:p>
          <a:p>
            <a:r>
              <a:rPr lang="en-US" dirty="0" smtClean="0"/>
              <a:t>(recall ocean C is currently ~50 x atmospheric 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8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96333"/>
            <a:ext cx="8229600" cy="825500"/>
          </a:xfrm>
        </p:spPr>
        <p:txBody>
          <a:bodyPr>
            <a:normAutofit fontScale="90000"/>
          </a:bodyPr>
          <a:lstStyle/>
          <a:p>
            <a:r>
              <a:rPr lang="en-US" sz="3400" baseline="30000" dirty="0" smtClean="0"/>
              <a:t>13</a:t>
            </a:r>
            <a:r>
              <a:rPr lang="en-US" sz="3400" dirty="0" smtClean="0"/>
              <a:t>C shows that 70%-80% of CO</a:t>
            </a:r>
            <a:r>
              <a:rPr lang="en-US" sz="3400" baseline="-25000" dirty="0" smtClean="0"/>
              <a:t>2</a:t>
            </a:r>
            <a:r>
              <a:rPr lang="en-US" sz="3400" dirty="0" smtClean="0"/>
              <a:t> released by volcanoes is taken up by carbonates (organic</a:t>
            </a:r>
            <a:br>
              <a:rPr lang="en-US" sz="3400" dirty="0" smtClean="0"/>
            </a:br>
            <a:r>
              <a:rPr lang="en-US" sz="3400" dirty="0" smtClean="0"/>
              <a:t>matter C-sink is relatively unimportant)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56" y="1842587"/>
            <a:ext cx="8311444" cy="3983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300" y="59309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Royer, Treatise on </a:t>
            </a:r>
            <a:r>
              <a:rPr lang="en-US" dirty="0" err="1" smtClean="0"/>
              <a:t>Geochem</a:t>
            </a:r>
            <a:r>
              <a:rPr lang="en-US" dirty="0" smtClean="0"/>
              <a:t>.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16" y="504685"/>
            <a:ext cx="7926917" cy="5865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5583" y="6369687"/>
            <a:ext cx="141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Adina </a:t>
            </a:r>
            <a:r>
              <a:rPr lang="en-US" dirty="0" err="1" smtClean="0"/>
              <a:t>Paytan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083" y="10583"/>
            <a:ext cx="88948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/>
              <a:t>The carbonate-silicate cycle in the context of plate tectonics: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32286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4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in mountain areas</a:t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mountains, </a:t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Mountains (the result of plate collisions) 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23" y="2286000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 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1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98500"/>
          </a:xfrm>
        </p:spPr>
        <p:txBody>
          <a:bodyPr>
            <a:noAutofit/>
          </a:bodyPr>
          <a:lstStyle/>
          <a:p>
            <a:r>
              <a:rPr lang="en-US" sz="2600" dirty="0" smtClean="0"/>
              <a:t>80%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43096" y="509156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2200"/>
            <a:ext cx="7632700" cy="398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948" y="363209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13500" y="2311400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08116" y="2182989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5207000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6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continental drift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6553200" cy="436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200" y="1371600"/>
            <a:ext cx="20996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Earth had</a:t>
            </a:r>
          </a:p>
          <a:p>
            <a:r>
              <a:rPr lang="en-US" dirty="0"/>
              <a:t>o</a:t>
            </a:r>
            <a:r>
              <a:rPr lang="en-US" dirty="0" smtClean="0"/>
              <a:t>ne, small continent</a:t>
            </a:r>
          </a:p>
          <a:p>
            <a:r>
              <a:rPr lang="en-US" dirty="0"/>
              <a:t>t</a:t>
            </a:r>
            <a:r>
              <a:rPr lang="en-US" dirty="0" smtClean="0"/>
              <a:t>hat had a constant</a:t>
            </a:r>
          </a:p>
          <a:p>
            <a:r>
              <a:rPr lang="en-US" dirty="0"/>
              <a:t>t</a:t>
            </a:r>
            <a:r>
              <a:rPr lang="en-US" dirty="0" smtClean="0"/>
              <a:t>ectonic uplift rate.</a:t>
            </a:r>
          </a:p>
          <a:p>
            <a:endParaRPr lang="en-US" dirty="0"/>
          </a:p>
          <a:p>
            <a:r>
              <a:rPr lang="en-US" dirty="0" smtClean="0"/>
              <a:t>What would be the </a:t>
            </a:r>
          </a:p>
          <a:p>
            <a:r>
              <a:rPr lang="en-US" dirty="0" smtClean="0"/>
              <a:t>effect on global</a:t>
            </a:r>
          </a:p>
          <a:p>
            <a:r>
              <a:rPr lang="en-US" dirty="0" smtClean="0"/>
              <a:t>climate of drifting</a:t>
            </a:r>
          </a:p>
          <a:p>
            <a:r>
              <a:rPr lang="en-US" dirty="0" smtClean="0"/>
              <a:t>from A to B?</a:t>
            </a:r>
          </a:p>
          <a:p>
            <a:r>
              <a:rPr lang="en-US" dirty="0" smtClean="0"/>
              <a:t>from B to C?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676" y="303426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714" y="25585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99" y="2189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0400" y="2794000"/>
            <a:ext cx="0" cy="393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60400" y="2380734"/>
            <a:ext cx="0" cy="3937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4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675856" y="21742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09647" y="0"/>
            <a:ext cx="6647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Predictions for pCO2 and temperature based on the Walker et al. 1981 hypothesis: </a:t>
            </a:r>
            <a:endParaRPr lang="en-US" sz="15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5856" y="243209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3456" y="379099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897" y="21742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6712" y="183616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92056" y="186507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584156" y="164334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520436" y="379099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8696" y="398836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46712" y="398836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23456" y="49682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57336" y="313523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6398" y="229136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44859" y="54313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Increasing 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Plate 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790786" y="82836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760373" y="916111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3068533" y="308970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372753" y="243141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730555" y="23048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76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879854"/>
          </a:xfrm>
        </p:spPr>
        <p:txBody>
          <a:bodyPr/>
          <a:lstStyle/>
          <a:p>
            <a:r>
              <a:rPr lang="en-US" dirty="0" smtClean="0"/>
              <a:t>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233"/>
            <a:ext cx="9003850" cy="4643623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of Walker et al. (1981) </a:t>
            </a:r>
            <a:r>
              <a:rPr lang="en-US" sz="2600" dirty="0" smtClean="0"/>
              <a:t>(required reading)</a:t>
            </a:r>
          </a:p>
          <a:p>
            <a:r>
              <a:rPr lang="en-US" dirty="0" smtClean="0"/>
              <a:t>Follow-up on some points from Homework 2</a:t>
            </a:r>
          </a:p>
          <a:p>
            <a:r>
              <a:rPr lang="en-US" dirty="0" smtClean="0"/>
              <a:t>Carbon cycle and Earth-climate stabilization</a:t>
            </a:r>
            <a:endParaRPr lang="en-US" dirty="0"/>
          </a:p>
          <a:p>
            <a:pPr lvl="1"/>
            <a:r>
              <a:rPr lang="en-US" dirty="0"/>
              <a:t>The carbonate-silicate feedback </a:t>
            </a:r>
            <a:r>
              <a:rPr lang="en-US" dirty="0" smtClean="0"/>
              <a:t>hypothesis</a:t>
            </a:r>
          </a:p>
          <a:p>
            <a:pPr lvl="1"/>
            <a:r>
              <a:rPr lang="en-US" dirty="0" smtClean="0"/>
              <a:t>Testing the hypothesis </a:t>
            </a:r>
            <a:endParaRPr lang="en-US" dirty="0"/>
          </a:p>
          <a:p>
            <a:pPr lvl="1"/>
            <a:r>
              <a:rPr lang="en-US" dirty="0" smtClean="0"/>
              <a:t>Refining the hypothesis</a:t>
            </a:r>
          </a:p>
        </p:txBody>
      </p:sp>
    </p:spTree>
    <p:extLst>
      <p:ext uri="{BB962C8B-B14F-4D97-AF65-F5344CB8AC3E}">
        <p14:creationId xmlns:p14="http://schemas.microsoft.com/office/powerpoint/2010/main" val="306363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Carbonate weathering has no net 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2756932"/>
            <a:ext cx="732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3531632"/>
            <a:ext cx="7378700" cy="96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" y="2579132"/>
            <a:ext cx="303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 weathering on land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6600" y="3379232"/>
            <a:ext cx="362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 precipitation in the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5" y="444500"/>
            <a:ext cx="6429780" cy="4347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0215" y="3875290"/>
            <a:ext cx="233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Ridgwell</a:t>
            </a:r>
            <a:r>
              <a:rPr lang="en-US" dirty="0" smtClean="0"/>
              <a:t> &amp; </a:t>
            </a:r>
            <a:r>
              <a:rPr lang="en-US" dirty="0" err="1" smtClean="0"/>
              <a:t>Zeebe</a:t>
            </a:r>
            <a:r>
              <a:rPr lang="en-US" dirty="0" smtClean="0"/>
              <a:t> 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3789" y="62468"/>
            <a:ext cx="509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 of seawater is controlled by the carbonate buffer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90215" y="1721556"/>
            <a:ext cx="217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 of rainwater = 5.6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74638"/>
            <a:ext cx="4800600" cy="4427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4000" y="3479800"/>
            <a:ext cx="11977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</a:t>
            </a:r>
          </a:p>
          <a:p>
            <a:r>
              <a:rPr lang="en-US" dirty="0" smtClean="0"/>
              <a:t>Annual</a:t>
            </a:r>
          </a:p>
          <a:p>
            <a:r>
              <a:rPr lang="en-US" dirty="0" smtClean="0"/>
              <a:t>Reviews of</a:t>
            </a:r>
          </a:p>
          <a:p>
            <a:r>
              <a:rPr lang="en-US" dirty="0" smtClean="0"/>
              <a:t>Earth and</a:t>
            </a:r>
          </a:p>
          <a:p>
            <a:r>
              <a:rPr lang="en-US" dirty="0" smtClean="0"/>
              <a:t>Planetary</a:t>
            </a:r>
          </a:p>
          <a:p>
            <a:r>
              <a:rPr lang="en-US" dirty="0" smtClean="0"/>
              <a:t>Sciences,</a:t>
            </a:r>
          </a:p>
          <a:p>
            <a:r>
              <a:rPr lang="en-US" dirty="0" smtClean="0"/>
              <a:t>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02135"/>
            <a:ext cx="6477000" cy="19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present-day gradients weathering 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events.</a:t>
            </a:r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7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6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0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198062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612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195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of Walker et al. (1981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4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3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375679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38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7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7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2" y="2787650"/>
            <a:ext cx="4110548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2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Recent parameterizations of the Walker et al. (1981) feedback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79996"/>
            <a:ext cx="6489700" cy="4430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686864"/>
            <a:ext cx="374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et al., Astrophysical Journal 2011: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3500" y="5118100"/>
            <a:ext cx="4724400" cy="4191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62706" y="5524500"/>
            <a:ext cx="308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ater in this lecture + Lecture 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2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592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4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6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8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34"/>
            <a:ext cx="2892778" cy="104422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Earth carbon cycle amplifies 400 </a:t>
            </a:r>
            <a:r>
              <a:rPr lang="en-US" sz="3000" dirty="0" err="1" smtClean="0"/>
              <a:t>Kyr</a:t>
            </a:r>
            <a:r>
              <a:rPr lang="en-US" sz="3000" dirty="0" smtClean="0"/>
              <a:t> orbital forcing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567" y="0"/>
            <a:ext cx="56458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333" y="6279444"/>
            <a:ext cx="259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Palike</a:t>
            </a:r>
            <a:r>
              <a:rPr lang="en-US" dirty="0" smtClean="0"/>
              <a:t> et al., Science 2006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3333" y="4656667"/>
            <a:ext cx="2469445" cy="141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5733" y="2342444"/>
            <a:ext cx="0" cy="24666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9444" y="4881223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7" y="3086290"/>
            <a:ext cx="61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91444" y="2822222"/>
            <a:ext cx="1933223" cy="15098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3657" y="2594069"/>
            <a:ext cx="20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 ~ (frequency)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-36255" y="5267446"/>
            <a:ext cx="2846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Kyr</a:t>
            </a:r>
            <a:r>
              <a:rPr lang="en-US" dirty="0" smtClean="0"/>
              <a:t> cycles are caused by</a:t>
            </a:r>
          </a:p>
          <a:p>
            <a:r>
              <a:rPr lang="en-US" dirty="0" smtClean="0"/>
              <a:t>gravitational interaction</a:t>
            </a:r>
          </a:p>
          <a:p>
            <a:r>
              <a:rPr lang="en-US" dirty="0" smtClean="0"/>
              <a:t>between Venus and Jupiter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5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400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the carbonate-silicate weathering feedback  hypothesis: shift from direct T to indirect hydrologic control</a:t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8670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Key points </a:t>
            </a:r>
            <a:r>
              <a:rPr lang="en-US" dirty="0" smtClean="0"/>
              <a:t>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820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652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4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0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Follow-ups from Homework 2.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2729"/>
            <a:ext cx="7632700" cy="194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" y="736600"/>
            <a:ext cx="876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Some people wrote that build-up of O</a:t>
            </a:r>
            <a:r>
              <a:rPr lang="en-US" b="1" baseline="-25000" dirty="0" smtClean="0"/>
              <a:t>2</a:t>
            </a:r>
            <a:r>
              <a:rPr lang="en-US" b="1" dirty="0" smtClean="0"/>
              <a:t> can inhibit H escape.</a:t>
            </a:r>
            <a:r>
              <a:rPr lang="en-US" dirty="0" smtClean="0"/>
              <a:t> This </a:t>
            </a:r>
            <a:r>
              <a:rPr lang="en-US" u="sng" dirty="0" smtClean="0"/>
              <a:t>can</a:t>
            </a:r>
            <a:r>
              <a:rPr lang="en-US" dirty="0" smtClean="0"/>
              <a:t> be true, but only under restricted circumstances (</a:t>
            </a:r>
            <a:r>
              <a:rPr lang="en-US" dirty="0" err="1" smtClean="0"/>
              <a:t>homopause</a:t>
            </a:r>
            <a:r>
              <a:rPr lang="en-US" dirty="0" smtClean="0"/>
              <a:t>, diffusion-limited escape). </a:t>
            </a:r>
          </a:p>
          <a:p>
            <a:endParaRPr lang="en-US" b="1" dirty="0"/>
          </a:p>
          <a:p>
            <a:r>
              <a:rPr lang="en-US" b="1" dirty="0" smtClean="0"/>
              <a:t>Escape velocity question:</a:t>
            </a:r>
            <a:r>
              <a:rPr lang="en-US" dirty="0" smtClean="0"/>
              <a:t> key point is that pressure-driven flow allows </a:t>
            </a:r>
            <a:r>
              <a:rPr lang="en-US" u="sng" dirty="0" smtClean="0"/>
              <a:t>gradual</a:t>
            </a:r>
            <a:r>
              <a:rPr lang="en-US" dirty="0" smtClean="0"/>
              <a:t> escape of fluid to large distances from the planet (even when, as is true for many worlds, the </a:t>
            </a:r>
          </a:p>
          <a:p>
            <a:r>
              <a:rPr lang="en-US" dirty="0"/>
              <a:t>s</a:t>
            </a:r>
            <a:r>
              <a:rPr lang="en-US" dirty="0" smtClean="0"/>
              <a:t>ound speed is much less than the escape velocity).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035300" y="3984030"/>
            <a:ext cx="4432300" cy="6985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311900" y="4682530"/>
            <a:ext cx="4699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18118" y="4910098"/>
            <a:ext cx="4327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we were </a:t>
            </a:r>
            <a:r>
              <a:rPr lang="en-US" i="1" dirty="0" smtClean="0"/>
              <a:t>not</a:t>
            </a:r>
            <a:r>
              <a:rPr lang="en-US" dirty="0" smtClean="0"/>
              <a:t> dealing with escape of a fluid</a:t>
            </a:r>
          </a:p>
          <a:p>
            <a:r>
              <a:rPr lang="en-US" dirty="0" smtClean="0"/>
              <a:t>then we would only have to consider these </a:t>
            </a:r>
          </a:p>
          <a:p>
            <a:r>
              <a:rPr lang="en-US" dirty="0" smtClean="0"/>
              <a:t>terms, and escape would require KE &gt; GPE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038600" y="3285530"/>
            <a:ext cx="1651000" cy="6985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89600" y="3488730"/>
            <a:ext cx="4699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900" y="4910098"/>
            <a:ext cx="2073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Watson et al. 1981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Eulerian</a:t>
            </a:r>
            <a:r>
              <a:rPr lang="en-US" dirty="0" smtClean="0"/>
              <a:t> equations)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97600" y="3165564"/>
            <a:ext cx="225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Fluid pressure does</a:t>
            </a:r>
          </a:p>
          <a:p>
            <a:r>
              <a:rPr lang="en-US" dirty="0"/>
              <a:t>w</a:t>
            </a:r>
            <a:r>
              <a:rPr lang="en-US" dirty="0" smtClean="0"/>
              <a:t>ork against gravity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4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5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sz="2500" dirty="0" smtClean="0"/>
              <a:t>Follow-up from office hours: the meaning of the spatial resolution of a gravity measurement</a:t>
            </a:r>
            <a:endParaRPr lang="en-US" sz="2500" dirty="0"/>
          </a:p>
        </p:txBody>
      </p:sp>
      <p:sp>
        <p:nvSpPr>
          <p:cNvPr id="4" name="Oval 3"/>
          <p:cNvSpPr/>
          <p:nvPr/>
        </p:nvSpPr>
        <p:spPr>
          <a:xfrm>
            <a:off x="-2614084" y="1905000"/>
            <a:ext cx="5746750" cy="5217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2666" y="2413000"/>
            <a:ext cx="222250" cy="2751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190749" y="1460500"/>
            <a:ext cx="3397250" cy="352425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52889" y="2688167"/>
            <a:ext cx="479778" cy="40216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</p:cNvCxnSpPr>
          <p:nvPr/>
        </p:nvCxnSpPr>
        <p:spPr>
          <a:xfrm>
            <a:off x="3243791" y="2688167"/>
            <a:ext cx="534458" cy="405341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9091" y="4504667"/>
            <a:ext cx="175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of interest</a:t>
            </a:r>
          </a:p>
          <a:p>
            <a:r>
              <a:rPr lang="en-US" dirty="0" smtClean="0"/>
              <a:t>(radius &gt;&gt; z)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78249" y="6364369"/>
            <a:ext cx="207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line of sight to Earth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666745">
            <a:off x="4501444" y="3725333"/>
            <a:ext cx="1150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spacecraft</a:t>
            </a:r>
          </a:p>
          <a:p>
            <a:r>
              <a:rPr lang="en-US" dirty="0" smtClean="0"/>
              <a:t>trajectory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265333" y="3541889"/>
            <a:ext cx="2681111" cy="141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417733" y="1460500"/>
            <a:ext cx="0" cy="2247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69433" y="1310228"/>
            <a:ext cx="1390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</a:t>
            </a:r>
          </a:p>
          <a:p>
            <a:r>
              <a:rPr lang="en-US" dirty="0" smtClean="0"/>
              <a:t>at spacecraft</a:t>
            </a:r>
          </a:p>
          <a:p>
            <a:r>
              <a:rPr lang="en-US" dirty="0" smtClean="0"/>
              <a:t>due to</a:t>
            </a:r>
          </a:p>
          <a:p>
            <a:r>
              <a:rPr lang="en-US" dirty="0" smtClean="0"/>
              <a:t>a unit mass</a:t>
            </a:r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6265333" y="1905000"/>
            <a:ext cx="2469445" cy="1411850"/>
          </a:xfrm>
          <a:custGeom>
            <a:avLst/>
            <a:gdLst>
              <a:gd name="connsiteX0" fmla="*/ 0 w 2469445"/>
              <a:gd name="connsiteY0" fmla="*/ 0 h 932072"/>
              <a:gd name="connsiteX1" fmla="*/ 296334 w 2469445"/>
              <a:gd name="connsiteY1" fmla="*/ 28222 h 932072"/>
              <a:gd name="connsiteX2" fmla="*/ 423334 w 2469445"/>
              <a:gd name="connsiteY2" fmla="*/ 42333 h 932072"/>
              <a:gd name="connsiteX3" fmla="*/ 578556 w 2469445"/>
              <a:gd name="connsiteY3" fmla="*/ 84666 h 932072"/>
              <a:gd name="connsiteX4" fmla="*/ 677334 w 2469445"/>
              <a:gd name="connsiteY4" fmla="*/ 155222 h 932072"/>
              <a:gd name="connsiteX5" fmla="*/ 790223 w 2469445"/>
              <a:gd name="connsiteY5" fmla="*/ 225778 h 932072"/>
              <a:gd name="connsiteX6" fmla="*/ 889000 w 2469445"/>
              <a:gd name="connsiteY6" fmla="*/ 352778 h 932072"/>
              <a:gd name="connsiteX7" fmla="*/ 931334 w 2469445"/>
              <a:gd name="connsiteY7" fmla="*/ 366889 h 932072"/>
              <a:gd name="connsiteX8" fmla="*/ 973667 w 2469445"/>
              <a:gd name="connsiteY8" fmla="*/ 395111 h 932072"/>
              <a:gd name="connsiteX9" fmla="*/ 1072445 w 2469445"/>
              <a:gd name="connsiteY9" fmla="*/ 479778 h 932072"/>
              <a:gd name="connsiteX10" fmla="*/ 1128889 w 2469445"/>
              <a:gd name="connsiteY10" fmla="*/ 493889 h 932072"/>
              <a:gd name="connsiteX11" fmla="*/ 1171223 w 2469445"/>
              <a:gd name="connsiteY11" fmla="*/ 508000 h 932072"/>
              <a:gd name="connsiteX12" fmla="*/ 1255889 w 2469445"/>
              <a:gd name="connsiteY12" fmla="*/ 564444 h 932072"/>
              <a:gd name="connsiteX13" fmla="*/ 1298223 w 2469445"/>
              <a:gd name="connsiteY13" fmla="*/ 592666 h 932072"/>
              <a:gd name="connsiteX14" fmla="*/ 1382889 w 2469445"/>
              <a:gd name="connsiteY14" fmla="*/ 620889 h 932072"/>
              <a:gd name="connsiteX15" fmla="*/ 1425223 w 2469445"/>
              <a:gd name="connsiteY15" fmla="*/ 649111 h 932072"/>
              <a:gd name="connsiteX16" fmla="*/ 1538111 w 2469445"/>
              <a:gd name="connsiteY16" fmla="*/ 677333 h 932072"/>
              <a:gd name="connsiteX17" fmla="*/ 1580445 w 2469445"/>
              <a:gd name="connsiteY17" fmla="*/ 705555 h 932072"/>
              <a:gd name="connsiteX18" fmla="*/ 1665111 w 2469445"/>
              <a:gd name="connsiteY18" fmla="*/ 733778 h 932072"/>
              <a:gd name="connsiteX19" fmla="*/ 1735667 w 2469445"/>
              <a:gd name="connsiteY19" fmla="*/ 776111 h 932072"/>
              <a:gd name="connsiteX20" fmla="*/ 1778000 w 2469445"/>
              <a:gd name="connsiteY20" fmla="*/ 804333 h 932072"/>
              <a:gd name="connsiteX21" fmla="*/ 1890889 w 2469445"/>
              <a:gd name="connsiteY21" fmla="*/ 832555 h 932072"/>
              <a:gd name="connsiteX22" fmla="*/ 1947334 w 2469445"/>
              <a:gd name="connsiteY22" fmla="*/ 860778 h 932072"/>
              <a:gd name="connsiteX23" fmla="*/ 2102556 w 2469445"/>
              <a:gd name="connsiteY23" fmla="*/ 889000 h 932072"/>
              <a:gd name="connsiteX24" fmla="*/ 2159000 w 2469445"/>
              <a:gd name="connsiteY24" fmla="*/ 917222 h 932072"/>
              <a:gd name="connsiteX25" fmla="*/ 2469445 w 2469445"/>
              <a:gd name="connsiteY25" fmla="*/ 931333 h 93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69445" h="932072">
                <a:moveTo>
                  <a:pt x="0" y="0"/>
                </a:moveTo>
                <a:lnTo>
                  <a:pt x="296334" y="28222"/>
                </a:lnTo>
                <a:cubicBezTo>
                  <a:pt x="338716" y="32460"/>
                  <a:pt x="381388" y="34931"/>
                  <a:pt x="423334" y="42333"/>
                </a:cubicBezTo>
                <a:cubicBezTo>
                  <a:pt x="490973" y="54269"/>
                  <a:pt x="522312" y="65918"/>
                  <a:pt x="578556" y="84666"/>
                </a:cubicBezTo>
                <a:cubicBezTo>
                  <a:pt x="602795" y="102846"/>
                  <a:pt x="648438" y="138710"/>
                  <a:pt x="677334" y="155222"/>
                </a:cubicBezTo>
                <a:cubicBezTo>
                  <a:pt x="720416" y="179840"/>
                  <a:pt x="755409" y="186612"/>
                  <a:pt x="790223" y="225778"/>
                </a:cubicBezTo>
                <a:cubicBezTo>
                  <a:pt x="830995" y="271647"/>
                  <a:pt x="838417" y="319056"/>
                  <a:pt x="889000" y="352778"/>
                </a:cubicBezTo>
                <a:cubicBezTo>
                  <a:pt x="901376" y="361029"/>
                  <a:pt x="917223" y="362185"/>
                  <a:pt x="931334" y="366889"/>
                </a:cubicBezTo>
                <a:cubicBezTo>
                  <a:pt x="945445" y="376296"/>
                  <a:pt x="960638" y="384254"/>
                  <a:pt x="973667" y="395111"/>
                </a:cubicBezTo>
                <a:cubicBezTo>
                  <a:pt x="1016031" y="430415"/>
                  <a:pt x="1019598" y="453354"/>
                  <a:pt x="1072445" y="479778"/>
                </a:cubicBezTo>
                <a:cubicBezTo>
                  <a:pt x="1089791" y="488451"/>
                  <a:pt x="1110241" y="488561"/>
                  <a:pt x="1128889" y="493889"/>
                </a:cubicBezTo>
                <a:cubicBezTo>
                  <a:pt x="1143191" y="497975"/>
                  <a:pt x="1157112" y="503296"/>
                  <a:pt x="1171223" y="508000"/>
                </a:cubicBezTo>
                <a:lnTo>
                  <a:pt x="1255889" y="564444"/>
                </a:lnTo>
                <a:cubicBezTo>
                  <a:pt x="1270000" y="573851"/>
                  <a:pt x="1282134" y="587303"/>
                  <a:pt x="1298223" y="592666"/>
                </a:cubicBezTo>
                <a:cubicBezTo>
                  <a:pt x="1326445" y="602074"/>
                  <a:pt x="1358136" y="604388"/>
                  <a:pt x="1382889" y="620889"/>
                </a:cubicBezTo>
                <a:cubicBezTo>
                  <a:pt x="1397000" y="630296"/>
                  <a:pt x="1409284" y="643315"/>
                  <a:pt x="1425223" y="649111"/>
                </a:cubicBezTo>
                <a:cubicBezTo>
                  <a:pt x="1461675" y="662366"/>
                  <a:pt x="1538111" y="677333"/>
                  <a:pt x="1538111" y="677333"/>
                </a:cubicBezTo>
                <a:cubicBezTo>
                  <a:pt x="1552222" y="686740"/>
                  <a:pt x="1564947" y="698667"/>
                  <a:pt x="1580445" y="705555"/>
                </a:cubicBezTo>
                <a:cubicBezTo>
                  <a:pt x="1607630" y="717637"/>
                  <a:pt x="1665111" y="733778"/>
                  <a:pt x="1665111" y="733778"/>
                </a:cubicBezTo>
                <a:cubicBezTo>
                  <a:pt x="1720238" y="788903"/>
                  <a:pt x="1662393" y="739474"/>
                  <a:pt x="1735667" y="776111"/>
                </a:cubicBezTo>
                <a:cubicBezTo>
                  <a:pt x="1750836" y="783695"/>
                  <a:pt x="1762831" y="796749"/>
                  <a:pt x="1778000" y="804333"/>
                </a:cubicBezTo>
                <a:cubicBezTo>
                  <a:pt x="1806927" y="818796"/>
                  <a:pt x="1864055" y="827188"/>
                  <a:pt x="1890889" y="832555"/>
                </a:cubicBezTo>
                <a:cubicBezTo>
                  <a:pt x="1909704" y="841963"/>
                  <a:pt x="1927638" y="853392"/>
                  <a:pt x="1947334" y="860778"/>
                </a:cubicBezTo>
                <a:cubicBezTo>
                  <a:pt x="1988277" y="876132"/>
                  <a:pt x="2066502" y="883849"/>
                  <a:pt x="2102556" y="889000"/>
                </a:cubicBezTo>
                <a:cubicBezTo>
                  <a:pt x="2121371" y="898407"/>
                  <a:pt x="2138431" y="912814"/>
                  <a:pt x="2159000" y="917222"/>
                </a:cubicBezTo>
                <a:cubicBezTo>
                  <a:pt x="2251062" y="936949"/>
                  <a:pt x="2378470" y="931333"/>
                  <a:pt x="2469445" y="9313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686800" y="3651957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90813" y="2503501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14518" y="1446389"/>
            <a:ext cx="222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 = k / (r</a:t>
            </a:r>
            <a:r>
              <a:rPr lang="en-US" baseline="30000" dirty="0" smtClean="0"/>
              <a:t>2</a:t>
            </a:r>
            <a:r>
              <a:rPr lang="en-US" dirty="0" smtClean="0"/>
              <a:t> + z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54916" y="2283219"/>
            <a:ext cx="115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spacecraft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455333" y="3090333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92035" y="3556000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593257" y="3341760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229896" y="2872833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32340" y="2688167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190749" y="3218072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933562" y="3370472"/>
            <a:ext cx="197556" cy="98778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1446" y="2355671"/>
            <a:ext cx="1172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</a:t>
            </a:r>
          </a:p>
          <a:p>
            <a:r>
              <a:rPr lang="en-US" dirty="0" smtClean="0"/>
              <a:t>masses</a:t>
            </a:r>
          </a:p>
          <a:p>
            <a:r>
              <a:rPr lang="en-US" dirty="0" smtClean="0"/>
              <a:t>on world’s</a:t>
            </a:r>
          </a:p>
          <a:p>
            <a:r>
              <a:rPr lang="en-US" dirty="0" smtClean="0"/>
              <a:t>surface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79222" y="2872833"/>
            <a:ext cx="550674" cy="217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521222" y="2772850"/>
            <a:ext cx="14111" cy="783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99688" y="3556000"/>
            <a:ext cx="47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r=z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2300451" y="2529607"/>
            <a:ext cx="402508" cy="5146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90891" y="2228334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58" name="Oval 57"/>
          <p:cNvSpPr/>
          <p:nvPr/>
        </p:nvSpPr>
        <p:spPr>
          <a:xfrm>
            <a:off x="2229896" y="2872833"/>
            <a:ext cx="197556" cy="9877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466415" y="3092294"/>
            <a:ext cx="197556" cy="9877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003776" y="2688168"/>
            <a:ext cx="197556" cy="9877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51" y="1310228"/>
            <a:ext cx="5009968" cy="425203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19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Key points </a:t>
            </a:r>
            <a:r>
              <a:rPr lang="en-US" dirty="0" smtClean="0"/>
              <a:t>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078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Carbonate-silicate feedback hypothesis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2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ischarge to 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issolved in ocean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eafloor</a:t>
            </a:r>
          </a:p>
          <a:p>
            <a:r>
              <a:rPr lang="en-US" dirty="0" smtClean="0"/>
              <a:t>precipitates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4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</TotalTime>
  <Words>2155</Words>
  <Application>Microsoft Macintosh PowerPoint</Application>
  <PresentationFormat>On-screen Show (4:3)</PresentationFormat>
  <Paragraphs>327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GEOS 22060/ GEOS 32060 / ASTR 45900 </vt:lpstr>
      <vt:lpstr>Today:</vt:lpstr>
      <vt:lpstr>Presentation of Walker et al. (1981)</vt:lpstr>
      <vt:lpstr>Recent parameterizations of the Walker et al. (1981) feedback</vt:lpstr>
      <vt:lpstr>Follow-ups from Homework 2.</vt:lpstr>
      <vt:lpstr>Follow-up from office hours: the meaning of the spatial resolution of a gravity measurement</vt:lpstr>
      <vt:lpstr>Key points from today’s lecture</vt:lpstr>
      <vt:lpstr>Carbonate-silicate feedback hypothesis</vt:lpstr>
      <vt:lpstr>The carbonate-silicate feedback hypothesis involves both on-land weathering and seawater chemistry</vt:lpstr>
      <vt:lpstr>Short-term vs. long term carbon cycle</vt:lpstr>
      <vt:lpstr>Observation: CO2 concentration does not change quickly;  therefore CO2 supply is almost exactly equal to CO2 removal.</vt:lpstr>
      <vt:lpstr>13C shows that 70%-80% of CO2 released by volcanoes is taken up by carbonates (organic matter C-sink is relatively unimportant)</vt:lpstr>
      <vt:lpstr>Erosion driven by tectonic uplift is required to provide cations to balance CO2 supplied by volcanic outgassing. </vt:lpstr>
      <vt:lpstr>PowerPoint Presentation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80% of global weathering product travelling as dissolved load occurs within a narrow range (0.01 – 0.5 mm/yr) of erosion rates.</vt:lpstr>
      <vt:lpstr>Effect of continental drift</vt:lpstr>
      <vt:lpstr>PowerPoint Presentation</vt:lpstr>
      <vt:lpstr>Carbonate weathering has no net effect</vt:lpstr>
      <vt:lpstr>PowerPoint Presentation</vt:lpstr>
      <vt:lpstr>PowerPoint Presentation</vt:lpstr>
      <vt:lpstr>Tests for the carbonate-silicate weathering feedback hypothesis:</vt:lpstr>
      <vt:lpstr>CO2 versus time for the last 0.5 Gyr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Kinetically-limited watersheds vs. supply-limited watersheds</vt:lpstr>
      <vt:lpstr>PowerPoint Presentation</vt:lpstr>
      <vt:lpstr>Seasonal and interannual variability</vt:lpstr>
      <vt:lpstr>Testing the prediction of a pole-to-equator increases in weathering rates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PowerPoint Presentation</vt:lpstr>
      <vt:lpstr>Toarcian Oceanic Anoxic Event</vt:lpstr>
      <vt:lpstr>A new proxy for weathering: 7Li</vt:lpstr>
      <vt:lpstr>PowerPoint Presentation</vt:lpstr>
      <vt:lpstr>Earth carbon cycle amplifies 400 Kyr orbital forcing</vt:lpstr>
      <vt:lpstr>Refining the carbonate-silicate weathering feedback  hypothesis: shift from direct T to indirect hydrologic control </vt:lpstr>
      <vt:lpstr>What accounts for the lab-vs.-field discrepancy in weathering rates? What is the role of flushing?</vt:lpstr>
      <vt:lpstr>Key points from today’s lecture</vt:lpstr>
      <vt:lpstr>Additional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635</cp:revision>
  <dcterms:created xsi:type="dcterms:W3CDTF">2016-01-07T03:39:51Z</dcterms:created>
  <dcterms:modified xsi:type="dcterms:W3CDTF">2016-02-02T00:03:06Z</dcterms:modified>
</cp:coreProperties>
</file>