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59" r:id="rId2"/>
    <p:sldId id="271" r:id="rId3"/>
    <p:sldId id="272" r:id="rId4"/>
    <p:sldId id="458" r:id="rId5"/>
    <p:sldId id="429" r:id="rId6"/>
    <p:sldId id="476" r:id="rId7"/>
    <p:sldId id="474" r:id="rId8"/>
    <p:sldId id="453" r:id="rId9"/>
    <p:sldId id="463" r:id="rId10"/>
    <p:sldId id="477" r:id="rId11"/>
    <p:sldId id="478" r:id="rId12"/>
    <p:sldId id="439" r:id="rId13"/>
    <p:sldId id="468" r:id="rId14"/>
    <p:sldId id="469" r:id="rId15"/>
    <p:sldId id="479" r:id="rId16"/>
    <p:sldId id="459" r:id="rId17"/>
    <p:sldId id="460" r:id="rId18"/>
    <p:sldId id="467" r:id="rId19"/>
    <p:sldId id="466" r:id="rId20"/>
    <p:sldId id="432" r:id="rId21"/>
    <p:sldId id="438" r:id="rId22"/>
    <p:sldId id="435" r:id="rId23"/>
    <p:sldId id="462" r:id="rId24"/>
    <p:sldId id="433" r:id="rId25"/>
    <p:sldId id="434" r:id="rId26"/>
    <p:sldId id="431" r:id="rId27"/>
    <p:sldId id="440" r:id="rId28"/>
    <p:sldId id="449" r:id="rId29"/>
    <p:sldId id="441" r:id="rId30"/>
    <p:sldId id="442" r:id="rId31"/>
    <p:sldId id="443" r:id="rId32"/>
    <p:sldId id="444" r:id="rId33"/>
    <p:sldId id="464" r:id="rId34"/>
    <p:sldId id="480" r:id="rId35"/>
    <p:sldId id="461" r:id="rId36"/>
    <p:sldId id="446" r:id="rId37"/>
    <p:sldId id="447" r:id="rId38"/>
    <p:sldId id="450" r:id="rId39"/>
    <p:sldId id="470" r:id="rId40"/>
    <p:sldId id="451" r:id="rId41"/>
    <p:sldId id="448" r:id="rId42"/>
    <p:sldId id="481" r:id="rId43"/>
    <p:sldId id="482" r:id="rId44"/>
    <p:sldId id="454" r:id="rId45"/>
    <p:sldId id="455" r:id="rId46"/>
    <p:sldId id="456" r:id="rId47"/>
    <p:sldId id="416" r:id="rId48"/>
    <p:sldId id="366" r:id="rId49"/>
    <p:sldId id="475" r:id="rId50"/>
    <p:sldId id="483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0" d="100"/>
          <a:sy n="90" d="100"/>
        </p:scale>
        <p:origin x="-1392" y="-1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2/1/16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9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RETAIN WATER</a:t>
            </a:r>
          </a:p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So there’s no shortage of planets. And assuming there’s enough stirring of orbits early on </a:t>
            </a:r>
            <a:r>
              <a:rPr lang="en-US" b="1">
                <a:latin typeface="Calibri" charset="0"/>
              </a:rPr>
              <a:t>to guarantee a non-negligible endowment of water for terrestrial planets, </a:t>
            </a:r>
            <a:r>
              <a:rPr lang="en-US">
                <a:latin typeface="Calibri" charset="0"/>
              </a:rPr>
              <a:t>The question of the nearest habitable planet really boils down to whether they can hang on to their water. </a:t>
            </a:r>
          </a:p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Take Earth as an example: this is not easy because the Sun’s luminosity is changing, and the rate of tectonic activity is also changing, and even a small imbalance between greenhouse gas supply and greenhouse gas removal would cause disaster if sustained. So unless our planet is very fortunate there is a need for a stabilizing feedback. And so an idea was developed on the basis that we are not very-lucky: (Carbonate-silicate feedback) (Start in equilibrium – ghg_in = ghg_outthe … </a:t>
            </a:r>
            <a:r>
              <a:rPr lang="en-US">
                <a:latin typeface="Calibri" charset="0"/>
                <a:sym typeface="Wingdings" charset="0"/>
              </a:rPr>
              <a:t> Describe) </a:t>
            </a:r>
            <a:r>
              <a:rPr lang="en-US">
                <a:latin typeface="Calibri" charset="0"/>
              </a:rPr>
              <a:t>And this concept is so useful in understanding Earth history, that when we think of the circumstellar HZ on planets-in-general, we think of it as </a:t>
            </a:r>
            <a:r>
              <a:rPr lang="en-US" b="1" i="1">
                <a:latin typeface="Calibri" charset="0"/>
              </a:rPr>
              <a:t>the range of distances from the star within which climate-stabilizing feedback *might* operate.</a:t>
            </a:r>
          </a:p>
        </p:txBody>
      </p:sp>
      <p:sp>
        <p:nvSpPr>
          <p:cNvPr id="279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72ECE3C5-A3CD-2642-ABB5-9F2CDBC6583F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8071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22060/ GEOS 32060 / ASTR 45900 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133599"/>
            <a:ext cx="9144000" cy="2669555"/>
          </a:xfrm>
        </p:spPr>
        <p:txBody>
          <a:bodyPr>
            <a:normAutofit/>
          </a:bodyPr>
          <a:lstStyle/>
          <a:p>
            <a:r>
              <a:rPr lang="en-US" dirty="0" smtClean="0"/>
              <a:t>Lecture 5</a:t>
            </a:r>
          </a:p>
          <a:p>
            <a:r>
              <a:rPr lang="en-US" dirty="0" smtClean="0"/>
              <a:t>Monday 25 Jan 2015</a:t>
            </a:r>
          </a:p>
          <a:p>
            <a:endParaRPr lang="en-US" dirty="0" smtClean="0"/>
          </a:p>
          <a:p>
            <a:r>
              <a:rPr lang="en-US" dirty="0" smtClean="0"/>
              <a:t>Carbon cycle and Earth-climate stabilization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3200"/>
            <a:ext cx="8229600" cy="7699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Short-term vs. long term carbon cycle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422" y="909639"/>
            <a:ext cx="3667467" cy="3255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322" y="812801"/>
            <a:ext cx="3970677" cy="266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92073" y="4508500"/>
            <a:ext cx="23519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Zeebe</a:t>
            </a:r>
            <a:r>
              <a:rPr lang="en-US" dirty="0" smtClean="0"/>
              <a:t>, Annual Reviews</a:t>
            </a:r>
          </a:p>
          <a:p>
            <a:r>
              <a:rPr lang="en-US" dirty="0"/>
              <a:t>o</a:t>
            </a:r>
            <a:r>
              <a:rPr lang="en-US" dirty="0" smtClean="0"/>
              <a:t>f Earth and Planetary</a:t>
            </a:r>
          </a:p>
          <a:p>
            <a:r>
              <a:rPr lang="en-US" dirty="0" smtClean="0"/>
              <a:t>Sciences, 2012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972300" y="3479801"/>
            <a:ext cx="0" cy="6603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350000" y="422910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CLASS</a:t>
            </a:r>
            <a:endParaRPr lang="en-US" dirty="0"/>
          </a:p>
        </p:txBody>
      </p:sp>
      <p:sp>
        <p:nvSpPr>
          <p:cNvPr id="10" name="Left Brace 9"/>
          <p:cNvSpPr/>
          <p:nvPr/>
        </p:nvSpPr>
        <p:spPr>
          <a:xfrm>
            <a:off x="660400" y="1092200"/>
            <a:ext cx="357022" cy="19939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602292" y="1708561"/>
            <a:ext cx="1879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ANTHROPOGENIC </a:t>
            </a:r>
          </a:p>
          <a:p>
            <a:r>
              <a:rPr lang="en-US" dirty="0" smtClean="0"/>
              <a:t>CLIMATE CHANGE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304075" y="4041422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Units: </a:t>
            </a:r>
            <a:r>
              <a:rPr lang="en-US" dirty="0" err="1" smtClean="0"/>
              <a:t>Pg</a:t>
            </a:r>
            <a:r>
              <a:rPr lang="en-US" dirty="0" smtClean="0"/>
              <a:t> 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378083"/>
            <a:ext cx="4656667" cy="247991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113867" y="5965673"/>
            <a:ext cx="15716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Goodwin et al.</a:t>
            </a:r>
          </a:p>
          <a:p>
            <a:r>
              <a:rPr lang="en-US" dirty="0" smtClean="0"/>
              <a:t>Nature </a:t>
            </a:r>
            <a:r>
              <a:rPr lang="en-US" dirty="0" err="1" smtClean="0"/>
              <a:t>Geosci</a:t>
            </a:r>
            <a:r>
              <a:rPr lang="en-US" dirty="0" smtClean="0"/>
              <a:t>. </a:t>
            </a:r>
          </a:p>
          <a:p>
            <a:r>
              <a:rPr lang="en-US" dirty="0" smtClean="0"/>
              <a:t>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649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642584"/>
          </a:xfrm>
        </p:spPr>
        <p:txBody>
          <a:bodyPr>
            <a:normAutofit fontScale="90000"/>
          </a:bodyPr>
          <a:lstStyle/>
          <a:p>
            <a:r>
              <a:rPr lang="en-US" sz="2300" dirty="0" smtClean="0"/>
              <a:t>Observation: CO</a:t>
            </a:r>
            <a:r>
              <a:rPr lang="en-US" sz="2300" baseline="-25000" dirty="0" smtClean="0"/>
              <a:t>2</a:t>
            </a:r>
            <a:r>
              <a:rPr lang="en-US" sz="2300" dirty="0" smtClean="0"/>
              <a:t> concentration does not change </a:t>
            </a:r>
            <a:r>
              <a:rPr lang="en-US" sz="2300" dirty="0" smtClean="0"/>
              <a:t>quickly;</a:t>
            </a:r>
            <a:br>
              <a:rPr lang="en-US" sz="2300" dirty="0" smtClean="0"/>
            </a:br>
            <a:r>
              <a:rPr lang="en-US" sz="2300" dirty="0" smtClean="0"/>
              <a:t> therefore </a:t>
            </a:r>
            <a:r>
              <a:rPr lang="en-US" sz="2300" dirty="0" smtClean="0"/>
              <a:t>CO</a:t>
            </a:r>
            <a:r>
              <a:rPr lang="en-US" sz="2300" baseline="-25000" dirty="0" smtClean="0"/>
              <a:t>2</a:t>
            </a:r>
            <a:r>
              <a:rPr lang="en-US" sz="2300" dirty="0" smtClean="0"/>
              <a:t> supply is almost exactly equal to CO</a:t>
            </a:r>
            <a:r>
              <a:rPr lang="en-US" sz="2300" baseline="-25000" dirty="0" smtClean="0"/>
              <a:t>2</a:t>
            </a:r>
            <a:r>
              <a:rPr lang="en-US" sz="2300" dirty="0" smtClean="0"/>
              <a:t> removal.</a:t>
            </a:r>
            <a:endParaRPr lang="en-US" sz="23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9800"/>
            <a:ext cx="6709820" cy="271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4138220"/>
            <a:ext cx="4699000" cy="18307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09820" y="1066800"/>
            <a:ext cx="241747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Direct</a:t>
            </a:r>
            <a:r>
              <a:rPr lang="en-US" dirty="0" smtClean="0"/>
              <a:t> measurement</a:t>
            </a:r>
          </a:p>
          <a:p>
            <a:r>
              <a:rPr lang="en-US" dirty="0" smtClean="0"/>
              <a:t>from air trapped</a:t>
            </a:r>
          </a:p>
          <a:p>
            <a:r>
              <a:rPr lang="en-US" dirty="0"/>
              <a:t>i</a:t>
            </a:r>
            <a:r>
              <a:rPr lang="en-US" dirty="0" smtClean="0"/>
              <a:t>n ice cores. </a:t>
            </a:r>
            <a:endParaRPr lang="en-US" dirty="0"/>
          </a:p>
          <a:p>
            <a:r>
              <a:rPr lang="en-US" dirty="0"/>
              <a:t>U</a:t>
            </a:r>
            <a:r>
              <a:rPr lang="en-US" dirty="0" smtClean="0"/>
              <a:t>nfortunately, no </a:t>
            </a:r>
          </a:p>
          <a:p>
            <a:r>
              <a:rPr lang="en-US" dirty="0"/>
              <a:t>c</a:t>
            </a:r>
            <a:r>
              <a:rPr lang="en-US" dirty="0" smtClean="0"/>
              <a:t>ontinuous ice record</a:t>
            </a:r>
          </a:p>
          <a:p>
            <a:r>
              <a:rPr lang="en-US" dirty="0"/>
              <a:t>p</a:t>
            </a:r>
            <a:r>
              <a:rPr lang="en-US" dirty="0" smtClean="0"/>
              <a:t>rior to 1 </a:t>
            </a:r>
            <a:r>
              <a:rPr lang="en-US" dirty="0" err="1" smtClean="0"/>
              <a:t>Mya</a:t>
            </a:r>
            <a:r>
              <a:rPr lang="en-US" dirty="0" smtClean="0"/>
              <a:t> (because</a:t>
            </a:r>
          </a:p>
          <a:p>
            <a:r>
              <a:rPr lang="en-US" dirty="0"/>
              <a:t>o</a:t>
            </a:r>
            <a:r>
              <a:rPr lang="en-US" dirty="0" smtClean="0"/>
              <a:t>ld ice flows to the sea)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127" y="4201720"/>
            <a:ext cx="4252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Zeebe</a:t>
            </a:r>
            <a:r>
              <a:rPr lang="en-US" dirty="0" smtClean="0"/>
              <a:t> &amp; </a:t>
            </a:r>
            <a:r>
              <a:rPr lang="en-US" dirty="0" err="1" smtClean="0"/>
              <a:t>Caldeira</a:t>
            </a:r>
            <a:r>
              <a:rPr lang="en-US" dirty="0" smtClean="0"/>
              <a:t>, Nature Geoscience, 2008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43851" y="3402568"/>
            <a:ext cx="5083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Maximum imbalance between C in and C out = 1-2%</a:t>
            </a:r>
          </a:p>
          <a:p>
            <a:r>
              <a:rPr lang="en-US" dirty="0" smtClean="0"/>
              <a:t>(recall ocean C is currently ~50 x atmospheric 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587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296333"/>
            <a:ext cx="8229600" cy="825500"/>
          </a:xfrm>
        </p:spPr>
        <p:txBody>
          <a:bodyPr>
            <a:normAutofit fontScale="90000"/>
          </a:bodyPr>
          <a:lstStyle/>
          <a:p>
            <a:r>
              <a:rPr lang="en-US" sz="3400" baseline="30000" dirty="0" smtClean="0"/>
              <a:t>13</a:t>
            </a:r>
            <a:r>
              <a:rPr lang="en-US" sz="3400" dirty="0" smtClean="0"/>
              <a:t>C </a:t>
            </a:r>
            <a:r>
              <a:rPr lang="en-US" sz="3400" dirty="0" smtClean="0"/>
              <a:t>shows that </a:t>
            </a:r>
            <a:r>
              <a:rPr lang="en-US" sz="3400" dirty="0" smtClean="0"/>
              <a:t>70%-80% of CO</a:t>
            </a:r>
            <a:r>
              <a:rPr lang="en-US" sz="3400" baseline="-25000" dirty="0" smtClean="0"/>
              <a:t>2</a:t>
            </a:r>
            <a:r>
              <a:rPr lang="en-US" sz="3400" dirty="0" smtClean="0"/>
              <a:t> released by volcanoes is taken up by </a:t>
            </a:r>
            <a:r>
              <a:rPr lang="en-US" sz="3400" dirty="0" smtClean="0"/>
              <a:t>carbonates (organic</a:t>
            </a:r>
            <a:br>
              <a:rPr lang="en-US" sz="3400" dirty="0" smtClean="0"/>
            </a:br>
            <a:r>
              <a:rPr lang="en-US" sz="3400" dirty="0" smtClean="0"/>
              <a:t>matter C-sink is relatively unimportant)</a:t>
            </a:r>
            <a:endParaRPr lang="en-US" sz="3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56" y="1842587"/>
            <a:ext cx="8311444" cy="39834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9300" y="5930900"/>
            <a:ext cx="4416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Royer, Treatise on </a:t>
            </a:r>
            <a:r>
              <a:rPr lang="en-US" dirty="0" err="1" smtClean="0"/>
              <a:t>Geochem</a:t>
            </a:r>
            <a:r>
              <a:rPr lang="en-US" dirty="0" smtClean="0"/>
              <a:t>. (2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 err="1" smtClean="0"/>
              <a:t>edn</a:t>
            </a:r>
            <a:r>
              <a:rPr lang="en-US" dirty="0" smtClean="0"/>
              <a:t>.),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728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27100"/>
          </a:xfrm>
        </p:spPr>
        <p:txBody>
          <a:bodyPr>
            <a:normAutofit fontScale="90000"/>
          </a:bodyPr>
          <a:lstStyle/>
          <a:p>
            <a:r>
              <a:rPr lang="en-US" sz="2500" b="1" dirty="0" smtClean="0"/>
              <a:t>Erosion </a:t>
            </a:r>
            <a:r>
              <a:rPr lang="en-US" sz="2500" b="1" dirty="0"/>
              <a:t>driven by tectonic uplift is required to provide </a:t>
            </a:r>
            <a:r>
              <a:rPr lang="en-US" sz="2500" b="1" dirty="0" err="1"/>
              <a:t>cations</a:t>
            </a:r>
            <a:r>
              <a:rPr lang="en-US" sz="2500" b="1" dirty="0"/>
              <a:t> to balance CO</a:t>
            </a:r>
            <a:r>
              <a:rPr lang="en-US" sz="2500" b="1" baseline="-25000" dirty="0"/>
              <a:t>2</a:t>
            </a:r>
            <a:r>
              <a:rPr lang="en-US" sz="2500" b="1" dirty="0"/>
              <a:t> supplied by volcanic outgassing.</a:t>
            </a:r>
            <a:br>
              <a:rPr lang="en-US" sz="2500" b="1" dirty="0"/>
            </a:br>
            <a:endParaRPr lang="en-US" sz="2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 in atmosphere-ocean system: 3 kg/m</a:t>
            </a:r>
            <a:r>
              <a:rPr lang="en-US" baseline="30000" dirty="0" smtClean="0"/>
              <a:t>2</a:t>
            </a:r>
            <a:r>
              <a:rPr lang="en-US" dirty="0" smtClean="0"/>
              <a:t> , replenished every ~300 </a:t>
            </a:r>
            <a:r>
              <a:rPr lang="en-US" dirty="0" err="1" smtClean="0"/>
              <a:t>Kyr</a:t>
            </a:r>
            <a:endParaRPr lang="en-US" baseline="30000" dirty="0" smtClean="0"/>
          </a:p>
          <a:p>
            <a:r>
              <a:rPr lang="en-US" dirty="0" err="1" smtClean="0"/>
              <a:t>Ca</a:t>
            </a:r>
            <a:r>
              <a:rPr lang="en-US" dirty="0" smtClean="0"/>
              <a:t> needed to “neutralize</a:t>
            </a:r>
            <a:r>
              <a:rPr lang="en-US" dirty="0" smtClean="0"/>
              <a:t>” C: </a:t>
            </a:r>
            <a:r>
              <a:rPr lang="en-US" dirty="0" smtClean="0"/>
              <a:t>~10</a:t>
            </a:r>
            <a:r>
              <a:rPr lang="en-US" baseline="30000" dirty="0" smtClean="0"/>
              <a:t>2</a:t>
            </a:r>
            <a:r>
              <a:rPr lang="en-US" dirty="0" smtClean="0"/>
              <a:t> kg/m</a:t>
            </a:r>
            <a:r>
              <a:rPr lang="en-US" baseline="30000" dirty="0" smtClean="0"/>
              <a:t>2</a:t>
            </a:r>
            <a:r>
              <a:rPr lang="en-US" dirty="0" smtClean="0"/>
              <a:t>/Myr (continental area, </a:t>
            </a:r>
            <a:r>
              <a:rPr lang="en-US" dirty="0" err="1" smtClean="0"/>
              <a:t>Ca:C</a:t>
            </a:r>
            <a:r>
              <a:rPr lang="en-US" dirty="0" smtClean="0"/>
              <a:t> </a:t>
            </a:r>
            <a:r>
              <a:rPr lang="en-US" dirty="0" err="1" smtClean="0"/>
              <a:t>stochiometry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Ca</a:t>
            </a:r>
            <a:r>
              <a:rPr lang="en-US" dirty="0" smtClean="0"/>
              <a:t> content of upper continental crust: ~5 </a:t>
            </a:r>
            <a:r>
              <a:rPr lang="en-US" dirty="0" err="1" smtClean="0"/>
              <a:t>wt</a:t>
            </a:r>
            <a:r>
              <a:rPr lang="en-US" dirty="0" smtClean="0"/>
              <a:t>% </a:t>
            </a:r>
            <a:r>
              <a:rPr lang="en-US" dirty="0" smtClean="0">
                <a:sym typeface="Wingdings"/>
              </a:rPr>
              <a:t> ~</a:t>
            </a:r>
            <a:r>
              <a:rPr lang="en-US" dirty="0" smtClean="0">
                <a:sym typeface="Wingdings"/>
              </a:rPr>
              <a:t>10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km</a:t>
            </a:r>
            <a:r>
              <a:rPr lang="en-US" baseline="30000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/</a:t>
            </a:r>
            <a:r>
              <a:rPr lang="en-US" dirty="0" err="1" smtClean="0">
                <a:sym typeface="Wingdings"/>
              </a:rPr>
              <a:t>yr</a:t>
            </a:r>
            <a:r>
              <a:rPr lang="en-US" dirty="0" smtClean="0">
                <a:sym typeface="Wingdings"/>
              </a:rPr>
              <a:t> of rock must have its </a:t>
            </a:r>
            <a:r>
              <a:rPr lang="en-US" dirty="0" err="1" smtClean="0">
                <a:sym typeface="Wingdings"/>
              </a:rPr>
              <a:t>Ca</a:t>
            </a:r>
            <a:r>
              <a:rPr lang="en-US" dirty="0" smtClean="0">
                <a:sym typeface="Wingdings"/>
              </a:rPr>
              <a:t> leached to balance volcanism.</a:t>
            </a:r>
            <a:endParaRPr lang="en-US" dirty="0" smtClean="0"/>
          </a:p>
          <a:p>
            <a:r>
              <a:rPr lang="en-US" dirty="0" smtClean="0"/>
              <a:t>Observed </a:t>
            </a:r>
            <a:r>
              <a:rPr lang="en-US" i="1" dirty="0" smtClean="0"/>
              <a:t>sediment</a:t>
            </a:r>
            <a:r>
              <a:rPr lang="en-US" dirty="0" smtClean="0"/>
              <a:t> (suspended/</a:t>
            </a:r>
            <a:r>
              <a:rPr lang="en-US" dirty="0" err="1" smtClean="0"/>
              <a:t>bedload</a:t>
            </a:r>
            <a:r>
              <a:rPr lang="en-US" dirty="0" smtClean="0"/>
              <a:t>) flux: 8 km</a:t>
            </a:r>
            <a:r>
              <a:rPr lang="en-US" baseline="30000" dirty="0" smtClean="0"/>
              <a:t>3</a:t>
            </a:r>
            <a:r>
              <a:rPr lang="en-US" dirty="0" smtClean="0"/>
              <a:t>/</a:t>
            </a:r>
            <a:r>
              <a:rPr lang="en-US" dirty="0" err="1" smtClean="0"/>
              <a:t>yr</a:t>
            </a:r>
            <a:r>
              <a:rPr lang="en-US" dirty="0" smtClean="0"/>
              <a:t>; roughly in balance with rock uplift by tectonics.</a:t>
            </a:r>
          </a:p>
          <a:p>
            <a:r>
              <a:rPr lang="en-US" dirty="0"/>
              <a:t>S</a:t>
            </a:r>
            <a:r>
              <a:rPr lang="en-US" dirty="0" smtClean="0"/>
              <a:t>oil</a:t>
            </a:r>
            <a:r>
              <a:rPr lang="en-US" dirty="0"/>
              <a:t>-profiles grow slowly and diffusively ( and are rarely &gt;&gt;100 m deep), </a:t>
            </a:r>
            <a:r>
              <a:rPr lang="en-US" dirty="0" smtClean="0"/>
              <a:t>too slow to balance Ca</a:t>
            </a:r>
            <a:r>
              <a:rPr lang="en-US" baseline="30000" dirty="0" smtClean="0"/>
              <a:t>2+</a:t>
            </a:r>
            <a:r>
              <a:rPr lang="en-US" dirty="0" smtClean="0"/>
              <a:t> demand.</a:t>
            </a:r>
            <a:endParaRPr lang="en-US" dirty="0" smtClean="0"/>
          </a:p>
          <a:p>
            <a:endParaRPr lang="en-US" dirty="0"/>
          </a:p>
          <a:p>
            <a:pPr>
              <a:buFont typeface="Wingdings" charset="0"/>
              <a:buChar char="à"/>
            </a:pPr>
            <a:r>
              <a:rPr lang="en-US" u="sng" dirty="0" smtClean="0">
                <a:sym typeface="Wingdings"/>
              </a:rPr>
              <a:t>Plate tectonics needed for Earth-climate stability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(in order to </a:t>
            </a:r>
            <a:r>
              <a:rPr lang="en-US" dirty="0" smtClean="0">
                <a:sym typeface="Wingdings"/>
              </a:rPr>
              <a:t>supply </a:t>
            </a:r>
            <a:r>
              <a:rPr lang="en-US" dirty="0" err="1" smtClean="0">
                <a:sym typeface="Wingdings"/>
              </a:rPr>
              <a:t>cations</a:t>
            </a:r>
            <a:r>
              <a:rPr lang="en-US" dirty="0" smtClean="0">
                <a:sym typeface="Wingdings"/>
              </a:rPr>
              <a:t> to balance </a:t>
            </a:r>
            <a:r>
              <a:rPr lang="en-US" dirty="0" smtClean="0">
                <a:sym typeface="Wingdings"/>
              </a:rPr>
              <a:t>volcanic fluxes of CO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).</a:t>
            </a:r>
            <a:endParaRPr lang="en-US" u="sng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398889" y="6406444"/>
            <a:ext cx="6636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(However, would volcanic outgassing cease without plate tectonics?)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982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16" y="504685"/>
            <a:ext cx="7926917" cy="58650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95583" y="6369687"/>
            <a:ext cx="1419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Adina </a:t>
            </a:r>
            <a:r>
              <a:rPr lang="en-US" dirty="0" err="1" smtClean="0"/>
              <a:t>Paytan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083" y="10583"/>
            <a:ext cx="889481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 smtClean="0"/>
              <a:t>The carbonate-silicate cycle in the context of plate tectonics:</a:t>
            </a:r>
            <a:endParaRPr lang="en-US" sz="2700" b="1" dirty="0"/>
          </a:p>
        </p:txBody>
      </p:sp>
    </p:spTree>
    <p:extLst>
      <p:ext uri="{BB962C8B-B14F-4D97-AF65-F5344CB8AC3E}">
        <p14:creationId xmlns:p14="http://schemas.microsoft.com/office/powerpoint/2010/main" val="2322864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controls the weathering rate?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778" y="1600200"/>
            <a:ext cx="9045222" cy="4525963"/>
          </a:xfrm>
        </p:spPr>
        <p:txBody>
          <a:bodyPr/>
          <a:lstStyle/>
          <a:p>
            <a:r>
              <a:rPr lang="en-US" dirty="0" smtClean="0"/>
              <a:t>Water supply (to flush away dissolved products)</a:t>
            </a:r>
          </a:p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concentration (acidity; thermodynamics)</a:t>
            </a:r>
          </a:p>
          <a:p>
            <a:r>
              <a:rPr lang="en-US" dirty="0" smtClean="0"/>
              <a:t>Temperature (</a:t>
            </a:r>
            <a:r>
              <a:rPr lang="en-US" dirty="0" smtClean="0">
                <a:sym typeface="Wingdings"/>
              </a:rPr>
              <a:t> kinetics)</a:t>
            </a:r>
          </a:p>
          <a:p>
            <a:r>
              <a:rPr lang="en-US" dirty="0" smtClean="0">
                <a:sym typeface="Wingdings"/>
              </a:rPr>
              <a:t>Reactive surface area (uplift/tectonics/erosion)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46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35807"/>
            <a:ext cx="9144000" cy="627062"/>
          </a:xfrm>
        </p:spPr>
        <p:txBody>
          <a:bodyPr>
            <a:normAutofit fontScale="90000"/>
          </a:bodyPr>
          <a:lstStyle/>
          <a:p>
            <a:pPr algn="l"/>
            <a:r>
              <a:rPr lang="en-US" sz="3300" dirty="0" smtClean="0"/>
              <a:t>Global denudation is focused </a:t>
            </a:r>
            <a:r>
              <a:rPr lang="en-US" sz="3300" dirty="0" smtClean="0"/>
              <a:t>in mountain areas</a:t>
            </a:r>
            <a:r>
              <a:rPr lang="en-US" sz="3300" dirty="0" smtClean="0"/>
              <a:t/>
            </a:r>
            <a:br>
              <a:rPr lang="en-US" sz="3300" dirty="0" smtClean="0"/>
            </a:br>
            <a:r>
              <a:rPr lang="en-US" sz="3300" dirty="0" smtClean="0"/>
              <a:t> (tectonic uplift)</a:t>
            </a:r>
            <a:br>
              <a:rPr lang="en-US" sz="3300" dirty="0" smtClean="0"/>
            </a:br>
            <a:r>
              <a:rPr lang="en-US" sz="2800" dirty="0" smtClean="0">
                <a:sym typeface="Wingdings"/>
              </a:rPr>
              <a:t></a:t>
            </a:r>
            <a:r>
              <a:rPr lang="en-US" sz="3300" dirty="0" smtClean="0">
                <a:sym typeface="Wingdings"/>
              </a:rPr>
              <a:t> </a:t>
            </a:r>
            <a:r>
              <a:rPr lang="en-US" sz="2200" dirty="0" smtClean="0"/>
              <a:t>During periods of Earth history when there were more (less) </a:t>
            </a:r>
            <a:r>
              <a:rPr lang="en-US" sz="2200" dirty="0" smtClean="0"/>
              <a:t>mountains,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one would expect more (less) silicate weathering for a given temperature. </a:t>
            </a:r>
            <a:br>
              <a:rPr lang="en-US" sz="2200" dirty="0" smtClean="0"/>
            </a:br>
            <a:r>
              <a:rPr lang="en-US" sz="2200" dirty="0" smtClean="0">
                <a:sym typeface="Wingdings"/>
              </a:rPr>
              <a:t> </a:t>
            </a:r>
            <a:r>
              <a:rPr lang="en-US" sz="2200" dirty="0" smtClean="0">
                <a:sym typeface="Wingdings"/>
              </a:rPr>
              <a:t>Mountains (the result of plate collisions) </a:t>
            </a:r>
            <a:r>
              <a:rPr lang="en-US" sz="2200" dirty="0" smtClean="0">
                <a:sym typeface="Wingdings"/>
              </a:rPr>
              <a:t>cool the planet.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5346700" y="5378180"/>
            <a:ext cx="2659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Larsen et al. Geology 2014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23" y="2286000"/>
            <a:ext cx="3911402" cy="42925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07000" y="2552700"/>
            <a:ext cx="37011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Chemical denudation is less weighted</a:t>
            </a:r>
          </a:p>
          <a:p>
            <a:r>
              <a:rPr lang="en-US" dirty="0" smtClean="0"/>
              <a:t>to high </a:t>
            </a:r>
            <a:r>
              <a:rPr lang="en-US" dirty="0" smtClean="0"/>
              <a:t>elevations than total</a:t>
            </a:r>
          </a:p>
          <a:p>
            <a:r>
              <a:rPr lang="en-US" dirty="0"/>
              <a:t>d</a:t>
            </a:r>
            <a:r>
              <a:rPr lang="en-US" dirty="0" smtClean="0"/>
              <a:t>enudation,</a:t>
            </a:r>
            <a:r>
              <a:rPr lang="en-US" dirty="0" smtClean="0"/>
              <a:t> </a:t>
            </a:r>
            <a:r>
              <a:rPr lang="en-US" dirty="0" smtClean="0"/>
              <a:t>because </a:t>
            </a:r>
            <a:r>
              <a:rPr lang="en-US" dirty="0" err="1" smtClean="0"/>
              <a:t>steepland</a:t>
            </a:r>
            <a:endParaRPr lang="en-US" dirty="0" smtClean="0"/>
          </a:p>
          <a:p>
            <a:r>
              <a:rPr lang="en-US" dirty="0" smtClean="0"/>
              <a:t>weathering is less efficient (</a:t>
            </a:r>
            <a:r>
              <a:rPr lang="en-US" dirty="0" err="1" smtClean="0"/>
              <a:t>cations</a:t>
            </a:r>
            <a:endParaRPr lang="en-US" dirty="0" smtClean="0"/>
          </a:p>
          <a:p>
            <a:r>
              <a:rPr lang="en-US" dirty="0" smtClean="0"/>
              <a:t>leached per kg rock eroded).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219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0500"/>
            <a:ext cx="9144000" cy="698500"/>
          </a:xfrm>
        </p:spPr>
        <p:txBody>
          <a:bodyPr>
            <a:noAutofit/>
          </a:bodyPr>
          <a:lstStyle/>
          <a:p>
            <a:r>
              <a:rPr lang="en-US" sz="2600" dirty="0" smtClean="0"/>
              <a:t>80% of global weathering product travelling as dissolved load occurs within a narrow range (0.01 – 0.5 mm/</a:t>
            </a:r>
            <a:r>
              <a:rPr lang="en-US" sz="2600" dirty="0" err="1" smtClean="0"/>
              <a:t>yr</a:t>
            </a:r>
            <a:r>
              <a:rPr lang="en-US" sz="2600" dirty="0" smtClean="0"/>
              <a:t>) of erosion rates.</a:t>
            </a:r>
            <a:endParaRPr lang="en-US" sz="2600" dirty="0"/>
          </a:p>
        </p:txBody>
      </p:sp>
      <p:sp>
        <p:nvSpPr>
          <p:cNvPr id="5" name="TextBox 4"/>
          <p:cNvSpPr txBox="1"/>
          <p:nvPr/>
        </p:nvSpPr>
        <p:spPr>
          <a:xfrm>
            <a:off x="5843096" y="5091564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Hilley</a:t>
            </a:r>
            <a:r>
              <a:rPr lang="en-US" dirty="0" smtClean="0"/>
              <a:t> &amp; Chamberlain, PNAS 2008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92200"/>
            <a:ext cx="7632700" cy="39876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01948" y="3632096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Black line marks boundary </a:t>
            </a:r>
          </a:p>
          <a:p>
            <a:r>
              <a:rPr lang="en-US" sz="1200" dirty="0" smtClean="0"/>
              <a:t>where precipitation</a:t>
            </a:r>
          </a:p>
          <a:p>
            <a:r>
              <a:rPr lang="en-US" sz="1200" dirty="0" smtClean="0"/>
              <a:t>=evaporation</a:t>
            </a:r>
            <a:endParaRPr lang="en-US" sz="1200" dirty="0"/>
          </a:p>
        </p:txBody>
      </p:sp>
      <p:sp>
        <p:nvSpPr>
          <p:cNvPr id="8" name="Oval 7"/>
          <p:cNvSpPr/>
          <p:nvPr/>
        </p:nvSpPr>
        <p:spPr>
          <a:xfrm>
            <a:off x="6413500" y="2311400"/>
            <a:ext cx="774700" cy="660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308116" y="2182989"/>
            <a:ext cx="1835884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FF0000"/>
                </a:solidFill>
              </a:rPr>
              <a:t>Key zone for </a:t>
            </a:r>
            <a:endParaRPr lang="en-US" sz="1500" dirty="0">
              <a:solidFill>
                <a:srgbClr val="FF0000"/>
              </a:solidFill>
            </a:endParaRPr>
          </a:p>
          <a:p>
            <a:r>
              <a:rPr lang="en-US" sz="1500" dirty="0" smtClean="0">
                <a:solidFill>
                  <a:srgbClr val="FF0000"/>
                </a:solidFill>
              </a:rPr>
              <a:t>stability </a:t>
            </a:r>
            <a:r>
              <a:rPr lang="en-US" sz="1500" dirty="0" smtClean="0">
                <a:solidFill>
                  <a:srgbClr val="FF0000"/>
                </a:solidFill>
              </a:rPr>
              <a:t>of Earth </a:t>
            </a:r>
          </a:p>
          <a:p>
            <a:r>
              <a:rPr lang="en-US" sz="1500" dirty="0" smtClean="0">
                <a:solidFill>
                  <a:srgbClr val="FF0000"/>
                </a:solidFill>
              </a:rPr>
              <a:t>climate over th</a:t>
            </a:r>
            <a:r>
              <a:rPr lang="en-US" sz="1500" dirty="0" smtClean="0">
                <a:solidFill>
                  <a:srgbClr val="FF0000"/>
                </a:solidFill>
              </a:rPr>
              <a:t>e past</a:t>
            </a:r>
          </a:p>
          <a:p>
            <a:r>
              <a:rPr lang="en-US" sz="1500" dirty="0" smtClean="0">
                <a:solidFill>
                  <a:srgbClr val="FF0000"/>
                </a:solidFill>
              </a:rPr>
              <a:t>10 </a:t>
            </a:r>
            <a:r>
              <a:rPr lang="en-US" sz="1500" dirty="0" err="1" smtClean="0">
                <a:solidFill>
                  <a:srgbClr val="FF0000"/>
                </a:solidFill>
              </a:rPr>
              <a:t>Myr</a:t>
            </a:r>
            <a:endParaRPr lang="en-US" sz="15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500" y="5207000"/>
            <a:ext cx="49976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Since high elevation of SE Asia is an</a:t>
            </a:r>
          </a:p>
          <a:p>
            <a:r>
              <a:rPr lang="en-US" dirty="0"/>
              <a:t>a</a:t>
            </a:r>
            <a:r>
              <a:rPr lang="en-US" dirty="0" smtClean="0"/>
              <a:t>ccident of plate tectonics, is Earth climate stability</a:t>
            </a:r>
          </a:p>
          <a:p>
            <a:r>
              <a:rPr lang="en-US" dirty="0"/>
              <a:t>a</a:t>
            </a:r>
            <a:r>
              <a:rPr lang="en-US" dirty="0" smtClean="0"/>
              <a:t> tectonic accident?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164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41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Effect of continental drift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1400"/>
            <a:ext cx="6553200" cy="436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07200" y="1371600"/>
            <a:ext cx="209962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Suppose Earth had</a:t>
            </a:r>
          </a:p>
          <a:p>
            <a:r>
              <a:rPr lang="en-US" dirty="0"/>
              <a:t>o</a:t>
            </a:r>
            <a:r>
              <a:rPr lang="en-US" dirty="0" smtClean="0"/>
              <a:t>ne, small continent</a:t>
            </a:r>
          </a:p>
          <a:p>
            <a:r>
              <a:rPr lang="en-US" dirty="0"/>
              <a:t>t</a:t>
            </a:r>
            <a:r>
              <a:rPr lang="en-US" dirty="0" smtClean="0"/>
              <a:t>hat had a constant</a:t>
            </a:r>
          </a:p>
          <a:p>
            <a:r>
              <a:rPr lang="en-US" dirty="0"/>
              <a:t>t</a:t>
            </a:r>
            <a:r>
              <a:rPr lang="en-US" dirty="0" smtClean="0"/>
              <a:t>ectonic uplift rate.</a:t>
            </a:r>
          </a:p>
          <a:p>
            <a:endParaRPr lang="en-US" dirty="0"/>
          </a:p>
          <a:p>
            <a:r>
              <a:rPr lang="en-US" dirty="0" smtClean="0"/>
              <a:t>What would be the </a:t>
            </a:r>
          </a:p>
          <a:p>
            <a:r>
              <a:rPr lang="en-US" dirty="0" smtClean="0"/>
              <a:t>effect on global</a:t>
            </a:r>
          </a:p>
          <a:p>
            <a:r>
              <a:rPr lang="en-US" dirty="0" smtClean="0"/>
              <a:t>climate of drifting</a:t>
            </a:r>
          </a:p>
          <a:p>
            <a:r>
              <a:rPr lang="en-US" dirty="0" smtClean="0"/>
              <a:t>from A to B?</a:t>
            </a:r>
          </a:p>
          <a:p>
            <a:r>
              <a:rPr lang="en-US" dirty="0" smtClean="0"/>
              <a:t>from B to C?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6676" y="3034268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8714" y="255853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1999" y="218920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60400" y="2794000"/>
            <a:ext cx="0" cy="3937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60400" y="2380734"/>
            <a:ext cx="0" cy="39370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449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1675856" y="217429"/>
            <a:ext cx="0" cy="16187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09647" y="0"/>
            <a:ext cx="664761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Predictions for pCO2 and temperature based on the Walker et al. 1981 hypothesis: </a:t>
            </a:r>
            <a:endParaRPr lang="en-US" sz="15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523456" y="1614429"/>
            <a:ext cx="3492500" cy="289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675856" y="2432094"/>
            <a:ext cx="0" cy="157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523456" y="3790994"/>
            <a:ext cx="3361280" cy="38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71897" y="217429"/>
            <a:ext cx="1074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og</a:t>
            </a:r>
            <a:r>
              <a:rPr lang="en-US" i="1" dirty="0" smtClean="0"/>
              <a:t>(pCO</a:t>
            </a:r>
            <a:r>
              <a:rPr lang="en-US" i="1" baseline="-25000" dirty="0" smtClean="0"/>
              <a:t>2)</a:t>
            </a:r>
            <a:endParaRPr lang="en-US" i="1" baseline="-25000" dirty="0"/>
          </a:p>
        </p:txBody>
      </p:sp>
      <p:sp>
        <p:nvSpPr>
          <p:cNvPr id="18" name="TextBox 17"/>
          <p:cNvSpPr txBox="1"/>
          <p:nvPr/>
        </p:nvSpPr>
        <p:spPr>
          <a:xfrm>
            <a:off x="1446712" y="1836163"/>
            <a:ext cx="714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Gya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292056" y="1865075"/>
            <a:ext cx="592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now</a:t>
            </a:r>
            <a:endParaRPr lang="en-US" dirty="0"/>
          </a:p>
        </p:txBody>
      </p:sp>
      <p:cxnSp>
        <p:nvCxnSpPr>
          <p:cNvPr id="26" name="Straight Connector 25"/>
          <p:cNvCxnSpPr>
            <a:stCxn id="19" idx="0"/>
          </p:cNvCxnSpPr>
          <p:nvPr/>
        </p:nvCxnSpPr>
        <p:spPr>
          <a:xfrm flipH="1" flipV="1">
            <a:off x="4584156" y="1643341"/>
            <a:ext cx="4240" cy="22173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4520436" y="3790994"/>
            <a:ext cx="4240" cy="22173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198696" y="3988360"/>
            <a:ext cx="592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now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446712" y="3988360"/>
            <a:ext cx="714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Gya</a:t>
            </a:r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523456" y="496829"/>
            <a:ext cx="3328151" cy="546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557336" y="3135232"/>
            <a:ext cx="3294271" cy="3700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256398" y="2291362"/>
            <a:ext cx="339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</a:t>
            </a:r>
            <a:endParaRPr lang="en-US" i="1" baseline="-250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2744859" y="543134"/>
            <a:ext cx="1130300" cy="469900"/>
            <a:chOff x="4584156" y="750829"/>
            <a:chExt cx="1130300" cy="469900"/>
          </a:xfrm>
        </p:grpSpPr>
        <p:cxnSp>
          <p:nvCxnSpPr>
            <p:cNvPr id="38" name="Straight Connector 37"/>
            <p:cNvCxnSpPr/>
            <p:nvPr/>
          </p:nvCxnSpPr>
          <p:spPr>
            <a:xfrm flipV="1">
              <a:off x="4584156" y="750829"/>
              <a:ext cx="431800" cy="2921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015956" y="750829"/>
              <a:ext cx="317500" cy="4699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333456" y="890529"/>
              <a:ext cx="381000" cy="330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0" y="4271117"/>
            <a:ext cx="195817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Key factors:</a:t>
            </a:r>
          </a:p>
          <a:p>
            <a:r>
              <a:rPr lang="en-US" dirty="0" smtClean="0"/>
              <a:t>(1) </a:t>
            </a:r>
            <a:r>
              <a:rPr lang="en-US" dirty="0" smtClean="0"/>
              <a:t>Increasing </a:t>
            </a:r>
            <a:r>
              <a:rPr lang="en-US" dirty="0" smtClean="0"/>
              <a:t>solar </a:t>
            </a:r>
          </a:p>
          <a:p>
            <a:r>
              <a:rPr lang="en-US" dirty="0" smtClean="0"/>
              <a:t>luminosity</a:t>
            </a:r>
          </a:p>
          <a:p>
            <a:r>
              <a:rPr lang="en-US" dirty="0" smtClean="0"/>
              <a:t>(2) </a:t>
            </a:r>
            <a:r>
              <a:rPr lang="en-US" dirty="0" smtClean="0"/>
              <a:t>Plate </a:t>
            </a:r>
            <a:r>
              <a:rPr lang="en-US" dirty="0" smtClean="0"/>
              <a:t>tectonics</a:t>
            </a:r>
          </a:p>
          <a:p>
            <a:r>
              <a:rPr lang="en-US" dirty="0" smtClean="0"/>
              <a:t>(mountains,</a:t>
            </a:r>
          </a:p>
          <a:p>
            <a:r>
              <a:rPr lang="en-US" dirty="0" smtClean="0"/>
              <a:t>“</a:t>
            </a:r>
            <a:r>
              <a:rPr lang="en-US" dirty="0" err="1" smtClean="0"/>
              <a:t>w</a:t>
            </a:r>
            <a:r>
              <a:rPr lang="en-US" dirty="0" err="1" smtClean="0"/>
              <a:t>eatherability</a:t>
            </a:r>
            <a:r>
              <a:rPr lang="en-US" dirty="0" smtClean="0"/>
              <a:t>”)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 rot="486984">
            <a:off x="1790786" y="828368"/>
            <a:ext cx="174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secular decrease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 rot="486984">
            <a:off x="3760373" y="916111"/>
            <a:ext cx="1493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plate-tectonic </a:t>
            </a:r>
            <a:endParaRPr lang="en-US" dirty="0" smtClean="0"/>
          </a:p>
          <a:p>
            <a:r>
              <a:rPr lang="en-US" dirty="0" smtClean="0"/>
              <a:t>cycles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 rot="20645927">
            <a:off x="3068533" y="3089707"/>
            <a:ext cx="1130300" cy="469900"/>
            <a:chOff x="4813300" y="3816350"/>
            <a:chExt cx="1130300" cy="469900"/>
          </a:xfrm>
        </p:grpSpPr>
        <p:cxnSp>
          <p:nvCxnSpPr>
            <p:cNvPr id="24" name="Straight Connector 23"/>
            <p:cNvCxnSpPr/>
            <p:nvPr/>
          </p:nvCxnSpPr>
          <p:spPr>
            <a:xfrm flipV="1">
              <a:off x="4813300" y="3816350"/>
              <a:ext cx="431800" cy="2921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245100" y="3816350"/>
              <a:ext cx="317500" cy="4699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562600" y="3956050"/>
              <a:ext cx="381000" cy="330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Left Brace 31"/>
          <p:cNvSpPr/>
          <p:nvPr/>
        </p:nvSpPr>
        <p:spPr>
          <a:xfrm rot="5155282">
            <a:off x="3372753" y="2431418"/>
            <a:ext cx="444500" cy="79323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 rot="21272635">
            <a:off x="2730555" y="2304887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plate-tectonic cycles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5637" y="5819844"/>
            <a:ext cx="27574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 smtClean="0"/>
              <a:t>Caldeira</a:t>
            </a:r>
            <a:r>
              <a:rPr lang="en-US" dirty="0" smtClean="0"/>
              <a:t> et al. 1992 Nature:</a:t>
            </a:r>
          </a:p>
          <a:p>
            <a:r>
              <a:rPr lang="en-US" dirty="0" smtClean="0"/>
              <a:t>“Life span of the </a:t>
            </a:r>
          </a:p>
          <a:p>
            <a:r>
              <a:rPr lang="en-US" dirty="0" smtClean="0"/>
              <a:t>biosphere revisited”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956" y="1993797"/>
            <a:ext cx="4071152" cy="47277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19766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84"/>
            <a:ext cx="8229600" cy="879854"/>
          </a:xfrm>
        </p:spPr>
        <p:txBody>
          <a:bodyPr/>
          <a:lstStyle/>
          <a:p>
            <a:r>
              <a:rPr lang="en-US" dirty="0" smtClean="0"/>
              <a:t>Today: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3233"/>
            <a:ext cx="9003850" cy="4643623"/>
          </a:xfrm>
        </p:spPr>
        <p:txBody>
          <a:bodyPr>
            <a:normAutofit/>
          </a:bodyPr>
          <a:lstStyle/>
          <a:p>
            <a:r>
              <a:rPr lang="en-US" dirty="0" smtClean="0"/>
              <a:t>Presentation of Walker et al. (1981) </a:t>
            </a:r>
            <a:r>
              <a:rPr lang="en-US" sz="2600" dirty="0" smtClean="0"/>
              <a:t>(required reading)</a:t>
            </a:r>
          </a:p>
          <a:p>
            <a:r>
              <a:rPr lang="en-US" dirty="0" smtClean="0"/>
              <a:t>Follow</a:t>
            </a:r>
            <a:r>
              <a:rPr lang="en-US" dirty="0" smtClean="0"/>
              <a:t>-up on some points from Homework 2</a:t>
            </a:r>
          </a:p>
          <a:p>
            <a:r>
              <a:rPr lang="en-US" dirty="0" smtClean="0"/>
              <a:t>Carbon cycle and Earth-climate stabilization</a:t>
            </a:r>
            <a:endParaRPr lang="en-US" dirty="0"/>
          </a:p>
          <a:p>
            <a:pPr lvl="1"/>
            <a:r>
              <a:rPr lang="en-US" dirty="0"/>
              <a:t>The carbonate-silicate feedback </a:t>
            </a:r>
            <a:r>
              <a:rPr lang="en-US" dirty="0" smtClean="0"/>
              <a:t>hypothesis</a:t>
            </a:r>
          </a:p>
          <a:p>
            <a:pPr lvl="1"/>
            <a:r>
              <a:rPr lang="en-US" dirty="0" smtClean="0"/>
              <a:t>Testing </a:t>
            </a:r>
            <a:r>
              <a:rPr lang="en-US" dirty="0" smtClean="0"/>
              <a:t>the hypothesis </a:t>
            </a:r>
            <a:endParaRPr lang="en-US" dirty="0"/>
          </a:p>
          <a:p>
            <a:pPr lvl="1"/>
            <a:r>
              <a:rPr lang="en-US" dirty="0" smtClean="0"/>
              <a:t>Refining the hypothesis</a:t>
            </a:r>
          </a:p>
        </p:txBody>
      </p:sp>
    </p:spTree>
    <p:extLst>
      <p:ext uri="{BB962C8B-B14F-4D97-AF65-F5344CB8AC3E}">
        <p14:creationId xmlns:p14="http://schemas.microsoft.com/office/powerpoint/2010/main" val="3063635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Carbonate weathering has no net effect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0" y="2756932"/>
            <a:ext cx="7327900" cy="93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00" y="3531632"/>
            <a:ext cx="7378700" cy="965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4200" y="2579132"/>
            <a:ext cx="3038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Carbonate weathering on land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6600" y="3379232"/>
            <a:ext cx="3629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Carbonate precipitation in the ocean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371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35" y="444500"/>
            <a:ext cx="6429780" cy="43476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90215" y="3875290"/>
            <a:ext cx="2334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Ridgwell</a:t>
            </a:r>
            <a:r>
              <a:rPr lang="en-US" dirty="0" smtClean="0"/>
              <a:t> &amp; </a:t>
            </a:r>
            <a:r>
              <a:rPr lang="en-US" dirty="0" err="1" smtClean="0"/>
              <a:t>Zeebe</a:t>
            </a:r>
            <a:r>
              <a:rPr lang="en-US" dirty="0" smtClean="0"/>
              <a:t> 2005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63789" y="62468"/>
            <a:ext cx="5096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 of seawater is controlled by the carbonate buffer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90215" y="1721556"/>
            <a:ext cx="2171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 of rainwater = 5.6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60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274638"/>
            <a:ext cx="4800600" cy="44274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74000" y="3479800"/>
            <a:ext cx="119776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Zeebe</a:t>
            </a:r>
            <a:r>
              <a:rPr lang="en-US" dirty="0" smtClean="0"/>
              <a:t>,</a:t>
            </a:r>
          </a:p>
          <a:p>
            <a:r>
              <a:rPr lang="en-US" dirty="0" smtClean="0"/>
              <a:t>Annual</a:t>
            </a:r>
          </a:p>
          <a:p>
            <a:r>
              <a:rPr lang="en-US" dirty="0" smtClean="0"/>
              <a:t>Reviews of</a:t>
            </a:r>
          </a:p>
          <a:p>
            <a:r>
              <a:rPr lang="en-US" dirty="0" smtClean="0"/>
              <a:t>Earth and</a:t>
            </a:r>
          </a:p>
          <a:p>
            <a:r>
              <a:rPr lang="en-US" dirty="0" smtClean="0"/>
              <a:t>Planetary</a:t>
            </a:r>
          </a:p>
          <a:p>
            <a:r>
              <a:rPr lang="en-US" dirty="0" smtClean="0"/>
              <a:t>Sciences,</a:t>
            </a:r>
          </a:p>
          <a:p>
            <a:r>
              <a:rPr lang="en-US" dirty="0" smtClean="0"/>
              <a:t>2012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702135"/>
            <a:ext cx="6477000" cy="196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71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/>
              <a:t>Tests for the carbonate-silicate weathering feedback hypothesis: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Seek present-day gradients weathering corresponding to present-day gradients in temperature between watersheds.</a:t>
            </a:r>
          </a:p>
          <a:p>
            <a:r>
              <a:rPr lang="en-US" dirty="0" smtClean="0"/>
              <a:t>Seek evidence for weathering increases during geologically-sudden warm events.</a:t>
            </a:r>
          </a:p>
          <a:p>
            <a:r>
              <a:rPr lang="en-US" dirty="0" smtClean="0"/>
              <a:t>(Because of the Faint Young Sun) look for evidence of higher pCO2 in the distant geologic past.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175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4699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versus time for the last 0.5 </a:t>
            </a:r>
            <a:r>
              <a:rPr lang="en-US" dirty="0" err="1" smtClean="0"/>
              <a:t>Gyr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34" y="838200"/>
            <a:ext cx="5943600" cy="50838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633" y="5922034"/>
            <a:ext cx="5016500" cy="7708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3646" y="933451"/>
            <a:ext cx="3080354" cy="24743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4966" y="3407833"/>
            <a:ext cx="1729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Stomatal</a:t>
            </a:r>
            <a:r>
              <a:rPr lang="en-US" dirty="0" smtClean="0"/>
              <a:t> indices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371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27565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Q: When </a:t>
            </a:r>
            <a:r>
              <a:rPr lang="en-US" sz="3000" dirty="0" smtClean="0"/>
              <a:t>CO</a:t>
            </a:r>
            <a:r>
              <a:rPr lang="en-US" sz="3000" baseline="-25000" dirty="0" smtClean="0"/>
              <a:t>2</a:t>
            </a:r>
            <a:r>
              <a:rPr lang="en-US" sz="3000" dirty="0" smtClean="0"/>
              <a:t> goes up, </a:t>
            </a:r>
            <a:r>
              <a:rPr lang="en-US" sz="3000" dirty="0" smtClean="0"/>
              <a:t>does temperature go up?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350434"/>
            <a:ext cx="4398399" cy="533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5952" y="427565"/>
            <a:ext cx="7355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A: </a:t>
            </a:r>
            <a:r>
              <a:rPr lang="en-US" dirty="0" smtClean="0"/>
              <a:t>Sudden rises in CO</a:t>
            </a:r>
            <a:r>
              <a:rPr lang="en-US" baseline="-25000" dirty="0" smtClean="0"/>
              <a:t>2</a:t>
            </a:r>
            <a:r>
              <a:rPr lang="en-US" dirty="0" smtClean="0"/>
              <a:t> are accompanied by temperature rises;</a:t>
            </a:r>
          </a:p>
          <a:p>
            <a:r>
              <a:rPr lang="en-US" dirty="0"/>
              <a:t> </a:t>
            </a:r>
            <a:r>
              <a:rPr lang="en-US" dirty="0" smtClean="0"/>
              <a:t>   longer-term changes in temperature may have</a:t>
            </a:r>
            <a:r>
              <a:rPr lang="en-US" dirty="0" smtClean="0"/>
              <a:t> </a:t>
            </a:r>
            <a:r>
              <a:rPr lang="en-US" dirty="0" smtClean="0"/>
              <a:t>other </a:t>
            </a:r>
            <a:r>
              <a:rPr lang="en-US" dirty="0" smtClean="0"/>
              <a:t>controls, e.g</a:t>
            </a:r>
            <a:r>
              <a:rPr lang="en-US" dirty="0" smtClean="0"/>
              <a:t>. </a:t>
            </a:r>
            <a:r>
              <a:rPr lang="en-US" dirty="0" smtClean="0"/>
              <a:t>albedo.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808" y="1640416"/>
            <a:ext cx="4736191" cy="32025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94367" y="4842927"/>
            <a:ext cx="2749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Retallack</a:t>
            </a:r>
            <a:r>
              <a:rPr lang="en-US" dirty="0" smtClean="0"/>
              <a:t>, Phil. Trans., 2002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36750" y="1084480"/>
            <a:ext cx="1212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Multiproxy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20317" y="1312047"/>
            <a:ext cx="1729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Stomatal</a:t>
            </a:r>
            <a:r>
              <a:rPr lang="en-US" dirty="0" smtClean="0"/>
              <a:t> indices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080000" y="5461000"/>
            <a:ext cx="2942167" cy="1016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143500" y="5521920"/>
            <a:ext cx="27538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 1 </a:t>
            </a:r>
            <a:r>
              <a:rPr lang="en-US" dirty="0" err="1" smtClean="0"/>
              <a:t>Mya</a:t>
            </a:r>
            <a:r>
              <a:rPr lang="en-US" dirty="0" smtClean="0"/>
              <a:t>, temperature</a:t>
            </a:r>
          </a:p>
          <a:p>
            <a:r>
              <a:rPr lang="en-US" dirty="0" smtClean="0"/>
              <a:t>records are more reliable</a:t>
            </a:r>
          </a:p>
          <a:p>
            <a:r>
              <a:rPr lang="en-US" dirty="0" smtClean="0"/>
              <a:t>than pCO</a:t>
            </a:r>
            <a:r>
              <a:rPr lang="en-US" baseline="-25000" dirty="0" smtClean="0"/>
              <a:t>2</a:t>
            </a:r>
            <a:r>
              <a:rPr lang="en-US" dirty="0" smtClean="0"/>
              <a:t> records.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371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input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Composition of upper continental </a:t>
            </a:r>
            <a:r>
              <a:rPr lang="en-US" dirty="0" smtClean="0"/>
              <a:t>crust (UCC) </a:t>
            </a:r>
            <a:r>
              <a:rPr lang="en-US" dirty="0" smtClean="0"/>
              <a:t>~ composition of </a:t>
            </a:r>
            <a:r>
              <a:rPr lang="en-US" dirty="0" err="1" smtClean="0"/>
              <a:t>shales</a:t>
            </a:r>
            <a:r>
              <a:rPr lang="en-US" dirty="0" smtClean="0"/>
              <a:t> ~ composition of river sediments.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[</a:t>
            </a:r>
            <a:r>
              <a:rPr lang="en-US" dirty="0" smtClean="0"/>
              <a:t>Seawater] &gt;&gt; [UCC]: S, </a:t>
            </a:r>
            <a:r>
              <a:rPr lang="en-US" dirty="0" err="1" smtClean="0"/>
              <a:t>Cl</a:t>
            </a:r>
            <a:r>
              <a:rPr lang="en-US" dirty="0" smtClean="0"/>
              <a:t>, F, B, Mg, Na, K</a:t>
            </a:r>
          </a:p>
          <a:p>
            <a:r>
              <a:rPr lang="en-US" dirty="0" smtClean="0"/>
              <a:t>[Seawater] &lt;&lt; [UCC]: </a:t>
            </a:r>
            <a:r>
              <a:rPr lang="en-US" dirty="0" err="1" smtClean="0"/>
              <a:t>Pb</a:t>
            </a:r>
            <a:r>
              <a:rPr lang="en-US" dirty="0" smtClean="0"/>
              <a:t>, Al, Si, Fe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900" y="-38100"/>
            <a:ext cx="3251200" cy="155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63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88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How river input (discharge x concentration) is measured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774700"/>
            <a:ext cx="4445000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558800"/>
            <a:ext cx="4530360" cy="30225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199297"/>
            <a:ext cx="3695700" cy="27316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000" y="2603500"/>
            <a:ext cx="3705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Acoustic Doppler </a:t>
            </a:r>
            <a:r>
              <a:rPr lang="en-US" dirty="0" smtClean="0"/>
              <a:t>profiling (discharge)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0" y="3581399"/>
            <a:ext cx="253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Stream </a:t>
            </a:r>
            <a:r>
              <a:rPr lang="en-US" dirty="0" smtClean="0"/>
              <a:t>gages (discharge)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76700" y="5585937"/>
            <a:ext cx="3940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Sampling for </a:t>
            </a:r>
            <a:r>
              <a:rPr lang="en-US" dirty="0" smtClean="0"/>
              <a:t>chemistry (concentrations)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907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0" y="0"/>
            <a:ext cx="747459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" y="189224"/>
            <a:ext cx="2084738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Concentration-</a:t>
            </a:r>
          </a:p>
          <a:p>
            <a:r>
              <a:rPr lang="en-US" b="1" dirty="0" smtClean="0"/>
              <a:t>discharge</a:t>
            </a:r>
          </a:p>
          <a:p>
            <a:r>
              <a:rPr lang="en-US" b="1" dirty="0" smtClean="0"/>
              <a:t>relationships show</a:t>
            </a:r>
          </a:p>
          <a:p>
            <a:r>
              <a:rPr lang="en-US" b="1" dirty="0" smtClean="0"/>
              <a:t>dilution trend at </a:t>
            </a:r>
          </a:p>
          <a:p>
            <a:r>
              <a:rPr lang="en-US" b="1" dirty="0" smtClean="0"/>
              <a:t>large discharge</a:t>
            </a:r>
          </a:p>
          <a:p>
            <a:endParaRPr lang="en-US" dirty="0"/>
          </a:p>
          <a:p>
            <a:r>
              <a:rPr lang="en-US" i="1" dirty="0" smtClean="0"/>
              <a:t>This trend is also</a:t>
            </a:r>
          </a:p>
          <a:p>
            <a:r>
              <a:rPr lang="en-US" i="1" dirty="0" smtClean="0"/>
              <a:t>observed for the</a:t>
            </a:r>
          </a:p>
          <a:p>
            <a:r>
              <a:rPr lang="en-US" i="1" dirty="0" smtClean="0"/>
              <a:t>seasonal cycle of</a:t>
            </a:r>
          </a:p>
          <a:p>
            <a:r>
              <a:rPr lang="en-US" i="1" dirty="0" smtClean="0"/>
              <a:t>runoff in individual</a:t>
            </a:r>
          </a:p>
          <a:p>
            <a:r>
              <a:rPr lang="en-US" i="1" dirty="0" smtClean="0"/>
              <a:t>rivers</a:t>
            </a:r>
            <a:r>
              <a:rPr lang="en-US" dirty="0"/>
              <a:t>.</a:t>
            </a:r>
            <a:r>
              <a:rPr lang="en-US" dirty="0" smtClean="0"/>
              <a:t> Therefore,</a:t>
            </a:r>
          </a:p>
          <a:p>
            <a:r>
              <a:rPr lang="en-US" dirty="0" smtClean="0"/>
              <a:t>constructing</a:t>
            </a:r>
          </a:p>
          <a:p>
            <a:r>
              <a:rPr lang="en-US" dirty="0" smtClean="0"/>
              <a:t>an annual-average</a:t>
            </a:r>
          </a:p>
          <a:p>
            <a:r>
              <a:rPr lang="en-US" dirty="0" smtClean="0"/>
              <a:t>budget requires</a:t>
            </a:r>
          </a:p>
          <a:p>
            <a:r>
              <a:rPr lang="en-US" dirty="0" smtClean="0"/>
              <a:t>many concentration</a:t>
            </a:r>
          </a:p>
          <a:p>
            <a:r>
              <a:rPr lang="en-US" dirty="0" smtClean="0"/>
              <a:t>measurements.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80627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29516"/>
            <a:ext cx="3908778" cy="652462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Oliva</a:t>
            </a:r>
            <a:r>
              <a:rPr lang="en-US" sz="2000" dirty="0" smtClean="0"/>
              <a:t> et al. 2003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7456"/>
            <a:ext cx="4616558" cy="31596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862" y="0"/>
            <a:ext cx="4794837" cy="121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500" y="1105196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Data: 99 </a:t>
            </a:r>
            <a:r>
              <a:rPr lang="en-US" dirty="0" smtClean="0"/>
              <a:t>small granitic catchments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813" y="1577456"/>
            <a:ext cx="4721187" cy="32267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24563" y="4863068"/>
            <a:ext cx="4019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Godderis</a:t>
            </a:r>
            <a:r>
              <a:rPr lang="en-US" dirty="0" smtClean="0"/>
              <a:t> et al. Rev. Min. </a:t>
            </a:r>
            <a:r>
              <a:rPr lang="en-US" dirty="0" err="1" smtClean="0"/>
              <a:t>Geochem</a:t>
            </a:r>
            <a:r>
              <a:rPr lang="en-US" dirty="0" smtClean="0"/>
              <a:t>. 2009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14111"/>
            <a:ext cx="4047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Some support for T and runoff</a:t>
            </a:r>
          </a:p>
          <a:p>
            <a:r>
              <a:rPr lang="en-US" b="1" dirty="0" smtClean="0"/>
              <a:t>control on weathering, but much scatter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16126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0195"/>
          </a:xfrm>
        </p:spPr>
        <p:txBody>
          <a:bodyPr>
            <a:normAutofit fontScale="90000"/>
          </a:bodyPr>
          <a:lstStyle/>
          <a:p>
            <a:r>
              <a:rPr lang="en-US" dirty="0"/>
              <a:t>Presentation of Walker et al. (1981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342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8500"/>
          </a:xfrm>
        </p:spPr>
        <p:txBody>
          <a:bodyPr>
            <a:noAutofit/>
          </a:bodyPr>
          <a:lstStyle/>
          <a:p>
            <a:r>
              <a:rPr lang="en-US" sz="2800" dirty="0" smtClean="0"/>
              <a:t>Kinetically-limited watersheds vs. supply-limited watersheds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698500"/>
            <a:ext cx="7073900" cy="528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45400" y="904206"/>
            <a:ext cx="129092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Kinetically-</a:t>
            </a:r>
          </a:p>
          <a:p>
            <a:r>
              <a:rPr lang="en-US" dirty="0"/>
              <a:t>l</a:t>
            </a:r>
            <a:r>
              <a:rPr lang="en-US" dirty="0" smtClean="0"/>
              <a:t>imited, low</a:t>
            </a:r>
          </a:p>
          <a:p>
            <a:r>
              <a:rPr lang="en-US" dirty="0" smtClean="0"/>
              <a:t>weathering</a:t>
            </a:r>
          </a:p>
          <a:p>
            <a:r>
              <a:rPr lang="en-US" dirty="0" smtClean="0"/>
              <a:t>intensity</a:t>
            </a:r>
            <a:endParaRPr lang="en-US" dirty="0" smtClean="0"/>
          </a:p>
          <a:p>
            <a:r>
              <a:rPr lang="en-US" dirty="0" smtClean="0"/>
              <a:t>(steep </a:t>
            </a:r>
          </a:p>
          <a:p>
            <a:r>
              <a:rPr lang="en-US" dirty="0"/>
              <a:t>m</a:t>
            </a:r>
            <a:r>
              <a:rPr lang="en-US" dirty="0" smtClean="0"/>
              <a:t>ountains)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2969" y="4030133"/>
            <a:ext cx="125192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Transport-</a:t>
            </a:r>
            <a:endParaRPr lang="en-US" dirty="0" smtClean="0"/>
          </a:p>
          <a:p>
            <a:r>
              <a:rPr lang="en-US" dirty="0" smtClean="0"/>
              <a:t>limited,</a:t>
            </a:r>
          </a:p>
          <a:p>
            <a:r>
              <a:rPr lang="en-US" dirty="0" smtClean="0"/>
              <a:t>High </a:t>
            </a:r>
          </a:p>
          <a:p>
            <a:r>
              <a:rPr lang="en-US" dirty="0" smtClean="0"/>
              <a:t>weathering</a:t>
            </a:r>
          </a:p>
          <a:p>
            <a:r>
              <a:rPr lang="en-US" dirty="0" smtClean="0"/>
              <a:t>intensity</a:t>
            </a:r>
            <a:endParaRPr lang="en-US" dirty="0" smtClean="0"/>
          </a:p>
          <a:p>
            <a:r>
              <a:rPr lang="en-US" dirty="0" smtClean="0"/>
              <a:t>(plains)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8293100" y="2667000"/>
            <a:ext cx="25400" cy="1193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23200" y="3987800"/>
            <a:ext cx="13381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Earth’s ability to</a:t>
            </a:r>
          </a:p>
          <a:p>
            <a:r>
              <a:rPr lang="en-US" dirty="0"/>
              <a:t>r</a:t>
            </a:r>
            <a:r>
              <a:rPr lang="en-US" dirty="0" smtClean="0"/>
              <a:t>ecover</a:t>
            </a:r>
          </a:p>
          <a:p>
            <a:r>
              <a:rPr lang="en-US" dirty="0"/>
              <a:t>f</a:t>
            </a:r>
            <a:r>
              <a:rPr lang="en-US" dirty="0" smtClean="0"/>
              <a:t>rom a</a:t>
            </a:r>
          </a:p>
          <a:p>
            <a:r>
              <a:rPr lang="en-US" dirty="0" smtClean="0"/>
              <a:t>hyper-</a:t>
            </a:r>
          </a:p>
          <a:p>
            <a:r>
              <a:rPr lang="en-US" dirty="0"/>
              <a:t>t</a:t>
            </a:r>
            <a:r>
              <a:rPr lang="en-US" dirty="0" smtClean="0"/>
              <a:t>hermal</a:t>
            </a:r>
          </a:p>
          <a:p>
            <a:r>
              <a:rPr lang="en-US" dirty="0"/>
              <a:t>r</a:t>
            </a:r>
            <a:r>
              <a:rPr lang="en-US" dirty="0" smtClean="0"/>
              <a:t>esides in </a:t>
            </a:r>
          </a:p>
          <a:p>
            <a:r>
              <a:rPr lang="en-US" dirty="0" smtClean="0"/>
              <a:t>the mountains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920750" y="5784460"/>
            <a:ext cx="645583" cy="5549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3917" y="6339417"/>
            <a:ext cx="5369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sometimes (confusingly) referred to as “supply” 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2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67675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7001"/>
            <a:ext cx="2198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West et al. 2005 EPSL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239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17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Seasonal and </a:t>
            </a:r>
            <a:r>
              <a:rPr lang="en-US" dirty="0" err="1" smtClean="0"/>
              <a:t>interannual</a:t>
            </a:r>
            <a:r>
              <a:rPr lang="en-US" dirty="0" smtClean="0"/>
              <a:t> variability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3340100"/>
            <a:ext cx="200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Gislason</a:t>
            </a:r>
            <a:r>
              <a:rPr lang="en-US" dirty="0" smtClean="0"/>
              <a:t> et al. 2009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3709432"/>
            <a:ext cx="4648200" cy="2400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901700"/>
            <a:ext cx="4686300" cy="243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1400" y="5465002"/>
            <a:ext cx="37237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Icelandic watersheds showing a large,</a:t>
            </a:r>
          </a:p>
          <a:p>
            <a:r>
              <a:rPr lang="en-US" dirty="0" smtClean="0"/>
              <a:t>recent temperature increase </a:t>
            </a:r>
          </a:p>
          <a:p>
            <a:r>
              <a:rPr lang="en-US" dirty="0" smtClean="0"/>
              <a:t>(natural experiment)</a:t>
            </a:r>
          </a:p>
        </p:txBody>
      </p:sp>
    </p:spTree>
    <p:extLst>
      <p:ext uri="{BB962C8B-B14F-4D97-AF65-F5344CB8AC3E}">
        <p14:creationId xmlns:p14="http://schemas.microsoft.com/office/powerpoint/2010/main" val="3756791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8962"/>
          </a:xfrm>
        </p:spPr>
        <p:txBody>
          <a:bodyPr>
            <a:noAutofit/>
          </a:bodyPr>
          <a:lstStyle/>
          <a:p>
            <a:r>
              <a:rPr lang="en-US" sz="2800" dirty="0" smtClean="0"/>
              <a:t>Testing the prediction of a pole-to-equator increases in weathering rates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7590367" cy="4140200"/>
          </a:xfrm>
          <a:prstGeom prst="rect">
            <a:avLst/>
          </a:prstGeom>
        </p:spPr>
      </p:pic>
      <p:sp>
        <p:nvSpPr>
          <p:cNvPr id="5" name="Right Triangle 4"/>
          <p:cNvSpPr/>
          <p:nvPr/>
        </p:nvSpPr>
        <p:spPr>
          <a:xfrm>
            <a:off x="7535334" y="1409700"/>
            <a:ext cx="838200" cy="3289300"/>
          </a:xfrm>
          <a:prstGeom prst="rtTriangl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13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890"/>
            <a:ext cx="8229600" cy="47977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 evidence for T or runoff control on</a:t>
            </a:r>
            <a:br>
              <a:rPr lang="en-US" dirty="0" smtClean="0"/>
            </a:br>
            <a:r>
              <a:rPr lang="en-US" dirty="0" smtClean="0"/>
              <a:t>physical erosion from </a:t>
            </a:r>
            <a:r>
              <a:rPr lang="en-US" baseline="30000" dirty="0" smtClean="0"/>
              <a:t>10</a:t>
            </a:r>
            <a:r>
              <a:rPr lang="en-US" dirty="0" smtClean="0"/>
              <a:t>Be data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777" y="1552222"/>
            <a:ext cx="7522267" cy="47846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555" y="6322739"/>
            <a:ext cx="2872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von </a:t>
            </a:r>
            <a:r>
              <a:rPr lang="en-US" dirty="0" err="1" smtClean="0"/>
              <a:t>Blanckenburg</a:t>
            </a:r>
            <a:r>
              <a:rPr lang="en-US" dirty="0" smtClean="0"/>
              <a:t> EPSL 2006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226445"/>
            <a:ext cx="90639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aseline="30000" dirty="0" smtClean="0"/>
              <a:t>10</a:t>
            </a:r>
            <a:r>
              <a:rPr lang="en-US" sz="1600" dirty="0" smtClean="0"/>
              <a:t>Be: spallation product of </a:t>
            </a:r>
            <a:r>
              <a:rPr lang="en-US" sz="1600" baseline="30000" dirty="0" smtClean="0"/>
              <a:t>16</a:t>
            </a:r>
            <a:r>
              <a:rPr lang="en-US" sz="1600" dirty="0" smtClean="0"/>
              <a:t>O, 1 </a:t>
            </a:r>
            <a:r>
              <a:rPr lang="en-US" sz="1600" dirty="0" err="1" smtClean="0"/>
              <a:t>Myr</a:t>
            </a:r>
            <a:r>
              <a:rPr lang="en-US" sz="1600" dirty="0" smtClean="0"/>
              <a:t> half-life, formed by neutron bombardment &lt;~1 m from Earth surface</a:t>
            </a:r>
          </a:p>
          <a:p>
            <a:pPr algn="r"/>
            <a:r>
              <a:rPr lang="en-US" sz="1600" dirty="0" smtClean="0"/>
              <a:t>(Neutrons are cosmic-ray </a:t>
            </a:r>
            <a:r>
              <a:rPr lang="en-US" sz="1600" dirty="0" err="1" smtClean="0"/>
              <a:t>secondaries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6385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Autofit/>
          </a:bodyPr>
          <a:lstStyle/>
          <a:p>
            <a:r>
              <a:rPr lang="en-US" sz="2000" dirty="0" smtClean="0"/>
              <a:t>Testing the carbonate-silicate weathering feedback using present-day temperature gradients: Rivers and streams in Antarctica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3962400" cy="2967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400" y="5218650"/>
            <a:ext cx="6578600" cy="2337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83630"/>
            <a:ext cx="9144000" cy="16350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70748" y="3175000"/>
            <a:ext cx="2973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Nezat</a:t>
            </a:r>
            <a:r>
              <a:rPr lang="en-US" dirty="0" smtClean="0"/>
              <a:t> et al. GSA Bulletin 2001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772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Testing </a:t>
            </a:r>
            <a:r>
              <a:rPr lang="en-US" dirty="0" smtClean="0"/>
              <a:t>the silicate-weathering feedback hypothesis with </a:t>
            </a:r>
            <a:r>
              <a:rPr lang="en-US" dirty="0" err="1" smtClean="0"/>
              <a:t>hyperthermals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7400"/>
            <a:ext cx="9144000" cy="27331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3954" y="4832886"/>
            <a:ext cx="3350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Cui et al. Nature Geoscience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375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Paleocene-Eocene Thermal Maximum</a:t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dirty="0" err="1" smtClean="0"/>
              <a:t>hyperthermal</a:t>
            </a:r>
            <a:r>
              <a:rPr lang="en-US" dirty="0" smtClean="0"/>
              <a:t> 55 </a:t>
            </a:r>
            <a:r>
              <a:rPr lang="en-US" dirty="0" err="1" smtClean="0"/>
              <a:t>Mya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99774" y="-193236"/>
            <a:ext cx="3230562" cy="6376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452" y="2787650"/>
            <a:ext cx="4110548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000" y="1265237"/>
            <a:ext cx="1766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Adequate spatial </a:t>
            </a:r>
          </a:p>
          <a:p>
            <a:r>
              <a:rPr lang="en-US" dirty="0" smtClean="0"/>
              <a:t>coverage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03110" y="2063968"/>
            <a:ext cx="2585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resolution limited </a:t>
            </a:r>
          </a:p>
          <a:p>
            <a:r>
              <a:rPr lang="en-US" dirty="0"/>
              <a:t>t</a:t>
            </a:r>
            <a:r>
              <a:rPr lang="en-US" dirty="0" smtClean="0"/>
              <a:t>o &gt; 1 </a:t>
            </a:r>
            <a:r>
              <a:rPr lang="en-US" dirty="0" err="1" smtClean="0"/>
              <a:t>Kyr</a:t>
            </a:r>
            <a:r>
              <a:rPr lang="en-US" dirty="0" smtClean="0"/>
              <a:t> by </a:t>
            </a:r>
            <a:r>
              <a:rPr lang="en-US" dirty="0" err="1" smtClean="0"/>
              <a:t>bioturbation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01700" y="5130800"/>
            <a:ext cx="39842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Though brief relative to the ~100 </a:t>
            </a:r>
            <a:r>
              <a:rPr lang="en-US" dirty="0" err="1" smtClean="0"/>
              <a:t>Kyr</a:t>
            </a:r>
            <a:endParaRPr lang="en-US" dirty="0" smtClean="0"/>
          </a:p>
          <a:p>
            <a:r>
              <a:rPr lang="en-US" dirty="0"/>
              <a:t>t</a:t>
            </a:r>
            <a:r>
              <a:rPr lang="en-US" dirty="0" smtClean="0"/>
              <a:t>imescale of the weathering feedback,</a:t>
            </a:r>
          </a:p>
          <a:p>
            <a:r>
              <a:rPr lang="en-US" dirty="0"/>
              <a:t>t</a:t>
            </a:r>
            <a:r>
              <a:rPr lang="en-US" dirty="0" smtClean="0"/>
              <a:t>he CO</a:t>
            </a:r>
            <a:r>
              <a:rPr lang="en-US" baseline="-25000" dirty="0" smtClean="0"/>
              <a:t>2</a:t>
            </a:r>
            <a:r>
              <a:rPr lang="en-US" dirty="0" smtClean="0"/>
              <a:t> release that triggered the PETM</a:t>
            </a:r>
          </a:p>
          <a:p>
            <a:r>
              <a:rPr lang="en-US" dirty="0" smtClean="0"/>
              <a:t>was much more prolonged than </a:t>
            </a:r>
          </a:p>
          <a:p>
            <a:r>
              <a:rPr lang="en-US" dirty="0"/>
              <a:t>a</a:t>
            </a:r>
            <a:r>
              <a:rPr lang="en-US" dirty="0" smtClean="0"/>
              <a:t>nthropogenic CO</a:t>
            </a:r>
            <a:r>
              <a:rPr lang="en-US" baseline="-25000" dirty="0" smtClean="0"/>
              <a:t>2</a:t>
            </a:r>
            <a:r>
              <a:rPr lang="en-US" dirty="0" smtClean="0"/>
              <a:t> release.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34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49300"/>
            <a:ext cx="9144000" cy="487362"/>
          </a:xfrm>
        </p:spPr>
        <p:txBody>
          <a:bodyPr>
            <a:noAutofit/>
          </a:bodyPr>
          <a:lstStyle/>
          <a:p>
            <a:r>
              <a:rPr lang="en-US" sz="2800" dirty="0" smtClean="0"/>
              <a:t>Sustained temperature rise:</a:t>
            </a:r>
            <a:br>
              <a:rPr lang="en-US" sz="2800" dirty="0" smtClean="0"/>
            </a:br>
            <a:r>
              <a:rPr lang="en-US" sz="2800" dirty="0" smtClean="0"/>
              <a:t>expect – increased weathering; intensified hydrologic cycle;</a:t>
            </a:r>
            <a:br>
              <a:rPr lang="en-US" sz="2800" dirty="0" smtClean="0"/>
            </a:br>
            <a:r>
              <a:rPr lang="en-US" sz="2800" dirty="0" smtClean="0"/>
              <a:t>CO2 drawdown on ~100 </a:t>
            </a:r>
            <a:r>
              <a:rPr lang="en-US" sz="2800" dirty="0" err="1" smtClean="0"/>
              <a:t>Kyr</a:t>
            </a:r>
            <a:r>
              <a:rPr lang="en-US" sz="2800" dirty="0" smtClean="0"/>
              <a:t> timescale</a:t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0400"/>
            <a:ext cx="9144000" cy="298816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2070100" y="5156200"/>
            <a:ext cx="3517900" cy="381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70100" y="5252134"/>
            <a:ext cx="4431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interval estimated using</a:t>
            </a:r>
          </a:p>
          <a:p>
            <a:r>
              <a:rPr lang="en-US" dirty="0" err="1"/>
              <a:t>c</a:t>
            </a:r>
            <a:r>
              <a:rPr lang="en-US" dirty="0" err="1" smtClean="0"/>
              <a:t>yclostratigraphy</a:t>
            </a:r>
            <a:r>
              <a:rPr lang="en-US" dirty="0" smtClean="0"/>
              <a:t> and helium-3 accumulation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626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59772"/>
            <a:ext cx="8360833" cy="6094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90"/>
            <a:ext cx="8229600" cy="5296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Osmium-isotope systematics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68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500"/>
          </a:xfrm>
        </p:spPr>
        <p:txBody>
          <a:bodyPr>
            <a:normAutofit/>
          </a:bodyPr>
          <a:lstStyle/>
          <a:p>
            <a:r>
              <a:rPr lang="en-US" sz="2500" dirty="0" smtClean="0"/>
              <a:t>Recent parameterizations of the Walker et al. (1981) feedback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979996"/>
            <a:ext cx="6489700" cy="44302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300" y="686864"/>
            <a:ext cx="374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Kite et al., </a:t>
            </a:r>
            <a:r>
              <a:rPr lang="en-US" dirty="0" smtClean="0"/>
              <a:t>Astrophysical Journal </a:t>
            </a:r>
            <a:r>
              <a:rPr lang="en-US" dirty="0" smtClean="0"/>
              <a:t>2011: 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63500" y="5118100"/>
            <a:ext cx="4724400" cy="4191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62706" y="5524500"/>
            <a:ext cx="3088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l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ater in this lecture + Lecture 6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822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1763"/>
            <a:ext cx="8394700" cy="59216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11900" y="304800"/>
            <a:ext cx="2370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Dickson et al., P</a:t>
            </a:r>
            <a:r>
              <a:rPr lang="en-US" baseline="30000" dirty="0" smtClean="0"/>
              <a:t>3</a:t>
            </a:r>
            <a:r>
              <a:rPr lang="en-US" dirty="0" smtClean="0"/>
              <a:t>, 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19700" y="6190734"/>
            <a:ext cx="3026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dirty="0" err="1" smtClean="0"/>
              <a:t>bsf</a:t>
            </a:r>
            <a:r>
              <a:rPr lang="en-US" dirty="0" smtClean="0"/>
              <a:t> = meters below sea floor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601"/>
            <a:ext cx="6275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Evidence for increased  chemical </a:t>
            </a:r>
            <a:r>
              <a:rPr lang="en-US" sz="2000" b="1" dirty="0" smtClean="0"/>
              <a:t>weathering at the PETM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75927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4331"/>
            <a:ext cx="7315200" cy="5349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08000"/>
          </a:xfrm>
        </p:spPr>
        <p:txBody>
          <a:bodyPr>
            <a:normAutofit fontScale="90000"/>
          </a:bodyPr>
          <a:lstStyle/>
          <a:p>
            <a:r>
              <a:rPr lang="en-US" sz="3000" dirty="0" err="1" smtClean="0"/>
              <a:t>Toarcian</a:t>
            </a:r>
            <a:r>
              <a:rPr lang="en-US" sz="3000" dirty="0" smtClean="0"/>
              <a:t> Oceanic Anoxic Event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08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Cohen et al. Geology 2004, “Osmium isotope evidence for the regulation of atmospheric</a:t>
            </a:r>
          </a:p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by continental </a:t>
            </a:r>
            <a:r>
              <a:rPr lang="en-US" dirty="0" smtClean="0"/>
              <a:t>weathering.”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4092222"/>
            <a:ext cx="1616322" cy="1211959"/>
          </a:xfrm>
          <a:prstGeom prst="rect">
            <a:avLst/>
          </a:prstGeom>
        </p:spPr>
      </p:pic>
      <p:cxnSp>
        <p:nvCxnSpPr>
          <p:cNvPr id="7" name="Straight Arrow Connector 6"/>
          <p:cNvCxnSpPr>
            <a:endCxn id="3" idx="0"/>
          </p:cNvCxnSpPr>
          <p:nvPr/>
        </p:nvCxnSpPr>
        <p:spPr>
          <a:xfrm flipH="1">
            <a:off x="8123361" y="2935111"/>
            <a:ext cx="89306" cy="11571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735613" y="2636335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Jet Rock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841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084"/>
            <a:ext cx="8229600" cy="836084"/>
          </a:xfrm>
        </p:spPr>
        <p:txBody>
          <a:bodyPr>
            <a:normAutofit/>
          </a:bodyPr>
          <a:lstStyle/>
          <a:p>
            <a:r>
              <a:rPr lang="en-US" dirty="0" smtClean="0"/>
              <a:t>A new proxy for weathering: </a:t>
            </a:r>
            <a:r>
              <a:rPr lang="en-US" baseline="30000" dirty="0" smtClean="0"/>
              <a:t>7</a:t>
            </a:r>
            <a:r>
              <a:rPr lang="en-US" dirty="0" smtClean="0"/>
              <a:t>Li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1041401"/>
            <a:ext cx="4180417" cy="2182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250" y="3218419"/>
            <a:ext cx="3061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Misra</a:t>
            </a:r>
            <a:r>
              <a:rPr lang="en-US" dirty="0" smtClean="0"/>
              <a:t> &amp; </a:t>
            </a:r>
            <a:r>
              <a:rPr lang="en-US" dirty="0" err="1" smtClean="0"/>
              <a:t>Froelich</a:t>
            </a:r>
            <a:r>
              <a:rPr lang="en-US" dirty="0" smtClean="0"/>
              <a:t>, Science 2012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514" y="1212850"/>
            <a:ext cx="3342152" cy="11578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021667"/>
            <a:ext cx="81221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Lithium cycle is mostly in silicate rocks and </a:t>
            </a:r>
            <a:r>
              <a:rPr lang="en-US" dirty="0" err="1" smtClean="0"/>
              <a:t>aluminosilicate</a:t>
            </a:r>
            <a:r>
              <a:rPr lang="en-US" dirty="0" smtClean="0"/>
              <a:t> clays; none in carbonates.</a:t>
            </a:r>
          </a:p>
          <a:p>
            <a:r>
              <a:rPr lang="en-US" dirty="0" smtClean="0"/>
              <a:t>High weathering intensity: Low riverine </a:t>
            </a:r>
            <a:r>
              <a:rPr lang="en-US" baseline="30000" dirty="0" smtClean="0"/>
              <a:t>7</a:t>
            </a:r>
            <a:r>
              <a:rPr lang="en-US" dirty="0" smtClean="0"/>
              <a:t>Li concentrations.</a:t>
            </a:r>
          </a:p>
          <a:p>
            <a:r>
              <a:rPr lang="en-US" dirty="0" smtClean="0"/>
              <a:t>Low weathering intensity (e.g. mountains): High riverine </a:t>
            </a:r>
            <a:r>
              <a:rPr lang="en-US" baseline="30000" dirty="0" smtClean="0"/>
              <a:t>7</a:t>
            </a:r>
            <a:r>
              <a:rPr lang="en-US" dirty="0" smtClean="0"/>
              <a:t>Li concentrations.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333" y="2370667"/>
            <a:ext cx="1487973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166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784" y="0"/>
            <a:ext cx="555354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14386" y="5483556"/>
            <a:ext cx="1452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Misra</a:t>
            </a:r>
            <a:r>
              <a:rPr lang="en-US" dirty="0" smtClean="0"/>
              <a:t> &amp; </a:t>
            </a:r>
          </a:p>
          <a:p>
            <a:r>
              <a:rPr lang="en-US" dirty="0" err="1" smtClean="0"/>
              <a:t>Froelich</a:t>
            </a:r>
            <a:r>
              <a:rPr lang="en-US" dirty="0" smtClean="0"/>
              <a:t> 2012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836333" y="141111"/>
            <a:ext cx="42334" cy="29351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59321" y="541108"/>
            <a:ext cx="1477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0.9% increase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0534" y="1815447"/>
            <a:ext cx="23775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Dissolved Li 50 Ma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suspended Li today?</a:t>
            </a:r>
          </a:p>
          <a:p>
            <a:pPr marL="285750" indent="-285750">
              <a:buFont typeface="Wingdings" charset="0"/>
              <a:buChar char="à"/>
            </a:pPr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(Other interpretations</a:t>
            </a:r>
          </a:p>
          <a:p>
            <a:r>
              <a:rPr lang="en-US" dirty="0" smtClean="0">
                <a:sym typeface="Wingdings"/>
              </a:rPr>
              <a:t>possible).</a:t>
            </a: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8528"/>
            <a:ext cx="2836333" cy="29394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481" y="6533112"/>
            <a:ext cx="235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 Drilling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785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6334"/>
            <a:ext cx="2892778" cy="1044222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Earth carbon cycle amplifies 400 </a:t>
            </a:r>
            <a:r>
              <a:rPr lang="en-US" sz="3000" dirty="0" err="1" smtClean="0"/>
              <a:t>Kyr</a:t>
            </a:r>
            <a:r>
              <a:rPr lang="en-US" sz="3000" dirty="0" smtClean="0"/>
              <a:t> orbital forcing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567" y="0"/>
            <a:ext cx="564581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3333" y="6279444"/>
            <a:ext cx="259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Palike</a:t>
            </a:r>
            <a:r>
              <a:rPr lang="en-US" dirty="0" smtClean="0"/>
              <a:t> et al., Science 2006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23333" y="4656667"/>
            <a:ext cx="2469445" cy="1411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75733" y="2342444"/>
            <a:ext cx="0" cy="246662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99444" y="4881223"/>
            <a:ext cx="116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Frequency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347" y="3086290"/>
            <a:ext cx="61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Gain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91444" y="2822222"/>
            <a:ext cx="1933223" cy="15098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83657" y="2594069"/>
            <a:ext cx="2009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gain ~ (frequency)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-36255" y="5267446"/>
            <a:ext cx="28467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400 </a:t>
            </a:r>
            <a:r>
              <a:rPr lang="en-US" dirty="0" err="1" smtClean="0"/>
              <a:t>Kyr</a:t>
            </a:r>
            <a:r>
              <a:rPr lang="en-US" dirty="0" smtClean="0"/>
              <a:t> cycles are caused by</a:t>
            </a:r>
          </a:p>
          <a:p>
            <a:r>
              <a:rPr lang="en-US" dirty="0" smtClean="0"/>
              <a:t>gravitational interaction</a:t>
            </a:r>
          </a:p>
          <a:p>
            <a:r>
              <a:rPr lang="en-US" dirty="0" smtClean="0"/>
              <a:t>between Venus and Jupiter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451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87400"/>
            <a:ext cx="9144000" cy="723900"/>
          </a:xfrm>
        </p:spPr>
        <p:txBody>
          <a:bodyPr>
            <a:noAutofit/>
          </a:bodyPr>
          <a:lstStyle/>
          <a:p>
            <a:r>
              <a:rPr lang="en-US" sz="3500" dirty="0" smtClean="0"/>
              <a:t>Refining </a:t>
            </a:r>
            <a:r>
              <a:rPr lang="en-US" sz="3500" dirty="0" smtClean="0"/>
              <a:t>the carbonate-silicate weathering feedback  hypothesis: shift </a:t>
            </a:r>
            <a:r>
              <a:rPr lang="en-US" sz="3500" dirty="0" smtClean="0"/>
              <a:t>from direct T to indirect hydrologic control</a:t>
            </a:r>
            <a:br>
              <a:rPr lang="en-US" sz="3500" dirty="0" smtClean="0"/>
            </a:b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1867028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What accounts for the lab-vs.-field discrepancy in weathering rates?</a:t>
            </a:r>
            <a:br>
              <a:rPr lang="en-US" sz="2400" dirty="0" smtClean="0"/>
            </a:br>
            <a:r>
              <a:rPr lang="en-US" sz="2400" dirty="0" smtClean="0"/>
              <a:t>What is the role of flushing?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56" y="1003300"/>
            <a:ext cx="3124200" cy="154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656" y="1003300"/>
            <a:ext cx="5735821" cy="56054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4418" y="5503333"/>
            <a:ext cx="1753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Maher 2010</a:t>
            </a:r>
          </a:p>
          <a:p>
            <a:r>
              <a:rPr lang="en-US" dirty="0" smtClean="0"/>
              <a:t>(on the required </a:t>
            </a:r>
          </a:p>
          <a:p>
            <a:r>
              <a:rPr lang="en-US" dirty="0" smtClean="0"/>
              <a:t>reading list)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63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Key points </a:t>
            </a:r>
            <a:r>
              <a:rPr lang="en-US" dirty="0" smtClean="0"/>
              <a:t>from today’s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74701"/>
            <a:ext cx="9144000" cy="4368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Main fluxes and reservoirs in the long-term carbon </a:t>
            </a:r>
            <a:r>
              <a:rPr lang="en-US" dirty="0" smtClean="0"/>
              <a:t>cycle: what </a:t>
            </a:r>
            <a:r>
              <a:rPr lang="en-US" dirty="0" smtClean="0"/>
              <a:t>is the evidence for a negative feedback?</a:t>
            </a:r>
          </a:p>
          <a:p>
            <a:r>
              <a:rPr lang="en-US" dirty="0" smtClean="0"/>
              <a:t>Testable elements of the carbonate-silicate weathering </a:t>
            </a:r>
            <a:r>
              <a:rPr lang="en-US" dirty="0" smtClean="0"/>
              <a:t>hypothesis: </a:t>
            </a:r>
            <a:r>
              <a:rPr lang="en-US" dirty="0" smtClean="0"/>
              <a:t>how </a:t>
            </a:r>
            <a:r>
              <a:rPr lang="en-US" dirty="0" smtClean="0"/>
              <a:t>well do they </a:t>
            </a:r>
            <a:r>
              <a:rPr lang="en-US" dirty="0" smtClean="0"/>
              <a:t>hold up to </a:t>
            </a:r>
            <a:r>
              <a:rPr lang="en-US" dirty="0" smtClean="0"/>
              <a:t>testing?</a:t>
            </a:r>
            <a:endParaRPr lang="en-US" dirty="0" smtClean="0"/>
          </a:p>
          <a:p>
            <a:r>
              <a:rPr lang="en-US" dirty="0" smtClean="0"/>
              <a:t>Evidence from past shocks to the Earth system and present-day weathering bearing on the carbonate-silicate weathering hypothesis.</a:t>
            </a:r>
          </a:p>
          <a:p>
            <a:r>
              <a:rPr lang="en-US" dirty="0" smtClean="0"/>
              <a:t>Possible explanations for the lab-vs.-field discrepancy in weathering </a:t>
            </a:r>
            <a:r>
              <a:rPr lang="en-US" dirty="0" smtClean="0"/>
              <a:t>rates: the role of flushing.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68200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900"/>
            <a:ext cx="8229600" cy="965200"/>
          </a:xfrm>
        </p:spPr>
        <p:txBody>
          <a:bodyPr/>
          <a:lstStyle/>
          <a:p>
            <a:r>
              <a:rPr lang="en-US" dirty="0" smtClean="0"/>
              <a:t>Additional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920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900"/>
            <a:ext cx="9144000" cy="439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03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7032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Follow-ups from Homework 2.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22729"/>
            <a:ext cx="7632700" cy="1943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900" y="736600"/>
            <a:ext cx="8763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Some people wrote that build-up of O</a:t>
            </a:r>
            <a:r>
              <a:rPr lang="en-US" b="1" baseline="-25000" dirty="0" smtClean="0"/>
              <a:t>2</a:t>
            </a:r>
            <a:r>
              <a:rPr lang="en-US" b="1" dirty="0" smtClean="0"/>
              <a:t> can inhibit H escape.</a:t>
            </a:r>
            <a:r>
              <a:rPr lang="en-US" dirty="0" smtClean="0"/>
              <a:t> This </a:t>
            </a:r>
            <a:r>
              <a:rPr lang="en-US" u="sng" dirty="0" smtClean="0"/>
              <a:t>can</a:t>
            </a:r>
            <a:r>
              <a:rPr lang="en-US" dirty="0" smtClean="0"/>
              <a:t> be true, but only under restricted circumstances (</a:t>
            </a:r>
            <a:r>
              <a:rPr lang="en-US" dirty="0" err="1" smtClean="0"/>
              <a:t>homopause</a:t>
            </a:r>
            <a:r>
              <a:rPr lang="en-US" dirty="0" smtClean="0"/>
              <a:t>, diffusion-limited escape). </a:t>
            </a:r>
          </a:p>
          <a:p>
            <a:endParaRPr lang="en-US" b="1" dirty="0"/>
          </a:p>
          <a:p>
            <a:r>
              <a:rPr lang="en-US" b="1" dirty="0" smtClean="0"/>
              <a:t>Escape velocity question:</a:t>
            </a:r>
            <a:r>
              <a:rPr lang="en-US" dirty="0" smtClean="0"/>
              <a:t> key point is that pressure-driven flow allows </a:t>
            </a:r>
            <a:r>
              <a:rPr lang="en-US" u="sng" dirty="0" smtClean="0"/>
              <a:t>gradual</a:t>
            </a:r>
            <a:r>
              <a:rPr lang="en-US" dirty="0" smtClean="0"/>
              <a:t> escape of fluid to large distances from the planet (even when, as is true for many worlds, the </a:t>
            </a:r>
          </a:p>
          <a:p>
            <a:r>
              <a:rPr lang="en-US" dirty="0"/>
              <a:t>s</a:t>
            </a:r>
            <a:r>
              <a:rPr lang="en-US" dirty="0" smtClean="0"/>
              <a:t>ound speed is much less than the escape velocity).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3035300" y="3984030"/>
            <a:ext cx="4432300" cy="6985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6311900" y="4682530"/>
            <a:ext cx="469900" cy="279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618118" y="4910098"/>
            <a:ext cx="43273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we were </a:t>
            </a:r>
            <a:r>
              <a:rPr lang="en-US" i="1" dirty="0" smtClean="0"/>
              <a:t>not</a:t>
            </a:r>
            <a:r>
              <a:rPr lang="en-US" dirty="0" smtClean="0"/>
              <a:t> dealing with escape of a fluid</a:t>
            </a:r>
          </a:p>
          <a:p>
            <a:r>
              <a:rPr lang="en-US" dirty="0" smtClean="0"/>
              <a:t>then we would only have to consider these </a:t>
            </a:r>
          </a:p>
          <a:p>
            <a:r>
              <a:rPr lang="en-US" dirty="0" smtClean="0"/>
              <a:t>terms, and escape would require KE &gt; GPE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4038600" y="3285530"/>
            <a:ext cx="1651000" cy="6985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689600" y="3488730"/>
            <a:ext cx="469900" cy="10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15900" y="4910098"/>
            <a:ext cx="2073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Watson et al. 1981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Eulerian</a:t>
            </a:r>
            <a:r>
              <a:rPr lang="en-US" dirty="0" smtClean="0"/>
              <a:t> equations)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197600" y="3165564"/>
            <a:ext cx="2252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Fluid pressure does</a:t>
            </a:r>
          </a:p>
          <a:p>
            <a:r>
              <a:rPr lang="en-US" dirty="0"/>
              <a:t>w</a:t>
            </a:r>
            <a:r>
              <a:rPr lang="en-US" dirty="0" smtClean="0"/>
              <a:t>ork against gravity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247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0" y="0"/>
            <a:ext cx="3300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55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35000"/>
          </a:xfrm>
        </p:spPr>
        <p:txBody>
          <a:bodyPr>
            <a:normAutofit fontScale="90000"/>
          </a:bodyPr>
          <a:lstStyle/>
          <a:p>
            <a:r>
              <a:rPr lang="en-US" sz="2500" dirty="0" smtClean="0"/>
              <a:t>Follow-up from office hours: the meaning of the spatial resolution of a gravity measurement</a:t>
            </a:r>
            <a:endParaRPr lang="en-US" sz="2500" dirty="0"/>
          </a:p>
        </p:txBody>
      </p:sp>
      <p:sp>
        <p:nvSpPr>
          <p:cNvPr id="4" name="Oval 3"/>
          <p:cNvSpPr/>
          <p:nvPr/>
        </p:nvSpPr>
        <p:spPr>
          <a:xfrm>
            <a:off x="-2614084" y="1905000"/>
            <a:ext cx="5746750" cy="52175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132666" y="2413000"/>
            <a:ext cx="222250" cy="2751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2190749" y="1460500"/>
            <a:ext cx="3397250" cy="352425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652889" y="2688167"/>
            <a:ext cx="479778" cy="40216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" idx="2"/>
          </p:cNvCxnSpPr>
          <p:nvPr/>
        </p:nvCxnSpPr>
        <p:spPr>
          <a:xfrm>
            <a:off x="3243791" y="2688167"/>
            <a:ext cx="534458" cy="4053416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79091" y="4504667"/>
            <a:ext cx="1752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world of interest</a:t>
            </a:r>
          </a:p>
          <a:p>
            <a:r>
              <a:rPr lang="en-US" dirty="0" smtClean="0"/>
              <a:t>(radius &gt;&gt; z)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778249" y="6364369"/>
            <a:ext cx="207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line of sight to Earth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2666745">
            <a:off x="4501444" y="3725333"/>
            <a:ext cx="1150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spacecraft</a:t>
            </a:r>
          </a:p>
          <a:p>
            <a:r>
              <a:rPr lang="en-US" dirty="0" smtClean="0"/>
              <a:t>trajectory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6265333" y="3541889"/>
            <a:ext cx="2681111" cy="1411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6417733" y="1460500"/>
            <a:ext cx="0" cy="22479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969433" y="1310228"/>
            <a:ext cx="13901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force</a:t>
            </a:r>
          </a:p>
          <a:p>
            <a:r>
              <a:rPr lang="en-US" dirty="0" smtClean="0"/>
              <a:t>at spacecraft</a:t>
            </a:r>
          </a:p>
          <a:p>
            <a:r>
              <a:rPr lang="en-US" dirty="0" smtClean="0"/>
              <a:t>due to</a:t>
            </a:r>
          </a:p>
          <a:p>
            <a:r>
              <a:rPr lang="en-US" dirty="0" smtClean="0"/>
              <a:t>a unit mass</a:t>
            </a:r>
            <a:endParaRPr lang="en-US" dirty="0"/>
          </a:p>
        </p:txBody>
      </p:sp>
      <p:sp>
        <p:nvSpPr>
          <p:cNvPr id="28" name="Freeform 27"/>
          <p:cNvSpPr/>
          <p:nvPr/>
        </p:nvSpPr>
        <p:spPr>
          <a:xfrm>
            <a:off x="6265333" y="1905000"/>
            <a:ext cx="2469445" cy="1411850"/>
          </a:xfrm>
          <a:custGeom>
            <a:avLst/>
            <a:gdLst>
              <a:gd name="connsiteX0" fmla="*/ 0 w 2469445"/>
              <a:gd name="connsiteY0" fmla="*/ 0 h 932072"/>
              <a:gd name="connsiteX1" fmla="*/ 296334 w 2469445"/>
              <a:gd name="connsiteY1" fmla="*/ 28222 h 932072"/>
              <a:gd name="connsiteX2" fmla="*/ 423334 w 2469445"/>
              <a:gd name="connsiteY2" fmla="*/ 42333 h 932072"/>
              <a:gd name="connsiteX3" fmla="*/ 578556 w 2469445"/>
              <a:gd name="connsiteY3" fmla="*/ 84666 h 932072"/>
              <a:gd name="connsiteX4" fmla="*/ 677334 w 2469445"/>
              <a:gd name="connsiteY4" fmla="*/ 155222 h 932072"/>
              <a:gd name="connsiteX5" fmla="*/ 790223 w 2469445"/>
              <a:gd name="connsiteY5" fmla="*/ 225778 h 932072"/>
              <a:gd name="connsiteX6" fmla="*/ 889000 w 2469445"/>
              <a:gd name="connsiteY6" fmla="*/ 352778 h 932072"/>
              <a:gd name="connsiteX7" fmla="*/ 931334 w 2469445"/>
              <a:gd name="connsiteY7" fmla="*/ 366889 h 932072"/>
              <a:gd name="connsiteX8" fmla="*/ 973667 w 2469445"/>
              <a:gd name="connsiteY8" fmla="*/ 395111 h 932072"/>
              <a:gd name="connsiteX9" fmla="*/ 1072445 w 2469445"/>
              <a:gd name="connsiteY9" fmla="*/ 479778 h 932072"/>
              <a:gd name="connsiteX10" fmla="*/ 1128889 w 2469445"/>
              <a:gd name="connsiteY10" fmla="*/ 493889 h 932072"/>
              <a:gd name="connsiteX11" fmla="*/ 1171223 w 2469445"/>
              <a:gd name="connsiteY11" fmla="*/ 508000 h 932072"/>
              <a:gd name="connsiteX12" fmla="*/ 1255889 w 2469445"/>
              <a:gd name="connsiteY12" fmla="*/ 564444 h 932072"/>
              <a:gd name="connsiteX13" fmla="*/ 1298223 w 2469445"/>
              <a:gd name="connsiteY13" fmla="*/ 592666 h 932072"/>
              <a:gd name="connsiteX14" fmla="*/ 1382889 w 2469445"/>
              <a:gd name="connsiteY14" fmla="*/ 620889 h 932072"/>
              <a:gd name="connsiteX15" fmla="*/ 1425223 w 2469445"/>
              <a:gd name="connsiteY15" fmla="*/ 649111 h 932072"/>
              <a:gd name="connsiteX16" fmla="*/ 1538111 w 2469445"/>
              <a:gd name="connsiteY16" fmla="*/ 677333 h 932072"/>
              <a:gd name="connsiteX17" fmla="*/ 1580445 w 2469445"/>
              <a:gd name="connsiteY17" fmla="*/ 705555 h 932072"/>
              <a:gd name="connsiteX18" fmla="*/ 1665111 w 2469445"/>
              <a:gd name="connsiteY18" fmla="*/ 733778 h 932072"/>
              <a:gd name="connsiteX19" fmla="*/ 1735667 w 2469445"/>
              <a:gd name="connsiteY19" fmla="*/ 776111 h 932072"/>
              <a:gd name="connsiteX20" fmla="*/ 1778000 w 2469445"/>
              <a:gd name="connsiteY20" fmla="*/ 804333 h 932072"/>
              <a:gd name="connsiteX21" fmla="*/ 1890889 w 2469445"/>
              <a:gd name="connsiteY21" fmla="*/ 832555 h 932072"/>
              <a:gd name="connsiteX22" fmla="*/ 1947334 w 2469445"/>
              <a:gd name="connsiteY22" fmla="*/ 860778 h 932072"/>
              <a:gd name="connsiteX23" fmla="*/ 2102556 w 2469445"/>
              <a:gd name="connsiteY23" fmla="*/ 889000 h 932072"/>
              <a:gd name="connsiteX24" fmla="*/ 2159000 w 2469445"/>
              <a:gd name="connsiteY24" fmla="*/ 917222 h 932072"/>
              <a:gd name="connsiteX25" fmla="*/ 2469445 w 2469445"/>
              <a:gd name="connsiteY25" fmla="*/ 931333 h 93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469445" h="932072">
                <a:moveTo>
                  <a:pt x="0" y="0"/>
                </a:moveTo>
                <a:lnTo>
                  <a:pt x="296334" y="28222"/>
                </a:lnTo>
                <a:cubicBezTo>
                  <a:pt x="338716" y="32460"/>
                  <a:pt x="381388" y="34931"/>
                  <a:pt x="423334" y="42333"/>
                </a:cubicBezTo>
                <a:cubicBezTo>
                  <a:pt x="490973" y="54269"/>
                  <a:pt x="522312" y="65918"/>
                  <a:pt x="578556" y="84666"/>
                </a:cubicBezTo>
                <a:cubicBezTo>
                  <a:pt x="602795" y="102846"/>
                  <a:pt x="648438" y="138710"/>
                  <a:pt x="677334" y="155222"/>
                </a:cubicBezTo>
                <a:cubicBezTo>
                  <a:pt x="720416" y="179840"/>
                  <a:pt x="755409" y="186612"/>
                  <a:pt x="790223" y="225778"/>
                </a:cubicBezTo>
                <a:cubicBezTo>
                  <a:pt x="830995" y="271647"/>
                  <a:pt x="838417" y="319056"/>
                  <a:pt x="889000" y="352778"/>
                </a:cubicBezTo>
                <a:cubicBezTo>
                  <a:pt x="901376" y="361029"/>
                  <a:pt x="917223" y="362185"/>
                  <a:pt x="931334" y="366889"/>
                </a:cubicBezTo>
                <a:cubicBezTo>
                  <a:pt x="945445" y="376296"/>
                  <a:pt x="960638" y="384254"/>
                  <a:pt x="973667" y="395111"/>
                </a:cubicBezTo>
                <a:cubicBezTo>
                  <a:pt x="1016031" y="430415"/>
                  <a:pt x="1019598" y="453354"/>
                  <a:pt x="1072445" y="479778"/>
                </a:cubicBezTo>
                <a:cubicBezTo>
                  <a:pt x="1089791" y="488451"/>
                  <a:pt x="1110241" y="488561"/>
                  <a:pt x="1128889" y="493889"/>
                </a:cubicBezTo>
                <a:cubicBezTo>
                  <a:pt x="1143191" y="497975"/>
                  <a:pt x="1157112" y="503296"/>
                  <a:pt x="1171223" y="508000"/>
                </a:cubicBezTo>
                <a:lnTo>
                  <a:pt x="1255889" y="564444"/>
                </a:lnTo>
                <a:cubicBezTo>
                  <a:pt x="1270000" y="573851"/>
                  <a:pt x="1282134" y="587303"/>
                  <a:pt x="1298223" y="592666"/>
                </a:cubicBezTo>
                <a:cubicBezTo>
                  <a:pt x="1326445" y="602074"/>
                  <a:pt x="1358136" y="604388"/>
                  <a:pt x="1382889" y="620889"/>
                </a:cubicBezTo>
                <a:cubicBezTo>
                  <a:pt x="1397000" y="630296"/>
                  <a:pt x="1409284" y="643315"/>
                  <a:pt x="1425223" y="649111"/>
                </a:cubicBezTo>
                <a:cubicBezTo>
                  <a:pt x="1461675" y="662366"/>
                  <a:pt x="1538111" y="677333"/>
                  <a:pt x="1538111" y="677333"/>
                </a:cubicBezTo>
                <a:cubicBezTo>
                  <a:pt x="1552222" y="686740"/>
                  <a:pt x="1564947" y="698667"/>
                  <a:pt x="1580445" y="705555"/>
                </a:cubicBezTo>
                <a:cubicBezTo>
                  <a:pt x="1607630" y="717637"/>
                  <a:pt x="1665111" y="733778"/>
                  <a:pt x="1665111" y="733778"/>
                </a:cubicBezTo>
                <a:cubicBezTo>
                  <a:pt x="1720238" y="788903"/>
                  <a:pt x="1662393" y="739474"/>
                  <a:pt x="1735667" y="776111"/>
                </a:cubicBezTo>
                <a:cubicBezTo>
                  <a:pt x="1750836" y="783695"/>
                  <a:pt x="1762831" y="796749"/>
                  <a:pt x="1778000" y="804333"/>
                </a:cubicBezTo>
                <a:cubicBezTo>
                  <a:pt x="1806927" y="818796"/>
                  <a:pt x="1864055" y="827188"/>
                  <a:pt x="1890889" y="832555"/>
                </a:cubicBezTo>
                <a:cubicBezTo>
                  <a:pt x="1909704" y="841963"/>
                  <a:pt x="1927638" y="853392"/>
                  <a:pt x="1947334" y="860778"/>
                </a:cubicBezTo>
                <a:cubicBezTo>
                  <a:pt x="1988277" y="876132"/>
                  <a:pt x="2066502" y="883849"/>
                  <a:pt x="2102556" y="889000"/>
                </a:cubicBezTo>
                <a:cubicBezTo>
                  <a:pt x="2121371" y="898407"/>
                  <a:pt x="2138431" y="912814"/>
                  <a:pt x="2159000" y="917222"/>
                </a:cubicBezTo>
                <a:cubicBezTo>
                  <a:pt x="2251062" y="936949"/>
                  <a:pt x="2378470" y="931333"/>
                  <a:pt x="2469445" y="93133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8686800" y="3651957"/>
            <a:ext cx="265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790813" y="2503501"/>
            <a:ext cx="27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914518" y="1446389"/>
            <a:ext cx="2229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 = k / (r</a:t>
            </a:r>
            <a:r>
              <a:rPr lang="en-US" baseline="30000" dirty="0" smtClean="0"/>
              <a:t>2</a:t>
            </a:r>
            <a:r>
              <a:rPr lang="en-US" dirty="0" smtClean="0"/>
              <a:t> + z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3354916" y="2283219"/>
            <a:ext cx="1150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spacecraft</a:t>
            </a:r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2455333" y="3090333"/>
            <a:ext cx="197556" cy="98778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692035" y="3556000"/>
            <a:ext cx="197556" cy="98778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2593257" y="3341760"/>
            <a:ext cx="197556" cy="98778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229896" y="2872833"/>
            <a:ext cx="197556" cy="98778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032340" y="2688167"/>
            <a:ext cx="197556" cy="98778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190749" y="3218072"/>
            <a:ext cx="197556" cy="98778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933562" y="3370472"/>
            <a:ext cx="197556" cy="98778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761446" y="2355671"/>
            <a:ext cx="11721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unit</a:t>
            </a:r>
          </a:p>
          <a:p>
            <a:r>
              <a:rPr lang="en-US" dirty="0" smtClean="0"/>
              <a:t>masses</a:t>
            </a:r>
          </a:p>
          <a:p>
            <a:r>
              <a:rPr lang="en-US" dirty="0" smtClean="0"/>
              <a:t>on world’s</a:t>
            </a:r>
          </a:p>
          <a:p>
            <a:r>
              <a:rPr lang="en-US" dirty="0" smtClean="0"/>
              <a:t>surface</a:t>
            </a:r>
            <a:endParaRPr lang="en-US" dirty="0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1679222" y="2872833"/>
            <a:ext cx="550674" cy="2175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7521222" y="2772850"/>
            <a:ext cx="14111" cy="7831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299688" y="3556000"/>
            <a:ext cx="47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r=z</a:t>
            </a:r>
            <a:endParaRPr lang="en-US" dirty="0"/>
          </a:p>
        </p:txBody>
      </p:sp>
      <p:cxnSp>
        <p:nvCxnSpPr>
          <p:cNvPr id="52" name="Straight Arrow Connector 51"/>
          <p:cNvCxnSpPr/>
          <p:nvPr/>
        </p:nvCxnSpPr>
        <p:spPr>
          <a:xfrm flipH="1" flipV="1">
            <a:off x="2300451" y="2529607"/>
            <a:ext cx="402508" cy="51467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290891" y="2228334"/>
            <a:ext cx="265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  <a:endParaRPr lang="en-US" dirty="0"/>
          </a:p>
        </p:txBody>
      </p:sp>
      <p:sp>
        <p:nvSpPr>
          <p:cNvPr id="58" name="Oval 57"/>
          <p:cNvSpPr/>
          <p:nvPr/>
        </p:nvSpPr>
        <p:spPr>
          <a:xfrm>
            <a:off x="2229896" y="2872833"/>
            <a:ext cx="197556" cy="98778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2466415" y="3092294"/>
            <a:ext cx="197556" cy="98778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2003776" y="2688168"/>
            <a:ext cx="197556" cy="98778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651" y="1310228"/>
            <a:ext cx="5009968" cy="425203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45193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8" grpId="1" animBg="1"/>
      <p:bldP spid="61" grpId="0" animBg="1"/>
      <p:bldP spid="61" grpId="1" animBg="1"/>
      <p:bldP spid="62" grpId="0" animBg="1"/>
      <p:bldP spid="6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Key points </a:t>
            </a:r>
            <a:r>
              <a:rPr lang="en-US" dirty="0" smtClean="0"/>
              <a:t>from today’s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74701"/>
            <a:ext cx="9144000" cy="4368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Main fluxes and reservoirs in the long-term carbon </a:t>
            </a:r>
            <a:r>
              <a:rPr lang="en-US" dirty="0" smtClean="0"/>
              <a:t>cycle: what </a:t>
            </a:r>
            <a:r>
              <a:rPr lang="en-US" dirty="0" smtClean="0"/>
              <a:t>is the evidence for a negative feedback?</a:t>
            </a:r>
          </a:p>
          <a:p>
            <a:r>
              <a:rPr lang="en-US" dirty="0" smtClean="0"/>
              <a:t>Testable elements of the carbonate-silicate weathering </a:t>
            </a:r>
            <a:r>
              <a:rPr lang="en-US" dirty="0" smtClean="0"/>
              <a:t>hypothesis: how well do they </a:t>
            </a:r>
            <a:r>
              <a:rPr lang="en-US" dirty="0" smtClean="0"/>
              <a:t>hold up to </a:t>
            </a:r>
            <a:r>
              <a:rPr lang="en-US" dirty="0" smtClean="0"/>
              <a:t>testing?</a:t>
            </a:r>
            <a:endParaRPr lang="en-US" dirty="0" smtClean="0"/>
          </a:p>
          <a:p>
            <a:r>
              <a:rPr lang="en-US" dirty="0" smtClean="0"/>
              <a:t>Evidence from past shocks to the Earth system and present-day weathering bearing on the carbonate-silicate weathering hypothesis.</a:t>
            </a:r>
          </a:p>
          <a:p>
            <a:r>
              <a:rPr lang="en-US" dirty="0" smtClean="0"/>
              <a:t>Possible explanations for the lab-vs.-field discrepancy in weathering </a:t>
            </a:r>
            <a:r>
              <a:rPr lang="en-US" dirty="0" smtClean="0"/>
              <a:t>rates: the role of flushing.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00781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7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41663"/>
            <a:ext cx="1498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78" name="TextBox 12"/>
          <p:cNvSpPr txBox="1">
            <a:spLocks noChangeArrowheads="1"/>
          </p:cNvSpPr>
          <p:nvPr/>
        </p:nvSpPr>
        <p:spPr bwMode="auto">
          <a:xfrm>
            <a:off x="4587875" y="2512219"/>
            <a:ext cx="45561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</a:rPr>
              <a:t>(Walker et al., JGR, 1981; </a:t>
            </a:r>
            <a:r>
              <a:rPr lang="en-US" sz="1600" dirty="0" err="1">
                <a:solidFill>
                  <a:prstClr val="black"/>
                </a:solidFill>
              </a:rPr>
              <a:t>Kasting</a:t>
            </a:r>
            <a:r>
              <a:rPr lang="en-US" sz="1600" dirty="0">
                <a:solidFill>
                  <a:prstClr val="black"/>
                </a:solidFill>
              </a:rPr>
              <a:t> et al., Icarus, 1993)</a:t>
            </a:r>
          </a:p>
        </p:txBody>
      </p:sp>
      <p:sp>
        <p:nvSpPr>
          <p:cNvPr id="203779" name="Title 1"/>
          <p:cNvSpPr txBox="1">
            <a:spLocks/>
          </p:cNvSpPr>
          <p:nvPr/>
        </p:nvSpPr>
        <p:spPr bwMode="auto">
          <a:xfrm>
            <a:off x="3532188" y="1615157"/>
            <a:ext cx="572611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sz="2300" dirty="0" smtClean="0">
                <a:solidFill>
                  <a:prstClr val="black"/>
                </a:solidFill>
                <a:cs typeface="ＭＳ Ｐゴシック" charset="0"/>
              </a:rPr>
              <a:t>On Earth, long</a:t>
            </a:r>
            <a:r>
              <a:rPr lang="en-US" sz="2300" dirty="0">
                <a:solidFill>
                  <a:prstClr val="black"/>
                </a:solidFill>
                <a:cs typeface="ＭＳ Ｐゴシック" charset="0"/>
              </a:rPr>
              <a:t>-term climate stability involves the nonlinear temperature dependence of greenhouse gas drawdown by weathering.</a:t>
            </a:r>
            <a:r>
              <a:rPr lang="en-US" sz="2400" dirty="0">
                <a:solidFill>
                  <a:prstClr val="black"/>
                </a:solidFill>
                <a:cs typeface="ＭＳ Ｐゴシック" charset="0"/>
              </a:rPr>
              <a:t/>
            </a:r>
            <a:br>
              <a:rPr lang="en-US" sz="2400" dirty="0">
                <a:solidFill>
                  <a:prstClr val="black"/>
                </a:solidFill>
                <a:cs typeface="ＭＳ Ｐゴシック" charset="0"/>
              </a:rPr>
            </a:br>
            <a:endParaRPr lang="en-US" sz="2400" dirty="0">
              <a:solidFill>
                <a:prstClr val="black"/>
              </a:solidFill>
              <a:cs typeface="ＭＳ Ｐゴシック" charset="0"/>
            </a:endParaRPr>
          </a:p>
        </p:txBody>
      </p:sp>
      <p:sp>
        <p:nvSpPr>
          <p:cNvPr id="19" name="Donut 18"/>
          <p:cNvSpPr/>
          <p:nvPr/>
        </p:nvSpPr>
        <p:spPr>
          <a:xfrm>
            <a:off x="5854700" y="3417895"/>
            <a:ext cx="2933700" cy="2133600"/>
          </a:xfrm>
          <a:prstGeom prst="donut">
            <a:avLst>
              <a:gd name="adj" fmla="val 19877"/>
            </a:avLst>
          </a:prstGeom>
          <a:solidFill>
            <a:srgbClr val="00E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3781" name="TextBox 29"/>
          <p:cNvSpPr txBox="1">
            <a:spLocks noChangeArrowheads="1"/>
          </p:cNvSpPr>
          <p:nvPr/>
        </p:nvSpPr>
        <p:spPr bwMode="auto">
          <a:xfrm>
            <a:off x="6923088" y="3760795"/>
            <a:ext cx="823912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0">
                <a:solidFill>
                  <a:srgbClr val="FADC3D"/>
                </a:solidFill>
              </a:rPr>
              <a:t>*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108289" y="3687618"/>
            <a:ext cx="2483381" cy="1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908681"/>
              </a:avLst>
            </a:prstTxWarp>
            <a:spAutoFit/>
          </a:bodyPr>
          <a:lstStyle/>
          <a:p>
            <a:pPr algn="ctr">
              <a:defRPr/>
            </a:pPr>
            <a:r>
              <a:rPr lang="en-US" sz="300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ＭＳ Ｐゴシック" charset="0"/>
                <a:cs typeface="ＭＳ Ｐゴシック" charset="0"/>
              </a:rPr>
              <a:t>Habitable zone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 flipH="1">
            <a:off x="6256338" y="4564070"/>
            <a:ext cx="793750" cy="3635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784" name="TextBox 58"/>
          <p:cNvSpPr txBox="1">
            <a:spLocks noChangeArrowheads="1"/>
          </p:cNvSpPr>
          <p:nvPr/>
        </p:nvSpPr>
        <p:spPr bwMode="auto">
          <a:xfrm rot="-1386921">
            <a:off x="6538913" y="4383095"/>
            <a:ext cx="320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203785" name="TextBox 59"/>
          <p:cNvSpPr txBox="1">
            <a:spLocks noChangeArrowheads="1"/>
          </p:cNvSpPr>
          <p:nvPr/>
        </p:nvSpPr>
        <p:spPr bwMode="auto">
          <a:xfrm rot="1176510">
            <a:off x="6599238" y="4711707"/>
            <a:ext cx="893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0000"/>
                </a:solidFill>
              </a:rPr>
              <a:t>too hot</a:t>
            </a:r>
          </a:p>
        </p:txBody>
      </p:sp>
      <p:sp>
        <p:nvSpPr>
          <p:cNvPr id="203786" name="TextBox 60"/>
          <p:cNvSpPr txBox="1">
            <a:spLocks noChangeArrowheads="1"/>
          </p:cNvSpPr>
          <p:nvPr/>
        </p:nvSpPr>
        <p:spPr bwMode="auto">
          <a:xfrm rot="1903954">
            <a:off x="5684838" y="5197482"/>
            <a:ext cx="96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66FF"/>
                </a:solidFill>
              </a:rPr>
              <a:t>too cold</a:t>
            </a:r>
          </a:p>
        </p:txBody>
      </p:sp>
      <p:cxnSp>
        <p:nvCxnSpPr>
          <p:cNvPr id="12" name="Straight Arrow Connector 11"/>
          <p:cNvCxnSpPr>
            <a:stCxn id="203777" idx="3"/>
            <a:endCxn id="203791" idx="1"/>
          </p:cNvCxnSpPr>
          <p:nvPr/>
        </p:nvCxnSpPr>
        <p:spPr>
          <a:xfrm flipV="1">
            <a:off x="1498600" y="3443288"/>
            <a:ext cx="661988" cy="317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788" name="TextBox 13"/>
          <p:cNvSpPr txBox="1">
            <a:spLocks noChangeArrowheads="1"/>
          </p:cNvSpPr>
          <p:nvPr/>
        </p:nvSpPr>
        <p:spPr bwMode="auto">
          <a:xfrm>
            <a:off x="190500" y="2813050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increase</a:t>
            </a:r>
          </a:p>
        </p:txBody>
      </p:sp>
      <p:sp>
        <p:nvSpPr>
          <p:cNvPr id="203789" name="TextBox 14"/>
          <p:cNvSpPr txBox="1">
            <a:spLocks noChangeArrowheads="1"/>
          </p:cNvSpPr>
          <p:nvPr/>
        </p:nvSpPr>
        <p:spPr bwMode="auto">
          <a:xfrm>
            <a:off x="1079500" y="5170488"/>
            <a:ext cx="1638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stabilize GHG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concentration</a:t>
            </a:r>
          </a:p>
        </p:txBody>
      </p:sp>
      <p:sp>
        <p:nvSpPr>
          <p:cNvPr id="203790" name="TextBox 15"/>
          <p:cNvSpPr txBox="1">
            <a:spLocks noChangeArrowheads="1"/>
          </p:cNvSpPr>
          <p:nvPr/>
        </p:nvSpPr>
        <p:spPr bwMode="auto">
          <a:xfrm>
            <a:off x="4538663" y="3146425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increase temperature</a:t>
            </a:r>
          </a:p>
        </p:txBody>
      </p:sp>
      <p:sp>
        <p:nvSpPr>
          <p:cNvPr id="203791" name="TextBox 16"/>
          <p:cNvSpPr txBox="1">
            <a:spLocks noChangeArrowheads="1"/>
          </p:cNvSpPr>
          <p:nvPr/>
        </p:nvSpPr>
        <p:spPr bwMode="auto">
          <a:xfrm>
            <a:off x="2160588" y="3121025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increase GHG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concentration</a:t>
            </a:r>
          </a:p>
        </p:txBody>
      </p:sp>
      <p:cxnSp>
        <p:nvCxnSpPr>
          <p:cNvPr id="18" name="Straight Arrow Connector 17"/>
          <p:cNvCxnSpPr>
            <a:stCxn id="203791" idx="3"/>
          </p:cNvCxnSpPr>
          <p:nvPr/>
        </p:nvCxnSpPr>
        <p:spPr>
          <a:xfrm>
            <a:off x="3684588" y="3443288"/>
            <a:ext cx="1073150" cy="254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203789" idx="0"/>
          </p:cNvCxnSpPr>
          <p:nvPr/>
        </p:nvCxnSpPr>
        <p:spPr>
          <a:xfrm flipH="1" flipV="1">
            <a:off x="1854200" y="3594100"/>
            <a:ext cx="44450" cy="157638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03790" idx="2"/>
            <a:endCxn id="203795" idx="0"/>
          </p:cNvCxnSpPr>
          <p:nvPr/>
        </p:nvCxnSpPr>
        <p:spPr>
          <a:xfrm flipH="1">
            <a:off x="4248150" y="3792538"/>
            <a:ext cx="1052513" cy="1481137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795" name="TextBox 21"/>
          <p:cNvSpPr txBox="1">
            <a:spLocks noChangeArrowheads="1"/>
          </p:cNvSpPr>
          <p:nvPr/>
        </p:nvSpPr>
        <p:spPr bwMode="auto">
          <a:xfrm>
            <a:off x="3486150" y="5273675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increase</a:t>
            </a:r>
          </a:p>
        </p:txBody>
      </p:sp>
      <p:cxnSp>
        <p:nvCxnSpPr>
          <p:cNvPr id="23" name="Straight Arrow Connector 22"/>
          <p:cNvCxnSpPr>
            <a:stCxn id="203795" idx="1"/>
          </p:cNvCxnSpPr>
          <p:nvPr/>
        </p:nvCxnSpPr>
        <p:spPr>
          <a:xfrm flipH="1">
            <a:off x="2522538" y="5459413"/>
            <a:ext cx="963612" cy="952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3797" name="Picture 2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7850" y="5219700"/>
            <a:ext cx="79375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98" name="TextBox 30"/>
          <p:cNvSpPr txBox="1">
            <a:spLocks noChangeArrowheads="1"/>
          </p:cNvSpPr>
          <p:nvPr/>
        </p:nvSpPr>
        <p:spPr bwMode="auto">
          <a:xfrm>
            <a:off x="165100" y="2311400"/>
            <a:ext cx="2103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u="sng">
                <a:solidFill>
                  <a:prstClr val="black"/>
                </a:solidFill>
              </a:rPr>
              <a:t>Stabilizing feedback:</a:t>
            </a:r>
          </a:p>
        </p:txBody>
      </p:sp>
      <p:sp>
        <p:nvSpPr>
          <p:cNvPr id="203799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0400"/>
          </a:xfrm>
        </p:spPr>
        <p:txBody>
          <a:bodyPr/>
          <a:lstStyle/>
          <a:p>
            <a:r>
              <a:rPr lang="en-US" sz="3200" b="1" dirty="0" smtClean="0">
                <a:latin typeface="Calibri" charset="0"/>
              </a:rPr>
              <a:t>Carbonate-silicate feedback hypothesis</a:t>
            </a:r>
            <a:endParaRPr lang="en-US" sz="3200" b="1" dirty="0">
              <a:latin typeface="Calibri" charset="0"/>
            </a:endParaRPr>
          </a:p>
        </p:txBody>
      </p:sp>
      <p:sp>
        <p:nvSpPr>
          <p:cNvPr id="203800" name="TextBox 42"/>
          <p:cNvSpPr txBox="1">
            <a:spLocks noChangeArrowheads="1"/>
          </p:cNvSpPr>
          <p:nvPr/>
        </p:nvSpPr>
        <p:spPr bwMode="auto">
          <a:xfrm>
            <a:off x="-50327" y="521266"/>
            <a:ext cx="927640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700" dirty="0" smtClean="0">
                <a:solidFill>
                  <a:prstClr val="black"/>
                </a:solidFill>
              </a:rPr>
              <a:t>(Operational) definition of habitable </a:t>
            </a:r>
            <a:r>
              <a:rPr lang="en-US" sz="1700" dirty="0" smtClean="0">
                <a:solidFill>
                  <a:prstClr val="black"/>
                </a:solidFill>
              </a:rPr>
              <a:t>planet:</a:t>
            </a:r>
            <a:endParaRPr lang="en-US" sz="1700" dirty="0" smtClean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700" dirty="0" smtClean="0">
                <a:solidFill>
                  <a:prstClr val="black"/>
                </a:solidFill>
              </a:rPr>
              <a:t>Habitable </a:t>
            </a:r>
            <a:r>
              <a:rPr lang="en-US" sz="1700" dirty="0">
                <a:solidFill>
                  <a:prstClr val="black"/>
                </a:solidFill>
              </a:rPr>
              <a:t>planet ≈ maintains surface liquid water over timescales relevant </a:t>
            </a:r>
            <a:r>
              <a:rPr lang="en-US" sz="1700" dirty="0" smtClean="0">
                <a:solidFill>
                  <a:prstClr val="black"/>
                </a:solidFill>
              </a:rPr>
              <a:t>to biological </a:t>
            </a:r>
            <a:r>
              <a:rPr lang="en-US" sz="1700" dirty="0">
                <a:solidFill>
                  <a:prstClr val="black"/>
                </a:solidFill>
              </a:rPr>
              <a:t>macroevolution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41805" y="5468938"/>
            <a:ext cx="22021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Dependent on</a:t>
            </a:r>
          </a:p>
          <a:p>
            <a:r>
              <a:rPr lang="en-US" dirty="0" smtClean="0"/>
              <a:t>which atmospheric</a:t>
            </a:r>
          </a:p>
          <a:p>
            <a:r>
              <a:rPr lang="en-US" dirty="0"/>
              <a:t>v</a:t>
            </a:r>
            <a:r>
              <a:rPr lang="en-US" dirty="0" smtClean="0"/>
              <a:t>olatiles are 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321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1321872"/>
            <a:ext cx="8559800" cy="825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7800"/>
            <a:ext cx="9144000" cy="749300"/>
          </a:xfrm>
        </p:spPr>
        <p:txBody>
          <a:bodyPr>
            <a:noAutofit/>
          </a:bodyPr>
          <a:lstStyle/>
          <a:p>
            <a:r>
              <a:rPr lang="en-US" sz="2400" dirty="0"/>
              <a:t>The carbonate-silicate feedback </a:t>
            </a:r>
            <a:r>
              <a:rPr lang="en-US" sz="2400" dirty="0" smtClean="0"/>
              <a:t>hypothesis involves both on-land weathering and seawater chemistry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581400" y="196270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rocks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36252" y="1962706"/>
            <a:ext cx="1321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atmosphere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22" y="3317290"/>
            <a:ext cx="5626100" cy="12827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96000" y="1962706"/>
            <a:ext cx="195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ischarge to ocean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95944" y="3151158"/>
            <a:ext cx="189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issolved in ocean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444" y="3422650"/>
            <a:ext cx="4648200" cy="622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27000" y="4044950"/>
            <a:ext cx="5813778" cy="79516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5644" y="2914302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eafloor</a:t>
            </a:r>
          </a:p>
          <a:p>
            <a:r>
              <a:rPr lang="en-US" dirty="0" smtClean="0"/>
              <a:t>precipitates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795644" y="3891139"/>
            <a:ext cx="2952044" cy="79516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40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5215</TotalTime>
  <Words>2155</Words>
  <Application>Microsoft Macintosh PowerPoint</Application>
  <PresentationFormat>On-screen Show (4:3)</PresentationFormat>
  <Paragraphs>327</Paragraphs>
  <Slides>50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GEOS 22060/ GEOS 32060 / ASTR 45900 </vt:lpstr>
      <vt:lpstr>Today:</vt:lpstr>
      <vt:lpstr>Presentation of Walker et al. (1981)</vt:lpstr>
      <vt:lpstr>Recent parameterizations of the Walker et al. (1981) feedback</vt:lpstr>
      <vt:lpstr>Follow-ups from Homework 2.</vt:lpstr>
      <vt:lpstr>Follow-up from office hours: the meaning of the spatial resolution of a gravity measurement</vt:lpstr>
      <vt:lpstr>Key points from today’s lecture</vt:lpstr>
      <vt:lpstr>Carbonate-silicate feedback hypothesis</vt:lpstr>
      <vt:lpstr>The carbonate-silicate feedback hypothesis involves both on-land weathering and seawater chemistry</vt:lpstr>
      <vt:lpstr>Short-term vs. long term carbon cycle</vt:lpstr>
      <vt:lpstr>Observation: CO2 concentration does not change quickly;  therefore CO2 supply is almost exactly equal to CO2 removal.</vt:lpstr>
      <vt:lpstr>13C shows that 70%-80% of CO2 released by volcanoes is taken up by carbonates (organic matter C-sink is relatively unimportant)</vt:lpstr>
      <vt:lpstr>Erosion driven by tectonic uplift is required to provide cations to balance CO2 supplied by volcanic outgassing. </vt:lpstr>
      <vt:lpstr>PowerPoint Presentation</vt:lpstr>
      <vt:lpstr>What controls the weathering rate?</vt:lpstr>
      <vt:lpstr>Global denudation is focused in mountain areas  (tectonic uplift)  During periods of Earth history when there were more (less) mountains,  one would expect more (less) silicate weathering for a given temperature.   Mountains (the result of plate collisions) cool the planet.</vt:lpstr>
      <vt:lpstr>80% of global weathering product travelling as dissolved load occurs within a narrow range (0.01 – 0.5 mm/yr) of erosion rates.</vt:lpstr>
      <vt:lpstr>Effect of continental drift</vt:lpstr>
      <vt:lpstr>PowerPoint Presentation</vt:lpstr>
      <vt:lpstr>Carbonate weathering has no net effect</vt:lpstr>
      <vt:lpstr>PowerPoint Presentation</vt:lpstr>
      <vt:lpstr>PowerPoint Presentation</vt:lpstr>
      <vt:lpstr>Tests for the carbonate-silicate weathering feedback hypothesis:</vt:lpstr>
      <vt:lpstr>CO2 versus time for the last 0.5 Gyr</vt:lpstr>
      <vt:lpstr>Q: When CO2 goes up, does temperature go up?</vt:lpstr>
      <vt:lpstr>River input</vt:lpstr>
      <vt:lpstr>How river input (discharge x concentration) is measured</vt:lpstr>
      <vt:lpstr>PowerPoint Presentation</vt:lpstr>
      <vt:lpstr>Oliva et al. 2003</vt:lpstr>
      <vt:lpstr>Kinetically-limited watersheds vs. supply-limited watersheds</vt:lpstr>
      <vt:lpstr>PowerPoint Presentation</vt:lpstr>
      <vt:lpstr>Seasonal and interannual variability</vt:lpstr>
      <vt:lpstr>Testing the prediction of a pole-to-equator increases in weathering rates</vt:lpstr>
      <vt:lpstr>No evidence for T or runoff control on physical erosion from 10Be data  </vt:lpstr>
      <vt:lpstr>Testing the carbonate-silicate weathering feedback using present-day temperature gradients: Rivers and streams in Antarctica</vt:lpstr>
      <vt:lpstr>Testing the silicate-weathering feedback hypothesis with hyperthermals</vt:lpstr>
      <vt:lpstr>Paleocene-Eocene Thermal Maximum A hyperthermal 55 Mya</vt:lpstr>
      <vt:lpstr>Sustained temperature rise: expect – increased weathering; intensified hydrologic cycle; CO2 drawdown on ~100 Kyr timescale </vt:lpstr>
      <vt:lpstr>Osmium-isotope systematics</vt:lpstr>
      <vt:lpstr>PowerPoint Presentation</vt:lpstr>
      <vt:lpstr>Toarcian Oceanic Anoxic Event</vt:lpstr>
      <vt:lpstr>A new proxy for weathering: 7Li</vt:lpstr>
      <vt:lpstr>PowerPoint Presentation</vt:lpstr>
      <vt:lpstr>Earth carbon cycle amplifies 400 Kyr orbital forcing</vt:lpstr>
      <vt:lpstr>Refining the carbonate-silicate weathering feedback  hypothesis: shift from direct T to indirect hydrologic control </vt:lpstr>
      <vt:lpstr>What accounts for the lab-vs.-field discrepancy in weathering rates? What is the role of flushing?</vt:lpstr>
      <vt:lpstr>Key points from today’s lecture</vt:lpstr>
      <vt:lpstr>Additional slides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635</cp:revision>
  <dcterms:created xsi:type="dcterms:W3CDTF">2016-01-07T03:39:51Z</dcterms:created>
  <dcterms:modified xsi:type="dcterms:W3CDTF">2016-02-01T20:42:03Z</dcterms:modified>
</cp:coreProperties>
</file>