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9" r:id="rId2"/>
    <p:sldId id="271" r:id="rId3"/>
    <p:sldId id="321" r:id="rId4"/>
    <p:sldId id="272" r:id="rId5"/>
    <p:sldId id="356" r:id="rId6"/>
    <p:sldId id="357" r:id="rId7"/>
    <p:sldId id="314" r:id="rId8"/>
    <p:sldId id="305" r:id="rId9"/>
    <p:sldId id="359" r:id="rId10"/>
    <p:sldId id="318" r:id="rId11"/>
    <p:sldId id="319" r:id="rId12"/>
    <p:sldId id="311" r:id="rId13"/>
    <p:sldId id="322" r:id="rId14"/>
    <p:sldId id="342" r:id="rId15"/>
    <p:sldId id="310" r:id="rId16"/>
    <p:sldId id="320" r:id="rId17"/>
    <p:sldId id="334" r:id="rId18"/>
    <p:sldId id="335" r:id="rId19"/>
    <p:sldId id="336" r:id="rId20"/>
    <p:sldId id="308" r:id="rId21"/>
    <p:sldId id="343" r:id="rId22"/>
    <p:sldId id="309" r:id="rId23"/>
    <p:sldId id="307" r:id="rId24"/>
    <p:sldId id="323" r:id="rId25"/>
    <p:sldId id="333" r:id="rId26"/>
    <p:sldId id="306" r:id="rId27"/>
    <p:sldId id="337" r:id="rId28"/>
    <p:sldId id="361" r:id="rId29"/>
    <p:sldId id="362" r:id="rId30"/>
    <p:sldId id="364" r:id="rId31"/>
    <p:sldId id="327" r:id="rId32"/>
    <p:sldId id="328" r:id="rId33"/>
    <p:sldId id="347" r:id="rId34"/>
    <p:sldId id="348" r:id="rId35"/>
    <p:sldId id="349" r:id="rId36"/>
    <p:sldId id="344" r:id="rId37"/>
    <p:sldId id="350" r:id="rId38"/>
    <p:sldId id="351" r:id="rId39"/>
    <p:sldId id="345" r:id="rId40"/>
    <p:sldId id="330" r:id="rId41"/>
    <p:sldId id="329" r:id="rId42"/>
    <p:sldId id="346" r:id="rId43"/>
    <p:sldId id="331" r:id="rId44"/>
    <p:sldId id="352" r:id="rId45"/>
    <p:sldId id="353" r:id="rId46"/>
    <p:sldId id="325" r:id="rId47"/>
    <p:sldId id="326" r:id="rId48"/>
    <p:sldId id="354" r:id="rId49"/>
    <p:sldId id="355" r:id="rId50"/>
    <p:sldId id="339" r:id="rId51"/>
    <p:sldId id="340" r:id="rId52"/>
    <p:sldId id="332" r:id="rId53"/>
    <p:sldId id="338" r:id="rId54"/>
    <p:sldId id="299" r:id="rId55"/>
    <p:sldId id="284" r:id="rId56"/>
    <p:sldId id="313" r:id="rId57"/>
    <p:sldId id="315" r:id="rId58"/>
    <p:sldId id="316" r:id="rId59"/>
    <p:sldId id="31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56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33599"/>
            <a:ext cx="9144000" cy="26695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3</a:t>
            </a:r>
          </a:p>
          <a:p>
            <a:r>
              <a:rPr lang="en-US" dirty="0" smtClean="0"/>
              <a:t>Monday 18 Jan 2015</a:t>
            </a:r>
          </a:p>
          <a:p>
            <a:endParaRPr lang="en-US" dirty="0" smtClean="0"/>
          </a:p>
          <a:p>
            <a:r>
              <a:rPr lang="en-US" dirty="0" smtClean="0"/>
              <a:t>Diffusion-limited escape, runaway greenhouse, introduction to the long-term water cycle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escape,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15144" y="4021009"/>
            <a:ext cx="149271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Today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" y="3423872"/>
            <a:ext cx="4115144" cy="23259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15145" y="3441385"/>
            <a:ext cx="2483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Diffusion-limited escape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5145" y="5020316"/>
            <a:ext cx="225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Runaway greenhouse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1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850"/>
            <a:ext cx="9021738" cy="13896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Hydrodynamic escape</a:t>
            </a:r>
            <a:br>
              <a:rPr lang="en-US" dirty="0" smtClean="0"/>
            </a:br>
            <a:r>
              <a:rPr lang="en-US" dirty="0" smtClean="0"/>
              <a:t>1950s </a:t>
            </a:r>
            <a:r>
              <a:rPr lang="en-US" dirty="0" smtClean="0">
                <a:sym typeface="Wingdings"/>
              </a:rPr>
              <a:t> 1981  current understanding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53" y="2158709"/>
            <a:ext cx="5736167" cy="4376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4" y="4163376"/>
            <a:ext cx="1573664" cy="2085105"/>
          </a:xfrm>
          <a:prstGeom prst="rect">
            <a:avLst/>
          </a:prstGeom>
        </p:spPr>
      </p:pic>
      <p:cxnSp>
        <p:nvCxnSpPr>
          <p:cNvPr id="7" name="Straight Arrow Connector 6"/>
          <p:cNvCxnSpPr>
            <a:endCxn id="4" idx="0"/>
          </p:cNvCxnSpPr>
          <p:nvPr/>
        </p:nvCxnSpPr>
        <p:spPr>
          <a:xfrm>
            <a:off x="919692" y="1664314"/>
            <a:ext cx="1314" cy="24990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34255" y="1401527"/>
            <a:ext cx="0" cy="1036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75467" y="6211669"/>
            <a:ext cx="1892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Walker et al. 1981</a:t>
            </a:r>
          </a:p>
          <a:p>
            <a:r>
              <a:rPr lang="en-US" dirty="0" smtClean="0"/>
              <a:t>Icarus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14" idx="0"/>
          </p:cNvCxnSpPr>
          <p:nvPr/>
        </p:nvCxnSpPr>
        <p:spPr>
          <a:xfrm>
            <a:off x="8204238" y="1334454"/>
            <a:ext cx="28752" cy="20902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7108" y="3424712"/>
            <a:ext cx="1991764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 photo-</a:t>
            </a:r>
          </a:p>
          <a:p>
            <a:r>
              <a:rPr lang="en-US" dirty="0"/>
              <a:t>c</a:t>
            </a:r>
            <a:r>
              <a:rPr lang="en-US" dirty="0" smtClean="0"/>
              <a:t>hemistry.</a:t>
            </a:r>
          </a:p>
          <a:p>
            <a:endParaRPr lang="en-US" dirty="0" smtClean="0"/>
          </a:p>
          <a:p>
            <a:r>
              <a:rPr lang="en-US" dirty="0" smtClean="0"/>
              <a:t>FUV/XUV absorbed</a:t>
            </a:r>
          </a:p>
          <a:p>
            <a:r>
              <a:rPr lang="en-US" dirty="0"/>
              <a:t>t</a:t>
            </a:r>
            <a:r>
              <a:rPr lang="en-US" dirty="0" smtClean="0"/>
              <a:t>hroughout </a:t>
            </a:r>
          </a:p>
          <a:p>
            <a:r>
              <a:rPr lang="en-US" dirty="0"/>
              <a:t>u</a:t>
            </a:r>
            <a:r>
              <a:rPr lang="en-US" dirty="0" smtClean="0"/>
              <a:t>pper atmosphere.</a:t>
            </a:r>
          </a:p>
          <a:p>
            <a:endParaRPr lang="en-US" dirty="0"/>
          </a:p>
          <a:p>
            <a:r>
              <a:rPr lang="en-US" dirty="0" smtClean="0"/>
              <a:t>Consistent </a:t>
            </a:r>
          </a:p>
          <a:p>
            <a:r>
              <a:rPr lang="en-US" dirty="0"/>
              <a:t>t</a:t>
            </a:r>
            <a:r>
              <a:rPr lang="en-US" dirty="0" smtClean="0"/>
              <a:t>reatment of</a:t>
            </a:r>
          </a:p>
          <a:p>
            <a:r>
              <a:rPr lang="en-US" dirty="0" smtClean="0"/>
              <a:t>ionization.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72173" y="2336489"/>
            <a:ext cx="2267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Basic theory</a:t>
            </a:r>
          </a:p>
          <a:p>
            <a:r>
              <a:rPr lang="en-US" dirty="0"/>
              <a:t>o</a:t>
            </a:r>
            <a:r>
              <a:rPr lang="en-US" dirty="0" smtClean="0"/>
              <a:t>f supersonic</a:t>
            </a:r>
          </a:p>
          <a:p>
            <a:r>
              <a:rPr lang="en-US" dirty="0"/>
              <a:t>e</a:t>
            </a:r>
            <a:r>
              <a:rPr lang="en-US" dirty="0" smtClean="0"/>
              <a:t>scape of atmosphere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126353" y="1563098"/>
            <a:ext cx="969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Apply to </a:t>
            </a:r>
          </a:p>
          <a:p>
            <a:r>
              <a:rPr lang="en-US" dirty="0" smtClean="0"/>
              <a:t>Venus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873094" y="1809338"/>
            <a:ext cx="1738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</a:t>
            </a:r>
          </a:p>
          <a:p>
            <a:r>
              <a:rPr lang="en-US" dirty="0"/>
              <a:t>a</a:t>
            </a:r>
            <a:r>
              <a:rPr lang="en-US" dirty="0" smtClean="0"/>
              <a:t>pproximations/</a:t>
            </a:r>
          </a:p>
          <a:p>
            <a:r>
              <a:rPr lang="en-US" dirty="0" smtClean="0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016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96719"/>
            <a:ext cx="4656617" cy="3401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2460" y="127387"/>
            <a:ext cx="603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 </a:t>
            </a:r>
            <a:r>
              <a:rPr lang="en-US" sz="2400" dirty="0" smtClean="0"/>
              <a:t>(not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 </a:t>
            </a:r>
            <a:r>
              <a:rPr lang="en-US" sz="2400" dirty="0" smtClean="0"/>
              <a:t>dominates in photochemical models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6564" y="3898001"/>
            <a:ext cx="296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Venus today (S cycle omitted)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643" y="703718"/>
            <a:ext cx="4547357" cy="3194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0415" y="3898001"/>
            <a:ext cx="3611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Venus during a runaway greenhouse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6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34400" cy="628556"/>
          </a:xfrm>
        </p:spPr>
        <p:txBody>
          <a:bodyPr>
            <a:noAutofit/>
          </a:bodyPr>
          <a:lstStyle/>
          <a:p>
            <a:r>
              <a:rPr lang="en-US" sz="2200" dirty="0" smtClean="0"/>
              <a:t>Diffusion-limited escape: escape of a minor low-molecular-weight constituent from a high-molecular-weight atmosphere (e.g., H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 in CO</a:t>
            </a:r>
            <a:r>
              <a:rPr lang="en-US" sz="2200" baseline="-25000" dirty="0" smtClean="0"/>
              <a:t>2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007758"/>
            <a:ext cx="7035800" cy="1320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97552" y="161752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7552" y="87407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7552" y="161752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97552" y="87706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74598" y="37903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55174" y="3531606"/>
            <a:ext cx="6660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ESCAPE AT EXOBASE IS EFFICIENT </a:t>
            </a:r>
            <a:r>
              <a:rPr lang="en-US" b="1" dirty="0" smtClean="0"/>
              <a:t>AND </a:t>
            </a:r>
            <a:r>
              <a:rPr lang="en-US" dirty="0" smtClean="0"/>
              <a:t>LIGHT CONSTITUENT </a:t>
            </a:r>
          </a:p>
          <a:p>
            <a:r>
              <a:rPr lang="en-US" dirty="0" smtClean="0"/>
              <a:t>DOMINATES AT EXOBASE. THEN: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130321" y="874072"/>
            <a:ext cx="0" cy="74344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30321" y="1061735"/>
            <a:ext cx="459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SEPERATION OF SPECIES BY MOLECULAR MASS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7937"/>
            <a:ext cx="9144000" cy="149823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4130997" y="1876134"/>
            <a:ext cx="384875" cy="4489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15872" y="163842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Binary diffusion parameter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22560" y="5706315"/>
            <a:ext cx="251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Diffusivity at </a:t>
            </a:r>
            <a:r>
              <a:rPr lang="en-US" dirty="0" err="1" smtClean="0"/>
              <a:t>homopause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5322560" y="5066935"/>
            <a:ext cx="412085" cy="639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59000" y="4878836"/>
            <a:ext cx="3013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28" name="TextBox 27"/>
          <p:cNvSpPr txBox="1"/>
          <p:nvPr/>
        </p:nvSpPr>
        <p:spPr>
          <a:xfrm>
            <a:off x="-1251" y="507737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10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inner edge of the habitable zone is defined by the runaway greenhouse limit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04" y="1143000"/>
            <a:ext cx="4453938" cy="554048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3965046" y="4817251"/>
            <a:ext cx="0" cy="4491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752473" y="1980168"/>
            <a:ext cx="265788" cy="4491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52473" y="2429364"/>
            <a:ext cx="162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in &lt;2 Gyr</a:t>
            </a:r>
          </a:p>
          <a:p>
            <a:r>
              <a:rPr lang="en-US" dirty="0" smtClean="0"/>
              <a:t>(uninhabitable)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65046" y="4943282"/>
            <a:ext cx="1207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now</a:t>
            </a:r>
          </a:p>
          <a:p>
            <a:r>
              <a:rPr lang="en-US" dirty="0" smtClean="0"/>
              <a:t>(habitable)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86548" y="5266448"/>
            <a:ext cx="21181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anthropic </a:t>
            </a:r>
          </a:p>
          <a:p>
            <a:r>
              <a:rPr lang="en-US" dirty="0"/>
              <a:t>s</a:t>
            </a:r>
            <a:r>
              <a:rPr lang="en-US" dirty="0" smtClean="0"/>
              <a:t>peculations see:</a:t>
            </a:r>
          </a:p>
          <a:p>
            <a:r>
              <a:rPr lang="en-US" dirty="0" smtClean="0"/>
              <a:t>Carter, Philosophical</a:t>
            </a:r>
          </a:p>
          <a:p>
            <a:r>
              <a:rPr lang="en-US" dirty="0" smtClean="0"/>
              <a:t>Transactions of the </a:t>
            </a:r>
          </a:p>
          <a:p>
            <a:r>
              <a:rPr lang="en-US" dirty="0" smtClean="0"/>
              <a:t>Royal Society, 1983.</a:t>
            </a:r>
          </a:p>
        </p:txBody>
      </p:sp>
    </p:spTree>
    <p:extLst>
      <p:ext uri="{BB962C8B-B14F-4D97-AF65-F5344CB8AC3E}">
        <p14:creationId xmlns:p14="http://schemas.microsoft.com/office/powerpoint/2010/main" val="1171849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05"/>
            <a:ext cx="4563097" cy="1553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Definitions: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adiabat</a:t>
            </a:r>
            <a:r>
              <a:rPr lang="en-US" dirty="0" smtClean="0"/>
              <a:t> </a:t>
            </a:r>
            <a:r>
              <a:rPr lang="en-US" dirty="0" smtClean="0"/>
              <a:t>and moist </a:t>
            </a:r>
            <a:r>
              <a:rPr lang="en-US" dirty="0" err="1" smtClean="0"/>
              <a:t>adiabat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097" y="0"/>
            <a:ext cx="4579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63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26805"/>
            <a:ext cx="9135097" cy="809631"/>
          </a:xfrm>
        </p:spPr>
        <p:txBody>
          <a:bodyPr>
            <a:normAutofit/>
          </a:bodyPr>
          <a:lstStyle/>
          <a:p>
            <a:r>
              <a:rPr lang="en-US" dirty="0" smtClean="0"/>
              <a:t>Definitions: </a:t>
            </a:r>
            <a:r>
              <a:rPr lang="en-US" dirty="0"/>
              <a:t> </a:t>
            </a:r>
            <a:r>
              <a:rPr lang="en-US" dirty="0" err="1" smtClean="0"/>
              <a:t>adiabat</a:t>
            </a:r>
            <a:r>
              <a:rPr lang="en-US" dirty="0" smtClean="0"/>
              <a:t> </a:t>
            </a:r>
            <a:r>
              <a:rPr lang="en-US" dirty="0" smtClean="0"/>
              <a:t>and moist </a:t>
            </a:r>
            <a:r>
              <a:rPr lang="en-US" dirty="0" err="1" smtClean="0"/>
              <a:t>adiabat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03" y="1285634"/>
            <a:ext cx="9144000" cy="1170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1404" y="836436"/>
            <a:ext cx="6255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Condensible</a:t>
            </a:r>
            <a:r>
              <a:rPr lang="en-US" dirty="0" smtClean="0"/>
              <a:t> “c” (e.g. water) and </a:t>
            </a:r>
            <a:r>
              <a:rPr lang="en-US" dirty="0" err="1" smtClean="0"/>
              <a:t>noncondensible</a:t>
            </a:r>
            <a:r>
              <a:rPr lang="en-US" dirty="0" smtClean="0"/>
              <a:t> “a” (e.g. O</a:t>
            </a:r>
            <a:r>
              <a:rPr lang="en-US" baseline="-25000" dirty="0" smtClean="0"/>
              <a:t>2</a:t>
            </a:r>
            <a:r>
              <a:rPr lang="en-US" dirty="0" smtClean="0"/>
              <a:t>/N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instant precipitation of condensate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081"/>
            <a:ext cx="9144000" cy="168596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8023023" y="4910189"/>
            <a:ext cx="402700" cy="836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62738" y="574662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Mixing ratio at</a:t>
            </a:r>
          </a:p>
          <a:p>
            <a:r>
              <a:rPr lang="en-US" dirty="0" smtClean="0"/>
              <a:t>saturation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7815" y="3097911"/>
            <a:ext cx="215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Assuming saturation, 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626288" y="1482767"/>
            <a:ext cx="573073" cy="7632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29308" y="2239305"/>
            <a:ext cx="182720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ero by definition</a:t>
            </a:r>
          </a:p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f </a:t>
            </a:r>
            <a:r>
              <a:rPr lang="en-US" dirty="0" err="1" smtClean="0">
                <a:solidFill>
                  <a:srgbClr val="FF0000"/>
                </a:solidFill>
              </a:rPr>
              <a:t>adiabat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875" y="5297656"/>
            <a:ext cx="4980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limit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sat</a:t>
            </a:r>
            <a:r>
              <a:rPr lang="en-US" dirty="0" smtClean="0"/>
              <a:t> = 0 (dry atmosphere), this equation</a:t>
            </a:r>
          </a:p>
          <a:p>
            <a:r>
              <a:rPr lang="en-US" dirty="0"/>
              <a:t>g</a:t>
            </a:r>
            <a:r>
              <a:rPr lang="en-US" dirty="0" smtClean="0"/>
              <a:t>ives the dry </a:t>
            </a:r>
            <a:r>
              <a:rPr lang="en-US" dirty="0" err="1" smtClean="0"/>
              <a:t>adiabat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2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242" y="705523"/>
            <a:ext cx="5923871" cy="61524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166" y="195085"/>
            <a:ext cx="828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temperature increases, the moist </a:t>
            </a:r>
            <a:r>
              <a:rPr lang="en-US" dirty="0" err="1" smtClean="0"/>
              <a:t>adiabat</a:t>
            </a:r>
            <a:r>
              <a:rPr lang="en-US" dirty="0" smtClean="0"/>
              <a:t> increasingly diverges from the dry </a:t>
            </a:r>
            <a:r>
              <a:rPr lang="en-US" dirty="0" err="1" smtClean="0"/>
              <a:t>adiabat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6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05"/>
            <a:ext cx="8229600" cy="949037"/>
          </a:xfrm>
        </p:spPr>
        <p:txBody>
          <a:bodyPr/>
          <a:lstStyle/>
          <a:p>
            <a:r>
              <a:rPr lang="en-US" dirty="0" smtClean="0"/>
              <a:t>Stratospheric cold-trap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674"/>
            <a:ext cx="4962107" cy="4962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026" y="1223674"/>
            <a:ext cx="4481973" cy="51020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5730730" y="3113400"/>
            <a:ext cx="820889" cy="69703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1223674"/>
            <a:ext cx="43561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2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84"/>
            <a:ext cx="8229600" cy="879854"/>
          </a:xfrm>
        </p:spPr>
        <p:txBody>
          <a:bodyPr/>
          <a:lstStyle/>
          <a:p>
            <a:r>
              <a:rPr lang="en-US" dirty="0" smtClean="0"/>
              <a:t>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30" y="1063233"/>
            <a:ext cx="9003850" cy="46436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Presentation of Watson et al. (1981) </a:t>
            </a:r>
            <a:r>
              <a:rPr lang="en-US" sz="2600" dirty="0" smtClean="0"/>
              <a:t>(required reading #1</a:t>
            </a:r>
            <a:r>
              <a:rPr lang="en-US" sz="2600" dirty="0" smtClean="0"/>
              <a:t>)</a:t>
            </a:r>
          </a:p>
          <a:p>
            <a:pPr lvl="1"/>
            <a:r>
              <a:rPr lang="en-US" sz="2200" dirty="0" smtClean="0"/>
              <a:t>Julian &amp; Matt </a:t>
            </a:r>
            <a:endParaRPr lang="en-US" sz="2200" dirty="0" smtClean="0"/>
          </a:p>
          <a:p>
            <a:r>
              <a:rPr lang="en-US" dirty="0" smtClean="0"/>
              <a:t>A key point from required reading #2 (</a:t>
            </a:r>
            <a:r>
              <a:rPr lang="en-US" dirty="0" err="1" smtClean="0"/>
              <a:t>Pierrehumbert</a:t>
            </a:r>
            <a:r>
              <a:rPr lang="en-US" dirty="0" smtClean="0"/>
              <a:t>)</a:t>
            </a:r>
          </a:p>
          <a:p>
            <a:r>
              <a:rPr lang="en-US" dirty="0"/>
              <a:t>Atmospheric </a:t>
            </a:r>
            <a:r>
              <a:rPr lang="en-US" dirty="0" smtClean="0"/>
              <a:t>Escape, continued</a:t>
            </a:r>
            <a:endParaRPr lang="en-US" dirty="0"/>
          </a:p>
          <a:p>
            <a:pPr lvl="1"/>
            <a:r>
              <a:rPr lang="en-US" dirty="0" smtClean="0"/>
              <a:t>Diffusion-limited escape</a:t>
            </a:r>
          </a:p>
          <a:p>
            <a:pPr lvl="1"/>
            <a:r>
              <a:rPr lang="en-US" dirty="0" smtClean="0"/>
              <a:t>Runaway Greenhouse</a:t>
            </a:r>
            <a:endParaRPr lang="en-US" dirty="0"/>
          </a:p>
          <a:p>
            <a:r>
              <a:rPr lang="en-US" dirty="0" smtClean="0"/>
              <a:t>Long-term water cycle</a:t>
            </a:r>
            <a:endParaRPr lang="en-US" dirty="0"/>
          </a:p>
          <a:p>
            <a:pPr lvl="1"/>
            <a:r>
              <a:rPr lang="en-US" dirty="0" smtClean="0"/>
              <a:t>Water </a:t>
            </a:r>
            <a:r>
              <a:rPr lang="en-US" dirty="0" err="1" smtClean="0"/>
              <a:t>subduction</a:t>
            </a:r>
            <a:endParaRPr lang="en-US" dirty="0"/>
          </a:p>
          <a:p>
            <a:pPr lvl="1"/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en-US" dirty="0" smtClean="0"/>
              <a:t>outgassing</a:t>
            </a:r>
          </a:p>
          <a:p>
            <a:pPr lvl="1"/>
            <a:r>
              <a:rPr lang="en-US" dirty="0" smtClean="0"/>
              <a:t>Geologic data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672274" y="2517135"/>
            <a:ext cx="510940" cy="12409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83214" y="2686545"/>
            <a:ext cx="2420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edge of the </a:t>
            </a:r>
          </a:p>
          <a:p>
            <a:r>
              <a:rPr lang="en-US" dirty="0"/>
              <a:t>h</a:t>
            </a:r>
            <a:r>
              <a:rPr lang="en-US" dirty="0" smtClean="0"/>
              <a:t>abitable zone</a:t>
            </a:r>
          </a:p>
          <a:p>
            <a:r>
              <a:rPr lang="en-US" dirty="0" smtClean="0"/>
              <a:t>(loss of water to space).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5672274" y="4013902"/>
            <a:ext cx="510940" cy="15486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83214" y="4372510"/>
            <a:ext cx="1906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 of water to</a:t>
            </a:r>
          </a:p>
          <a:p>
            <a:r>
              <a:rPr lang="en-US" dirty="0"/>
              <a:t>a</a:t>
            </a:r>
            <a:r>
              <a:rPr lang="en-US" dirty="0" smtClean="0"/>
              <a:t> planet’s interior.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35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9753"/>
          </a:xfrm>
        </p:spPr>
        <p:txBody>
          <a:bodyPr>
            <a:normAutofit fontScale="90000"/>
          </a:bodyPr>
          <a:lstStyle/>
          <a:p>
            <a:r>
              <a:rPr lang="en-US" sz="3300" dirty="0" smtClean="0"/>
              <a:t>Condensable greenhouse gases lead to climate instability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300" dirty="0" smtClean="0"/>
              <a:t>(</a:t>
            </a:r>
            <a:r>
              <a:rPr lang="en-US" sz="3300" dirty="0" err="1" smtClean="0"/>
              <a:t>Kombayashi</a:t>
            </a:r>
            <a:r>
              <a:rPr lang="en-US" sz="3300" dirty="0" smtClean="0"/>
              <a:t>-Ingersoll limit)</a:t>
            </a:r>
            <a:endParaRPr lang="en-US" sz="3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138" y="919753"/>
            <a:ext cx="6674038" cy="53797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02188" y="2759259"/>
            <a:ext cx="1734573" cy="145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04376" y="1109543"/>
            <a:ext cx="14598" cy="1795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36679" y="28425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376" y="735087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83931" y="2087693"/>
            <a:ext cx="952748" cy="5255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83931" y="1104419"/>
            <a:ext cx="0" cy="983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627963"/>
            <a:ext cx="23962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Consequences:</a:t>
            </a:r>
          </a:p>
          <a:p>
            <a:r>
              <a:rPr lang="en-US" b="1" dirty="0" smtClean="0"/>
              <a:t>(all are important)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dissociation</a:t>
            </a:r>
          </a:p>
          <a:p>
            <a:r>
              <a:rPr lang="en-US" dirty="0" smtClean="0"/>
              <a:t>VNIR window</a:t>
            </a:r>
          </a:p>
          <a:p>
            <a:r>
              <a:rPr lang="en-US" dirty="0" smtClean="0"/>
              <a:t>Surface magma</a:t>
            </a:r>
          </a:p>
          <a:p>
            <a:r>
              <a:rPr lang="en-US" dirty="0" smtClean="0"/>
              <a:t>All water lost to space</a:t>
            </a:r>
          </a:p>
          <a:p>
            <a:r>
              <a:rPr lang="en-US" dirty="0" smtClean="0"/>
              <a:t>Carbonates decompose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204376" y="1824906"/>
            <a:ext cx="379555" cy="262787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7363" y="550421"/>
            <a:ext cx="14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Assumptions: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8974" y="3211836"/>
            <a:ext cx="1449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 RH</a:t>
            </a:r>
          </a:p>
          <a:p>
            <a:r>
              <a:rPr lang="en-US" dirty="0" smtClean="0"/>
              <a:t>(RH = relative</a:t>
            </a:r>
          </a:p>
          <a:p>
            <a:r>
              <a:rPr lang="en-US" dirty="0"/>
              <a:t>h</a:t>
            </a:r>
            <a:r>
              <a:rPr lang="en-US" dirty="0" smtClean="0"/>
              <a:t>umidity)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7240737" y="4732963"/>
            <a:ext cx="290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Nature,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7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86614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10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1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/>
              <a:t>Anthropogenic greenhouse gases (probably) cannot trigger the runaway </a:t>
            </a:r>
            <a:r>
              <a:rPr lang="en-US" sz="3000" dirty="0" smtClean="0"/>
              <a:t>greenhouse.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5911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Goldblatt</a:t>
            </a:r>
            <a:r>
              <a:rPr lang="en-US" dirty="0" smtClean="0"/>
              <a:t> et al. Nature Geoscience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442"/>
            <a:ext cx="5357570" cy="2992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4" y="1528442"/>
            <a:ext cx="4048202" cy="3865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984" y="4592353"/>
            <a:ext cx="2831118" cy="1615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8102" y="4916509"/>
            <a:ext cx="694778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Black</a:t>
            </a:r>
          </a:p>
          <a:p>
            <a:r>
              <a:rPr lang="en-US" sz="1500" dirty="0" smtClean="0"/>
              <a:t>Green</a:t>
            </a:r>
          </a:p>
          <a:p>
            <a:r>
              <a:rPr lang="en-US" sz="1500" dirty="0" smtClean="0"/>
              <a:t>Blue</a:t>
            </a:r>
          </a:p>
          <a:p>
            <a:r>
              <a:rPr lang="en-US" sz="1500" dirty="0" smtClean="0"/>
              <a:t>Red</a:t>
            </a:r>
          </a:p>
          <a:p>
            <a:r>
              <a:rPr lang="en-US" sz="1500" dirty="0" smtClean="0"/>
              <a:t>purple</a:t>
            </a:r>
            <a:endParaRPr lang="en-US" sz="15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42880" y="4779725"/>
            <a:ext cx="633664" cy="467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76544" y="5393595"/>
            <a:ext cx="2088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RH &lt; 1</a:t>
            </a:r>
          </a:p>
          <a:p>
            <a:r>
              <a:rPr lang="en-US" dirty="0" smtClean="0"/>
              <a:t>Solid lines:  RH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32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/>
              <a:t>Earth today is close to the runaway greenhouse limit. The runaway greenhouse can be triggered by an increase in solar luminosity, or by release of a </a:t>
            </a:r>
            <a:r>
              <a:rPr lang="en-US" sz="2400" dirty="0" err="1"/>
              <a:t>noncondensable</a:t>
            </a:r>
            <a:r>
              <a:rPr lang="en-US" sz="2400" dirty="0"/>
              <a:t> greenhouse gas (e.g. CO</a:t>
            </a:r>
            <a:r>
              <a:rPr lang="en-US" sz="2400" baseline="-25000" dirty="0"/>
              <a:t>2</a:t>
            </a:r>
            <a:r>
              <a:rPr lang="en-US" sz="24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87" y="1143000"/>
            <a:ext cx="4329591" cy="3983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33335"/>
            <a:ext cx="267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Leconte</a:t>
            </a:r>
            <a:r>
              <a:rPr lang="en-US" dirty="0" smtClean="0"/>
              <a:t> et al. 2013 Nature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46" y="2388616"/>
            <a:ext cx="4967654" cy="5166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7488920" y="2029296"/>
            <a:ext cx="0" cy="359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8444225" y="2905252"/>
            <a:ext cx="0" cy="364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5229" y="1428745"/>
            <a:ext cx="112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ater lost</a:t>
            </a:r>
          </a:p>
          <a:p>
            <a:r>
              <a:rPr lang="en-US" dirty="0" smtClean="0"/>
              <a:t>(bars)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08178" y="3269488"/>
            <a:ext cx="163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loss flux</a:t>
            </a:r>
          </a:p>
          <a:p>
            <a:r>
              <a:rPr lang="en-US" dirty="0" smtClean="0"/>
              <a:t>(atoms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4083" y="1438371"/>
            <a:ext cx="138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for loss</a:t>
            </a:r>
          </a:p>
          <a:p>
            <a:r>
              <a:rPr lang="en-US" dirty="0" smtClean="0"/>
              <a:t>(10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80056" y="2075076"/>
            <a:ext cx="0" cy="359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385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67075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The runaway greenhouse:</a:t>
            </a:r>
            <a:br>
              <a:rPr lang="en-US" sz="3000" dirty="0" smtClean="0"/>
            </a:br>
            <a:r>
              <a:rPr lang="en-US" sz="3000" dirty="0" smtClean="0"/>
              <a:t>under the hood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075" y="0"/>
            <a:ext cx="50268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179" y="1967321"/>
            <a:ext cx="3746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Raising temperature raises the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dirty="0"/>
              <a:t>m</a:t>
            </a:r>
            <a:r>
              <a:rPr lang="en-US" dirty="0" smtClean="0"/>
              <a:t>ixing ratio at the cold trap (assumed</a:t>
            </a:r>
          </a:p>
          <a:p>
            <a:r>
              <a:rPr lang="en-US" dirty="0"/>
              <a:t>i</a:t>
            </a:r>
            <a:r>
              <a:rPr lang="en-US" dirty="0" smtClean="0"/>
              <a:t>sothermal)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759" y="2890651"/>
            <a:ext cx="4633903" cy="34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89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35"/>
            <a:ext cx="9144000" cy="41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88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99" y="685546"/>
            <a:ext cx="35719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was the last 10</a:t>
            </a:r>
            <a:r>
              <a:rPr lang="en-US" baseline="30000" dirty="0" smtClean="0"/>
              <a:t>th</a:t>
            </a:r>
            <a:r>
              <a:rPr lang="en-US" dirty="0" smtClean="0"/>
              <a:t> of Venus’ ocean removed?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25" y="0"/>
            <a:ext cx="4590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3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 gravity moves the runaway greenhouse limit closer to the star</a:t>
            </a:r>
            <a:br>
              <a:rPr lang="en-US" sz="2400" dirty="0" smtClean="0"/>
            </a:br>
            <a:r>
              <a:rPr lang="en-US" sz="2400" dirty="0"/>
              <a:t>	</a:t>
            </a:r>
            <a:r>
              <a:rPr lang="en-US" sz="2400" dirty="0" smtClean="0"/>
              <a:t>e.g. metal-rich planet, </a:t>
            </a:r>
            <a:r>
              <a:rPr lang="en-US" sz="2400" dirty="0"/>
              <a:t> l</a:t>
            </a:r>
            <a:r>
              <a:rPr lang="en-US" sz="2400" dirty="0" smtClean="0"/>
              <a:t>arger-radius super-Earth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9" y="1754042"/>
            <a:ext cx="4774244" cy="389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418" y="1927804"/>
            <a:ext cx="5908257" cy="4114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209" y="933949"/>
            <a:ext cx="6814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</a:t>
            </a:r>
            <a:r>
              <a:rPr lang="en-US" dirty="0" smtClean="0">
                <a:sym typeface="Wingdings"/>
              </a:rPr>
              <a:t> vapor pressure</a:t>
            </a:r>
          </a:p>
          <a:p>
            <a:r>
              <a:rPr lang="en-US" dirty="0" smtClean="0"/>
              <a:t>Vapor pressure x humidity / gravity </a:t>
            </a:r>
            <a:r>
              <a:rPr lang="en-US" dirty="0" smtClean="0">
                <a:sym typeface="Wingdings"/>
              </a:rPr>
              <a:t> column mass of greenhouse gas</a:t>
            </a:r>
          </a:p>
          <a:p>
            <a:r>
              <a:rPr lang="en-US" dirty="0" smtClean="0">
                <a:sym typeface="Wingdings"/>
              </a:rPr>
              <a:t>Column mass  greenhouse effect.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sets the rate of atmospheric escape?</a:t>
            </a:r>
            <a:br>
              <a:rPr lang="en-US" dirty="0" smtClean="0"/>
            </a:br>
            <a:r>
              <a:rPr lang="en-US" i="1" dirty="0" smtClean="0"/>
              <a:t>Possible bottlenecks</a:t>
            </a:r>
            <a:endParaRPr lang="en-US" i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87380" y="5761543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7380" y="5020316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87380" y="3611090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7380" y="2867642"/>
            <a:ext cx="33277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80" y="5749785"/>
            <a:ext cx="250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at surface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7602" y="1683608"/>
            <a:ext cx="153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Energy supply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7380" y="5008100"/>
            <a:ext cx="292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Condensation in atmosphere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87380" y="3611090"/>
            <a:ext cx="1360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Homopause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7380" y="2870639"/>
            <a:ext cx="100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Exobase</a:t>
            </a:r>
            <a:endParaRPr lang="en-US" i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64426" y="2372604"/>
            <a:ext cx="0" cy="37465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3200473" y="1982382"/>
            <a:ext cx="627941" cy="769056"/>
          </a:xfrm>
          <a:prstGeom prst="curvedConnector2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15144" y="5630158"/>
            <a:ext cx="4071479" cy="63094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</a:rPr>
              <a:t>Example: Pluto &amp; kin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2772" y="5486400"/>
            <a:ext cx="4115144" cy="7747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8200"/>
            <a:ext cx="6075766" cy="438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878" y="0"/>
            <a:ext cx="4651022" cy="261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5850" y="2615168"/>
            <a:ext cx="223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Kuiper (U. Chicago)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3262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Pluto &amp; kin = The Kuiper Belt:</a:t>
            </a:r>
          </a:p>
          <a:p>
            <a:r>
              <a:rPr lang="en-US" b="1" dirty="0" smtClean="0"/>
              <a:t>(Planetary science with large </a:t>
            </a:r>
            <a:r>
              <a:rPr lang="en-US" b="1" i="1" dirty="0" smtClean="0"/>
              <a:t>n</a:t>
            </a:r>
            <a:r>
              <a:rPr lang="en-US" b="1" dirty="0" smtClean="0"/>
              <a:t>!)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471"/>
            <a:ext cx="4699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 of albedos, sizes, compositions,</a:t>
            </a:r>
          </a:p>
          <a:p>
            <a:r>
              <a:rPr lang="en-US" dirty="0"/>
              <a:t>d</a:t>
            </a:r>
            <a:r>
              <a:rPr lang="en-US" dirty="0" smtClean="0"/>
              <a:t>istances from the sun. Principal volatiles:</a:t>
            </a:r>
            <a:br>
              <a:rPr lang="en-US" dirty="0" smtClean="0"/>
            </a:br>
            <a:r>
              <a:rPr lang="en-US" dirty="0" smtClean="0"/>
              <a:t>N2, CO2, CO, CH4. H2O has negligible saturation</a:t>
            </a:r>
          </a:p>
          <a:p>
            <a:r>
              <a:rPr lang="en-US" dirty="0"/>
              <a:t>v</a:t>
            </a:r>
            <a:r>
              <a:rPr lang="en-US" dirty="0" smtClean="0"/>
              <a:t>apor pressure (only way to remove H2O is</a:t>
            </a:r>
          </a:p>
          <a:p>
            <a:r>
              <a:rPr lang="en-US" dirty="0" err="1" smtClean="0"/>
              <a:t>Nonthermal</a:t>
            </a:r>
            <a:r>
              <a:rPr lang="en-US" dirty="0" smtClean="0"/>
              <a:t> mechanisms, or </a:t>
            </a:r>
            <a:r>
              <a:rPr lang="en-US" dirty="0" err="1" smtClean="0"/>
              <a:t>cryovolcanism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63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81" y="982215"/>
            <a:ext cx="7920256" cy="5633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740"/>
            <a:ext cx="9144000" cy="630611"/>
          </a:xfrm>
        </p:spPr>
        <p:txBody>
          <a:bodyPr>
            <a:noAutofit/>
          </a:bodyPr>
          <a:lstStyle/>
          <a:p>
            <a:r>
              <a:rPr lang="en-US" sz="1800" dirty="0" smtClean="0"/>
              <a:t>Moving from first 100 Ma (atmosphere/ocean regulated by exchange with external reservoirs) to “later” (atmosphere/ocean regulated by exchange with internal reservoirs)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397946" y="6410123"/>
            <a:ext cx="235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Gaillard &amp; </a:t>
            </a:r>
            <a:r>
              <a:rPr lang="en-US" dirty="0" err="1" smtClean="0"/>
              <a:t>Scaillet</a:t>
            </a:r>
            <a:r>
              <a:rPr lang="en-US" dirty="0" smtClean="0"/>
              <a:t>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046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" y="0"/>
            <a:ext cx="6705600" cy="500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7916" y="648866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ASIDE – NOT REQUIRED FOR HOMEWORK OR FINAL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363769" y="2501900"/>
            <a:ext cx="36830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2069" y="27686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Has CH4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92" y="2679700"/>
            <a:ext cx="3313043" cy="330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01" y="5060434"/>
            <a:ext cx="269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Brown &amp; Schaller </a:t>
            </a:r>
            <a:r>
              <a:rPr lang="en-US" dirty="0" err="1" smtClean="0"/>
              <a:t>ApJ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11097" y="1756370"/>
            <a:ext cx="2001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distribution</a:t>
            </a:r>
          </a:p>
          <a:p>
            <a:r>
              <a:rPr lang="en-US" dirty="0"/>
              <a:t>o</a:t>
            </a:r>
            <a:r>
              <a:rPr lang="en-US" dirty="0" smtClean="0"/>
              <a:t>n Pluto from 2015</a:t>
            </a:r>
          </a:p>
          <a:p>
            <a:r>
              <a:rPr lang="en-US" dirty="0" smtClean="0"/>
              <a:t>flyby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702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Earth’s long-term water cycle: </a:t>
            </a:r>
            <a:br>
              <a:rPr lang="en-US" dirty="0" smtClean="0"/>
            </a:br>
            <a:r>
              <a:rPr lang="en-US" dirty="0" smtClean="0"/>
              <a:t>outgassing and </a:t>
            </a:r>
            <a:r>
              <a:rPr lang="en-US" dirty="0" err="1" smtClean="0"/>
              <a:t>ingassing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648" y="1259156"/>
            <a:ext cx="5517817" cy="50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9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0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5" y="-27725"/>
            <a:ext cx="8229600" cy="6691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Outgassing: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2555" y="1821531"/>
            <a:ext cx="8229600" cy="34763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How to measure it?*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*safely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0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4000" cy="61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39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9400"/>
            <a:ext cx="80772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5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Uncertainties in measuring the current rate of volcanic degassing are </a:t>
            </a:r>
            <a:r>
              <a:rPr lang="en-US" b="1" u="sng" dirty="0" smtClean="0"/>
              <a:t>large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Both"/>
            </a:pPr>
            <a:r>
              <a:rPr lang="en-US" dirty="0" smtClean="0"/>
              <a:t>Measuring CO2 + H2O release against a large background of both gases. (S is easier).</a:t>
            </a:r>
          </a:p>
          <a:p>
            <a:pPr marL="514350" indent="-514350">
              <a:buAutoNum type="arabicParenBoth"/>
            </a:pPr>
            <a:endParaRPr lang="en-US" dirty="0"/>
          </a:p>
          <a:p>
            <a:pPr marL="514350" indent="-514350">
              <a:buAutoNum type="arabicParenBoth"/>
            </a:pPr>
            <a:r>
              <a:rPr lang="en-US" dirty="0" smtClean="0"/>
              <a:t>Diffuse degassing (between eruptions).</a:t>
            </a:r>
          </a:p>
          <a:p>
            <a:pPr marL="514350" indent="-514350">
              <a:buAutoNum type="arabicParenBoth"/>
            </a:pPr>
            <a:endParaRPr lang="en-US" dirty="0"/>
          </a:p>
          <a:p>
            <a:pPr marL="514350" indent="-514350">
              <a:buAutoNum type="arabicParenBoth"/>
            </a:pPr>
            <a:r>
              <a:rPr lang="en-US" dirty="0" smtClean="0"/>
              <a:t>“Shot noise” makes global extrapolation hard: e.g., Etna dominates current Earth degassing of CO2.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0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716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0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Presentation of Watson et al. (1981)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42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1088511"/>
          </a:xfrm>
        </p:spPr>
        <p:txBody>
          <a:bodyPr>
            <a:noAutofit/>
          </a:bodyPr>
          <a:lstStyle/>
          <a:p>
            <a:r>
              <a:rPr lang="en-US" sz="2700" dirty="0" smtClean="0"/>
              <a:t>Pressure determines how much of the magma’s gases are released to the atmosphere/ocean (= degassing efficiency)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623"/>
            <a:ext cx="9144000" cy="486405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8332792" y="1423623"/>
            <a:ext cx="0" cy="3935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301320" y="1423623"/>
            <a:ext cx="0" cy="3935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7323678" y="2710672"/>
            <a:ext cx="164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Earth’s seafloor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5404298" y="2243489"/>
            <a:ext cx="142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02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2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837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51" y="136274"/>
            <a:ext cx="8864964" cy="867026"/>
          </a:xfrm>
        </p:spPr>
        <p:txBody>
          <a:bodyPr>
            <a:noAutofit/>
          </a:bodyPr>
          <a:lstStyle/>
          <a:p>
            <a:r>
              <a:rPr lang="en-US" sz="3000" dirty="0" smtClean="0"/>
              <a:t>Joint-solubility effects </a:t>
            </a:r>
            <a:br>
              <a:rPr lang="en-US" sz="3000" dirty="0" smtClean="0"/>
            </a:br>
            <a:r>
              <a:rPr lang="en-US" sz="3000" dirty="0" smtClean="0"/>
              <a:t>on CO2 and H2O release by volcanoes (less important)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003300"/>
            <a:ext cx="8115300" cy="483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0641" y="2637424"/>
            <a:ext cx="1963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Vapor</a:t>
            </a:r>
            <a:r>
              <a:rPr lang="en-US" dirty="0" smtClean="0"/>
              <a:t> composition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12296" y="3006756"/>
            <a:ext cx="333559" cy="700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82653" y="5752206"/>
            <a:ext cx="110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magma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0" y="3006756"/>
            <a:ext cx="110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magma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6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 tectonics determines how much (volatile-bearing) magma is produced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631" y="1961893"/>
            <a:ext cx="5545369" cy="31059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609630" y="5067885"/>
            <a:ext cx="0" cy="9189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73548" y="5835631"/>
            <a:ext cx="9223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95886" y="580214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2372" y="4992258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70238" y="1592561"/>
            <a:ext cx="195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Crust (frozen melt)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57006" y="1375629"/>
            <a:ext cx="1770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Partial melt zone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 flipH="1">
            <a:off x="6864615" y="1744961"/>
            <a:ext cx="277422" cy="65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5618" y="1592561"/>
            <a:ext cx="4805856" cy="32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63538"/>
            <a:ext cx="86868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mantle that partially melts to produce </a:t>
            </a:r>
            <a:r>
              <a:rPr lang="en-US" sz="2400" b="1" dirty="0"/>
              <a:t>M</a:t>
            </a:r>
            <a:r>
              <a:rPr lang="en-US" sz="2400" b="1" dirty="0" smtClean="0"/>
              <a:t>id-Ocean </a:t>
            </a:r>
            <a:r>
              <a:rPr lang="en-US" sz="2400" b="1" dirty="0"/>
              <a:t>R</a:t>
            </a:r>
            <a:r>
              <a:rPr lang="en-US" sz="2400" b="1" dirty="0" smtClean="0"/>
              <a:t>idge </a:t>
            </a:r>
            <a:r>
              <a:rPr lang="en-US" sz="2400" b="1" dirty="0"/>
              <a:t>B</a:t>
            </a:r>
            <a:r>
              <a:rPr lang="en-US" sz="2400" b="1" dirty="0" smtClean="0"/>
              <a:t>asalt (MORB) </a:t>
            </a:r>
            <a:r>
              <a:rPr lang="en-US" sz="2400" dirty="0" smtClean="0"/>
              <a:t>has a uniform, steady composition, so (assuming steady melting conditions) the amount of CO2/H2O released per unit plate should be constant. We can use plate spreading rate as a proxy for CO2/H2O release at mid-ocean ridges.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42516"/>
            <a:ext cx="7061200" cy="491548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15900" y="673100"/>
            <a:ext cx="5207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1675816"/>
            <a:ext cx="1005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earn</a:t>
            </a:r>
          </a:p>
          <a:p>
            <a:r>
              <a:rPr lang="en-US" dirty="0"/>
              <a:t>t</a:t>
            </a:r>
            <a:r>
              <a:rPr lang="en-US" dirty="0" smtClean="0"/>
              <a:t>his </a:t>
            </a:r>
          </a:p>
          <a:p>
            <a:r>
              <a:rPr lang="en-US" dirty="0" smtClean="0"/>
              <a:t>acronym</a:t>
            </a:r>
          </a:p>
        </p:txBody>
      </p:sp>
    </p:spTree>
    <p:extLst>
      <p:ext uri="{BB962C8B-B14F-4D97-AF65-F5344CB8AC3E}">
        <p14:creationId xmlns:p14="http://schemas.microsoft.com/office/powerpoint/2010/main" val="320416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0"/>
            <a:ext cx="46363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40400"/>
            <a:ext cx="200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Why ~5 cm/</a:t>
            </a:r>
            <a:r>
              <a:rPr lang="en-US" dirty="0" err="1" smtClean="0"/>
              <a:t>yr</a:t>
            </a:r>
            <a:r>
              <a:rPr lang="en-US" dirty="0" smtClean="0"/>
              <a:t>? See</a:t>
            </a:r>
          </a:p>
          <a:p>
            <a:r>
              <a:rPr lang="en-US" dirty="0" smtClean="0"/>
              <a:t>Homework 2, </a:t>
            </a:r>
          </a:p>
          <a:p>
            <a:r>
              <a:rPr lang="en-US" dirty="0" smtClean="0"/>
              <a:t>question 2.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6718300" y="2171700"/>
            <a:ext cx="334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Korenaga</a:t>
            </a:r>
            <a:r>
              <a:rPr lang="en-US" dirty="0" smtClean="0"/>
              <a:t>, AGU Monograph, 2006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6630"/>
            <a:ext cx="3859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Indirect evidence suggests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late-tectonic spreading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ate has been about constant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or the last 3 billion years.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60198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112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" y="0"/>
            <a:ext cx="69007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Water uptake by the solid Earth (</a:t>
            </a:r>
            <a:r>
              <a:rPr lang="en-US" sz="3000" dirty="0" err="1" smtClean="0">
                <a:solidFill>
                  <a:schemeClr val="bg1"/>
                </a:solidFill>
              </a:rPr>
              <a:t>ingassing</a:t>
            </a:r>
            <a:r>
              <a:rPr lang="en-US" sz="3000" dirty="0" smtClean="0">
                <a:solidFill>
                  <a:schemeClr val="bg1"/>
                </a:solidFill>
              </a:rPr>
              <a:t>)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5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54100"/>
            <a:ext cx="9143999" cy="4789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64614" y="5998684"/>
            <a:ext cx="457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Serpentinite</a:t>
            </a:r>
            <a:r>
              <a:rPr lang="en-US" dirty="0" smtClean="0"/>
              <a:t> from Lost City (nr. Atlantis Massif)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47100" cy="7493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384800" y="647700"/>
            <a:ext cx="2286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13400" y="710168"/>
            <a:ext cx="136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icrobe fuel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16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8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107"/>
            <a:ext cx="8229600" cy="37306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Hydrothermal cracking/circulation is required to allow serpentinization  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744447"/>
            <a:ext cx="5219700" cy="1024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461169"/>
            <a:ext cx="6819900" cy="5281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84200"/>
            <a:ext cx="136137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Gravity</a:t>
            </a:r>
          </a:p>
          <a:p>
            <a:r>
              <a:rPr lang="en-US" dirty="0" smtClean="0"/>
              <a:t>  control</a:t>
            </a:r>
          </a:p>
          <a:p>
            <a:endParaRPr lang="en-US" dirty="0" smtClean="0"/>
          </a:p>
          <a:p>
            <a:r>
              <a:rPr lang="en-US" dirty="0" smtClean="0"/>
              <a:t>-Time</a:t>
            </a:r>
          </a:p>
          <a:p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evolution</a:t>
            </a:r>
          </a:p>
          <a:p>
            <a:r>
              <a:rPr lang="en-US" dirty="0"/>
              <a:t> </a:t>
            </a:r>
            <a:r>
              <a:rPr lang="en-US" dirty="0" smtClean="0"/>
              <a:t> (rotates</a:t>
            </a:r>
          </a:p>
          <a:p>
            <a:r>
              <a:rPr lang="en-US" dirty="0"/>
              <a:t> </a:t>
            </a:r>
            <a:r>
              <a:rPr lang="en-US" dirty="0" smtClean="0"/>
              <a:t>   lines </a:t>
            </a:r>
          </a:p>
          <a:p>
            <a:r>
              <a:rPr lang="en-US" dirty="0"/>
              <a:t> </a:t>
            </a:r>
            <a:r>
              <a:rPr lang="en-US" dirty="0" smtClean="0"/>
              <a:t>   clockwise)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90974" y="5835134"/>
            <a:ext cx="3153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Vance et al., Astrobiology,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5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15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4762"/>
            <a:ext cx="9128152" cy="7667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[Follow up to Watson et al. 1981 / office hours] </a:t>
            </a:r>
            <a:br>
              <a:rPr lang="en-US" sz="3000" dirty="0" smtClean="0"/>
            </a:br>
            <a:r>
              <a:rPr lang="en-US" sz="3000" b="1" dirty="0" smtClean="0"/>
              <a:t>Q: Why is Mars red? A: Hydrogen escape.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117600"/>
            <a:ext cx="26598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2H</a:t>
            </a:r>
            <a:r>
              <a:rPr lang="en-US" sz="2700" baseline="-25000" dirty="0" smtClean="0"/>
              <a:t>2</a:t>
            </a:r>
            <a:r>
              <a:rPr lang="en-US" sz="2700" dirty="0" smtClean="0"/>
              <a:t>O </a:t>
            </a:r>
            <a:r>
              <a:rPr lang="en-US" sz="2700" dirty="0" smtClean="0">
                <a:sym typeface="Wingdings"/>
              </a:rPr>
              <a:t> 2H</a:t>
            </a:r>
            <a:r>
              <a:rPr lang="en-US" sz="2700" baseline="-25000" dirty="0" smtClean="0">
                <a:sym typeface="Wingdings"/>
              </a:rPr>
              <a:t>2</a:t>
            </a:r>
            <a:r>
              <a:rPr lang="en-US" sz="2700" dirty="0" smtClean="0">
                <a:sym typeface="Wingdings"/>
              </a:rPr>
              <a:t> + O</a:t>
            </a:r>
            <a:r>
              <a:rPr lang="en-US" sz="2700" baseline="-25000" dirty="0" smtClean="0">
                <a:sym typeface="Wingdings"/>
              </a:rPr>
              <a:t>2</a:t>
            </a:r>
            <a:endParaRPr lang="en-US" sz="2700" baseline="-25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28800" y="1625431"/>
            <a:ext cx="584200" cy="9907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0991" y="2616200"/>
            <a:ext cx="1675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ery difficult for</a:t>
            </a:r>
          </a:p>
          <a:p>
            <a:r>
              <a:rPr lang="en-US" dirty="0"/>
              <a:t>t</a:t>
            </a:r>
            <a:r>
              <a:rPr lang="en-US" dirty="0" smtClean="0"/>
              <a:t>his to escape</a:t>
            </a:r>
          </a:p>
          <a:p>
            <a:r>
              <a:rPr lang="en-US" dirty="0"/>
              <a:t>t</a:t>
            </a:r>
            <a:r>
              <a:rPr lang="en-US" dirty="0" smtClean="0"/>
              <a:t>o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04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106"/>
            <a:ext cx="4566248" cy="1143000"/>
          </a:xfrm>
        </p:spPr>
        <p:txBody>
          <a:bodyPr>
            <a:noAutofit/>
          </a:bodyPr>
          <a:lstStyle/>
          <a:p>
            <a:pPr algn="l"/>
            <a:r>
              <a:rPr lang="en-US" sz="2700" dirty="0" err="1" smtClean="0"/>
              <a:t>Ingassing</a:t>
            </a:r>
            <a:r>
              <a:rPr lang="en-US" sz="2700" dirty="0" smtClean="0"/>
              <a:t> is fast enough for complete dehydration of Earth’s surface in 1 Gyr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948" y="-317483"/>
            <a:ext cx="45858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04061" y="1869573"/>
            <a:ext cx="4108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Ito et al. </a:t>
            </a:r>
            <a:r>
              <a:rPr lang="en-US" dirty="0" err="1" smtClean="0"/>
              <a:t>Geochim</a:t>
            </a:r>
            <a:r>
              <a:rPr lang="en-US" dirty="0" smtClean="0"/>
              <a:t>. </a:t>
            </a:r>
            <a:r>
              <a:rPr lang="en-US" dirty="0" err="1" smtClean="0"/>
              <a:t>Cosmochim</a:t>
            </a:r>
            <a:r>
              <a:rPr lang="en-US" dirty="0" smtClean="0"/>
              <a:t>. </a:t>
            </a:r>
            <a:r>
              <a:rPr lang="en-US" dirty="0" err="1" smtClean="0"/>
              <a:t>Acta</a:t>
            </a:r>
            <a:r>
              <a:rPr lang="en-US" dirty="0" smtClean="0"/>
              <a:t> 1983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2324100"/>
            <a:ext cx="3332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negative feedbacks?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Ocean level drops below the </a:t>
            </a:r>
          </a:p>
          <a:p>
            <a:r>
              <a:rPr lang="en-US" dirty="0"/>
              <a:t> </a:t>
            </a:r>
            <a:r>
              <a:rPr lang="en-US" dirty="0" smtClean="0"/>
              <a:t>     depth of the mid-ocean ridges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1974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… but shallow-marine sediments are dominant back to 3.5 Gyr, requiring </a:t>
            </a:r>
            <a:r>
              <a:rPr lang="en-US" sz="3000" b="1" dirty="0" smtClean="0"/>
              <a:t>constant continental freeboard</a:t>
            </a:r>
            <a:r>
              <a:rPr lang="en-US" sz="3000" dirty="0" smtClean="0"/>
              <a:t>. (Key point)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3934954" cy="466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201" y="1689100"/>
            <a:ext cx="4828799" cy="361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0400" y="2006600"/>
            <a:ext cx="433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Shallow-water conical </a:t>
            </a:r>
            <a:r>
              <a:rPr lang="en-US" dirty="0" err="1" smtClean="0">
                <a:solidFill>
                  <a:schemeClr val="bg1"/>
                </a:solidFill>
              </a:rPr>
              <a:t>stromatolites</a:t>
            </a:r>
            <a:r>
              <a:rPr lang="en-US" dirty="0" smtClean="0">
                <a:solidFill>
                  <a:schemeClr val="bg1"/>
                </a:solidFill>
              </a:rPr>
              <a:t>, 3.5 Gya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497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05"/>
            <a:ext cx="9144000" cy="561798"/>
          </a:xfrm>
        </p:spPr>
        <p:txBody>
          <a:bodyPr>
            <a:normAutofit fontScale="90000"/>
          </a:bodyPr>
          <a:lstStyle/>
          <a:p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A possible short-circuit in the deep water cycle: </a:t>
            </a:r>
            <a:br>
              <a:rPr lang="en-US" sz="2500" dirty="0" smtClean="0"/>
            </a:br>
            <a:r>
              <a:rPr lang="en-US" sz="2500" dirty="0" smtClean="0"/>
              <a:t>Deep Earth water uptake capability depends on the ability of hydrated minerals to survive thermal dehydration past the “line of arcs” 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27" y="1116746"/>
            <a:ext cx="7150073" cy="4745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200" y="5958366"/>
            <a:ext cx="234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Peacock, Science, 1990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6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645"/>
            <a:ext cx="9144000" cy="4465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594" y="15187"/>
            <a:ext cx="88537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Deep Earth uptake of water depends on mantle-mineral water storage capacity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976622" y="4981308"/>
            <a:ext cx="6277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Hirschmann</a:t>
            </a:r>
            <a:r>
              <a:rPr lang="en-US" dirty="0" smtClean="0"/>
              <a:t>, Annual Reviews of Earth &amp; Planetary Sciences, 2006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07461" y="3022275"/>
            <a:ext cx="194912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/>
              <a:t>“Sponge”</a:t>
            </a:r>
            <a:endParaRPr lang="en-US" sz="3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07461" y="3964643"/>
            <a:ext cx="180426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/>
              <a:t>“Desert”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89047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3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4046"/>
            <a:ext cx="91440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Explanations of the adiabatic </a:t>
            </a:r>
            <a:r>
              <a:rPr lang="en-US" sz="2400" dirty="0" smtClean="0"/>
              <a:t>lapse rate, moist </a:t>
            </a:r>
            <a:r>
              <a:rPr lang="en-US" sz="2400" dirty="0" smtClean="0"/>
              <a:t>adiabatic lapse rate.</a:t>
            </a:r>
            <a:endParaRPr lang="en-US" sz="2400" dirty="0" smtClean="0"/>
          </a:p>
          <a:p>
            <a:r>
              <a:rPr lang="en-US" sz="2400" dirty="0" smtClean="0"/>
              <a:t>Causes and consequences of the runaway </a:t>
            </a:r>
            <a:r>
              <a:rPr lang="en-US" sz="2400" dirty="0" smtClean="0"/>
              <a:t>greenhouse.</a:t>
            </a:r>
            <a:endParaRPr lang="en-US" sz="2400" dirty="0" smtClean="0"/>
          </a:p>
          <a:p>
            <a:r>
              <a:rPr lang="en-US" sz="2400" dirty="0" smtClean="0"/>
              <a:t>Why the runaway greenhouse stops at ~1500K (not 700K or 7000K</a:t>
            </a:r>
            <a:r>
              <a:rPr lang="en-US" sz="2400" dirty="0" smtClean="0"/>
              <a:t>).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_________________________________________________________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Relative </a:t>
            </a:r>
            <a:r>
              <a:rPr lang="en-US" sz="2400" dirty="0" err="1" smtClean="0"/>
              <a:t>solubilities</a:t>
            </a:r>
            <a:r>
              <a:rPr lang="en-US" sz="2400" dirty="0" smtClean="0"/>
              <a:t> of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and 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effect on what volatiles are released by volcanoes on Venus, Earth, Mars, and Early Mars.</a:t>
            </a:r>
            <a:endParaRPr lang="en-US" sz="2400" dirty="0" smtClean="0"/>
          </a:p>
          <a:p>
            <a:r>
              <a:rPr lang="en-US" sz="2400" dirty="0" smtClean="0"/>
              <a:t>What controls the depth of serpentinization.</a:t>
            </a:r>
            <a:endParaRPr lang="en-US" sz="2400" dirty="0" smtClean="0"/>
          </a:p>
          <a:p>
            <a:r>
              <a:rPr lang="en-US" sz="2400" dirty="0" smtClean="0"/>
              <a:t>Apparent imbalance in th</a:t>
            </a:r>
            <a:r>
              <a:rPr lang="en-US" sz="2400" dirty="0" smtClean="0"/>
              <a:t>e Earth’s long-term water cycle (and counter-evidence for long-term balance from the geologic record).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920396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0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63500"/>
            <a:ext cx="78232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0"/>
            <a:ext cx="7927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1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0"/>
            <a:ext cx="8588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8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099"/>
            <a:ext cx="8237736" cy="651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37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4762"/>
            <a:ext cx="9128152" cy="76676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[Follow up to Watson et al. 1981 / office hours] </a:t>
            </a:r>
            <a:br>
              <a:rPr lang="en-US" sz="2000" dirty="0" smtClean="0"/>
            </a:br>
            <a:r>
              <a:rPr lang="en-US" sz="2000" dirty="0" err="1" smtClean="0"/>
              <a:t>Q:Why</a:t>
            </a:r>
            <a:r>
              <a:rPr lang="en-US" sz="2000" dirty="0" smtClean="0"/>
              <a:t> did Mars go through an acid-lakes phase?</a:t>
            </a:r>
            <a:br>
              <a:rPr lang="en-US" sz="2000" dirty="0" smtClean="0"/>
            </a:br>
            <a:r>
              <a:rPr lang="en-US" sz="2000" dirty="0" smtClean="0"/>
              <a:t>A; Surface chemistry driven by hydrogen escape.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589" y="2736242"/>
            <a:ext cx="42133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Rovers find jarosite in some Mars lake deposits; an Fe</a:t>
            </a:r>
            <a:r>
              <a:rPr lang="en-US" sz="1600" baseline="30000" dirty="0" smtClean="0"/>
              <a:t>3+</a:t>
            </a:r>
            <a:r>
              <a:rPr lang="en-US" sz="1600" dirty="0" smtClean="0"/>
              <a:t> mineral that only forms when pH &lt; 4.</a:t>
            </a:r>
            <a:endParaRPr lang="en-US" sz="27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5092700" cy="1745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953" y="863600"/>
            <a:ext cx="4737100" cy="5821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782348" y="3607648"/>
            <a:ext cx="207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Hurowitz</a:t>
            </a:r>
            <a:r>
              <a:rPr lang="en-US" dirty="0" smtClean="0"/>
              <a:t> et al. 2010 </a:t>
            </a:r>
          </a:p>
          <a:p>
            <a:r>
              <a:rPr lang="en-US" dirty="0" smtClean="0"/>
              <a:t>Nature Geoscience.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47" y="3905414"/>
            <a:ext cx="4791047" cy="484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47" y="4389640"/>
            <a:ext cx="3797410" cy="10049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712761" y="3771900"/>
            <a:ext cx="636739" cy="29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49500" y="3561482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984500" y="5394540"/>
            <a:ext cx="7970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340100" y="5394540"/>
            <a:ext cx="0" cy="4855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12761" y="5880100"/>
            <a:ext cx="2291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et production of 1.75 </a:t>
            </a:r>
          </a:p>
          <a:p>
            <a:r>
              <a:rPr lang="en-US" dirty="0" smtClean="0"/>
              <a:t>protons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388100" y="52413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0" y="62468"/>
            <a:ext cx="3279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Dashed line: </a:t>
            </a:r>
          </a:p>
          <a:p>
            <a:r>
              <a:rPr lang="en-US" sz="1200" dirty="0" smtClean="0"/>
              <a:t>Current rate of Jeans escape 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930900" y="1562100"/>
            <a:ext cx="317500" cy="2794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48400" y="1562100"/>
            <a:ext cx="1325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Geologic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guesstimate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91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5707"/>
          </a:xfrm>
        </p:spPr>
        <p:txBody>
          <a:bodyPr>
            <a:normAutofit/>
          </a:bodyPr>
          <a:lstStyle/>
          <a:p>
            <a:r>
              <a:rPr lang="en-US" sz="3000" dirty="0" smtClean="0"/>
              <a:t>Review of </a:t>
            </a:r>
            <a:r>
              <a:rPr lang="en-US" sz="3000" dirty="0" err="1" smtClean="0"/>
              <a:t>Pierrehumbert</a:t>
            </a:r>
            <a:r>
              <a:rPr lang="en-US" sz="3000" dirty="0" smtClean="0"/>
              <a:t> (required reading #2)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3196"/>
            <a:ext cx="8229600" cy="4525963"/>
          </a:xfrm>
        </p:spPr>
        <p:txBody>
          <a:bodyPr>
            <a:normAutofit/>
          </a:bodyPr>
          <a:lstStyle/>
          <a:p>
            <a:r>
              <a:rPr lang="en-US" sz="2700" dirty="0" smtClean="0"/>
              <a:t>p. 536-542: Jeans escape: </a:t>
            </a:r>
            <a:r>
              <a:rPr lang="en-US" sz="2700" b="1" dirty="0" smtClean="0"/>
              <a:t>Key point: </a:t>
            </a:r>
            <a:r>
              <a:rPr lang="en-US" sz="2700" dirty="0" smtClean="0"/>
              <a:t>Jeans escape is unavoidable, but very slow unless thermal energy is close to gravitational potential energy.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93" y="2269040"/>
            <a:ext cx="6195953" cy="33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8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45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Review of </a:t>
            </a:r>
            <a:r>
              <a:rPr lang="en-US" sz="3000" dirty="0" err="1" smtClean="0"/>
              <a:t>Pierrehumbert</a:t>
            </a:r>
            <a:r>
              <a:rPr lang="en-US" sz="3000" dirty="0" smtClean="0"/>
              <a:t> (required reading #2)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4836"/>
            <a:ext cx="9144000" cy="4525963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. 542-543: </a:t>
            </a:r>
            <a:r>
              <a:rPr lang="en-US" b="1" dirty="0" smtClean="0"/>
              <a:t>Key point: </a:t>
            </a:r>
            <a:r>
              <a:rPr lang="en-US" dirty="0" smtClean="0"/>
              <a:t>Escape of hydrogen to space is what makes the runaway greenhouse irreversible. </a:t>
            </a:r>
          </a:p>
          <a:p>
            <a:pPr lvl="2"/>
            <a:r>
              <a:rPr lang="en-US" sz="1900" dirty="0" smtClean="0"/>
              <a:t>Example: Earth-sized planets that grew by giant impacts went through a steam-atmosphere phase for ~10</a:t>
            </a:r>
            <a:r>
              <a:rPr lang="en-US" sz="1900" baseline="30000" dirty="0" smtClean="0"/>
              <a:t>6</a:t>
            </a:r>
            <a:r>
              <a:rPr lang="en-US" sz="1900" dirty="0" smtClean="0"/>
              <a:t> years after giant impact, but this is not enough time for oceans-worth of hydrogen to escape. </a:t>
            </a:r>
            <a:r>
              <a:rPr lang="en-US" sz="1900" dirty="0"/>
              <a:t>A</a:t>
            </a:r>
            <a:r>
              <a:rPr lang="en-US" sz="1900" dirty="0" smtClean="0"/>
              <a:t>s the surface cools the ocean condenses.</a:t>
            </a:r>
            <a:r>
              <a:rPr lang="en-US" sz="1900" dirty="0"/>
              <a:t> note</a:t>
            </a:r>
            <a:endParaRPr lang="en-US" sz="1900" dirty="0" smtClean="0"/>
          </a:p>
          <a:p>
            <a:pPr lvl="2"/>
            <a:r>
              <a:rPr lang="en-US" sz="1900" dirty="0" smtClean="0"/>
              <a:t>Resources: A near-complete draft of the </a:t>
            </a:r>
            <a:r>
              <a:rPr lang="en-US" sz="1900" dirty="0" err="1" smtClean="0"/>
              <a:t>Pierrehumbert</a:t>
            </a:r>
            <a:r>
              <a:rPr lang="en-US" sz="1900" dirty="0" smtClean="0"/>
              <a:t> textbook is at </a:t>
            </a:r>
          </a:p>
          <a:p>
            <a:pPr marL="914400" lvl="2" indent="0">
              <a:buNone/>
            </a:pPr>
            <a:r>
              <a:rPr lang="en-US" sz="1900" dirty="0" smtClean="0"/>
              <a:t>    http</a:t>
            </a:r>
            <a:r>
              <a:rPr lang="en-US" sz="1900" dirty="0"/>
              <a:t>://</a:t>
            </a:r>
            <a:r>
              <a:rPr lang="en-US" sz="1900" dirty="0" err="1"/>
              <a:t>cips.berkeley.edu</a:t>
            </a:r>
            <a:r>
              <a:rPr lang="en-US" sz="1900" dirty="0"/>
              <a:t>/events/rocky-planets-class09/ClimateVol1.pdf</a:t>
            </a:r>
            <a:endParaRPr lang="en-US" sz="1900" dirty="0" smtClean="0"/>
          </a:p>
          <a:p>
            <a:pPr marL="914400" lvl="2" indent="0">
              <a:buNone/>
            </a:pPr>
            <a:r>
              <a:rPr lang="en-US" sz="1900" dirty="0" smtClean="0"/>
              <a:t>    The accompanying Python tutorials are at </a:t>
            </a:r>
          </a:p>
          <a:p>
            <a:pPr marL="914400" lvl="2" indent="0">
              <a:buNone/>
            </a:pPr>
            <a:r>
              <a:rPr lang="en-US" sz="1900" dirty="0" smtClean="0"/>
              <a:t>    https</a:t>
            </a:r>
            <a:r>
              <a:rPr lang="en-US" sz="1900" dirty="0"/>
              <a:t>://</a:t>
            </a:r>
            <a:r>
              <a:rPr lang="en-US" sz="1900" dirty="0" err="1"/>
              <a:t>geosci.uchicago.edu</a:t>
            </a:r>
            <a:r>
              <a:rPr lang="en-US" sz="1900" dirty="0"/>
              <a:t>/~rtp1/</a:t>
            </a:r>
            <a:r>
              <a:rPr lang="en-US" sz="1900" dirty="0" err="1"/>
              <a:t>PrinciplesPlanetaryClimate</a:t>
            </a:r>
            <a:r>
              <a:rPr lang="en-US" sz="1900" dirty="0"/>
              <a:t>/</a:t>
            </a:r>
            <a:r>
              <a:rPr lang="en-US" sz="1900" dirty="0" err="1"/>
              <a:t>index.html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4432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7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Lecture 3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4046"/>
            <a:ext cx="91440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Explanations of the adiabatic </a:t>
            </a:r>
            <a:r>
              <a:rPr lang="en-US" sz="2400" dirty="0" smtClean="0"/>
              <a:t>lapse rate, moist </a:t>
            </a:r>
            <a:r>
              <a:rPr lang="en-US" sz="2400" dirty="0" smtClean="0"/>
              <a:t>adiabatic lapse rate.</a:t>
            </a:r>
            <a:endParaRPr lang="en-US" sz="2400" dirty="0" smtClean="0"/>
          </a:p>
          <a:p>
            <a:r>
              <a:rPr lang="en-US" sz="2400" dirty="0" smtClean="0"/>
              <a:t>Causes and consequences of the runaway </a:t>
            </a:r>
            <a:r>
              <a:rPr lang="en-US" sz="2400" dirty="0" smtClean="0"/>
              <a:t>greenhouse.</a:t>
            </a:r>
            <a:endParaRPr lang="en-US" sz="2400" dirty="0" smtClean="0"/>
          </a:p>
          <a:p>
            <a:r>
              <a:rPr lang="en-US" sz="2400" dirty="0" smtClean="0"/>
              <a:t>Why the runaway greenhouse stops at ~1500K (not 700K or 7000K</a:t>
            </a:r>
            <a:r>
              <a:rPr lang="en-US" sz="2400" dirty="0" smtClean="0"/>
              <a:t>).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_________________________________________________________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Relative </a:t>
            </a:r>
            <a:r>
              <a:rPr lang="en-US" sz="2400" dirty="0" err="1" smtClean="0"/>
              <a:t>solubilities</a:t>
            </a:r>
            <a:r>
              <a:rPr lang="en-US" sz="2400" dirty="0" smtClean="0"/>
              <a:t> of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and 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and effect on what volatiles are released by volcanoes on Venus, Earth, Mars, and Early Mars.</a:t>
            </a:r>
            <a:endParaRPr lang="en-US" sz="2400" dirty="0" smtClean="0"/>
          </a:p>
          <a:p>
            <a:r>
              <a:rPr lang="en-US" sz="2400" dirty="0" smtClean="0"/>
              <a:t>What controls the depth of serpentinization.</a:t>
            </a:r>
            <a:endParaRPr lang="en-US" sz="2400" dirty="0" smtClean="0"/>
          </a:p>
          <a:p>
            <a:r>
              <a:rPr lang="en-US" sz="2400" dirty="0" smtClean="0"/>
              <a:t>Apparent imbalance in th</a:t>
            </a:r>
            <a:r>
              <a:rPr lang="en-US" sz="2400" dirty="0" smtClean="0"/>
              <a:t>e Earth’s long-term water cycle (and counter-evidence for long-term balance from the geologic record).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48619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1588</Words>
  <Application>Microsoft Macintosh PowerPoint</Application>
  <PresentationFormat>On-screen Show (4:3)</PresentationFormat>
  <Paragraphs>262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GEOS 22060/ GEOS 32060 / ASTR 45900 </vt:lpstr>
      <vt:lpstr>Today:</vt:lpstr>
      <vt:lpstr>Moving from first 100 Ma (atmosphere/ocean regulated by exchange with external reservoirs) to “later” (atmosphere/ocean regulated by exchange with internal reservoirs)</vt:lpstr>
      <vt:lpstr>Presentation of Watson et al. (1981)  </vt:lpstr>
      <vt:lpstr>[Follow up to Watson et al. 1981 / office hours]  Q: Why is Mars red? A: Hydrogen escape.</vt:lpstr>
      <vt:lpstr>[Follow up to Watson et al. 1981 / office hours]  Q:Why did Mars go through an acid-lakes phase? A; Surface chemistry driven by hydrogen escape.</vt:lpstr>
      <vt:lpstr>Review of Pierrehumbert (required reading #2)</vt:lpstr>
      <vt:lpstr>Review of Pierrehumbert (required reading #2)</vt:lpstr>
      <vt:lpstr>Lecture 3 key points</vt:lpstr>
      <vt:lpstr>Atmospheric escape, continued</vt:lpstr>
      <vt:lpstr>What sets the rate of atmospheric escape? Possible bottlenecks</vt:lpstr>
      <vt:lpstr>Hydrodynamic escape 1950s  1981  current understanding</vt:lpstr>
      <vt:lpstr>PowerPoint Presentation</vt:lpstr>
      <vt:lpstr>Diffusion-limited escape: escape of a minor low-molecular-weight constituent from a high-molecular-weight atmosphere (e.g., H2 in CO2)</vt:lpstr>
      <vt:lpstr>The inner edge of the habitable zone is defined by the runaway greenhouse limit</vt:lpstr>
      <vt:lpstr>Definitions:  adiabat and moist adiabat</vt:lpstr>
      <vt:lpstr>Definitions:  adiabat and moist adiabat</vt:lpstr>
      <vt:lpstr>PowerPoint Presentation</vt:lpstr>
      <vt:lpstr>Stratospheric cold-trap</vt:lpstr>
      <vt:lpstr>Condensable greenhouse gases lead to climate instability (Kombayashi-Ingersoll limit)</vt:lpstr>
      <vt:lpstr>PowerPoint Presentation</vt:lpstr>
      <vt:lpstr>Anthropogenic greenhouse gases (probably) cannot trigger the runaway greenhouse.</vt:lpstr>
      <vt:lpstr>Earth today is close to the runaway greenhouse limit. The runaway greenhouse can be triggered by an increase in solar luminosity, or by release of a noncondensable greenhouse gas (e.g. CO2)</vt:lpstr>
      <vt:lpstr>The runaway greenhouse: under the hood</vt:lpstr>
      <vt:lpstr>PowerPoint Presentation</vt:lpstr>
      <vt:lpstr>How was the last 10th of Venus’ ocean removed?</vt:lpstr>
      <vt:lpstr>High gravity moves the runaway greenhouse limit closer to the star  e.g. metal-rich planet,  larger-radius super-Earth</vt:lpstr>
      <vt:lpstr>What sets the rate of atmospheric escape? Possible bottlenecks</vt:lpstr>
      <vt:lpstr>PowerPoint Presentation</vt:lpstr>
      <vt:lpstr>PowerPoint Presentation</vt:lpstr>
      <vt:lpstr>Earth’s long-term water cycle:  outgassing and ingassing</vt:lpstr>
      <vt:lpstr>Outgassing: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Uncertainties in measuring the current rate of volcanic degassing are large.</vt:lpstr>
      <vt:lpstr>PowerPoint Presentation</vt:lpstr>
      <vt:lpstr>Pressure determines how much of the magma’s gases are released to the atmosphere/ocean (= degassing efficiency)</vt:lpstr>
      <vt:lpstr>PowerPoint Presentation</vt:lpstr>
      <vt:lpstr>Joint-solubility effects  on CO2 and H2O release by volcanoes (less important)</vt:lpstr>
      <vt:lpstr>Plate tectonics determines how much (volatile-bearing) magma is produced</vt:lpstr>
      <vt:lpstr>The mantle that partially melts to produce Mid-Ocean Ridge Basalt (MORB) has a uniform, steady composition, so (assuming steady melting conditions) the amount of CO2/H2O released per unit plate should be constant. We can use plate spreading rate as a proxy for CO2/H2O release at mid-ocean ridges.</vt:lpstr>
      <vt:lpstr>PowerPoint Presentation</vt:lpstr>
      <vt:lpstr>PowerPoint Presentation</vt:lpstr>
      <vt:lpstr>PowerPoint Presentation</vt:lpstr>
      <vt:lpstr>PowerPoint Presentation</vt:lpstr>
      <vt:lpstr>Hydrothermal cracking/circulation is required to allow serpentinization  </vt:lpstr>
      <vt:lpstr>Ingassing is fast enough for complete dehydration of Earth’s surface in 1 Gyr</vt:lpstr>
      <vt:lpstr>… but shallow-marine sediments are dominant back to 3.5 Gyr, requiring constant continental freeboard. (Key point)</vt:lpstr>
      <vt:lpstr> A possible short-circuit in the deep water cycle:  Deep Earth water uptake capability depends on the ability of hydrated minerals to survive thermal dehydration past the “line of arcs” </vt:lpstr>
      <vt:lpstr>PowerPoint Presentation</vt:lpstr>
      <vt:lpstr>Lecture 3 key points</vt:lpstr>
      <vt:lpstr>Additional slides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278</cp:revision>
  <dcterms:created xsi:type="dcterms:W3CDTF">2016-01-07T03:39:51Z</dcterms:created>
  <dcterms:modified xsi:type="dcterms:W3CDTF">2016-01-18T21:54:56Z</dcterms:modified>
</cp:coreProperties>
</file>