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9" r:id="rId2"/>
    <p:sldId id="271" r:id="rId3"/>
    <p:sldId id="272" r:id="rId4"/>
    <p:sldId id="306" r:id="rId5"/>
    <p:sldId id="279" r:id="rId6"/>
    <p:sldId id="277" r:id="rId7"/>
    <p:sldId id="278" r:id="rId8"/>
    <p:sldId id="307" r:id="rId9"/>
    <p:sldId id="301" r:id="rId10"/>
    <p:sldId id="273" r:id="rId11"/>
    <p:sldId id="281" r:id="rId12"/>
    <p:sldId id="282" r:id="rId13"/>
    <p:sldId id="287" r:id="rId14"/>
    <p:sldId id="289" r:id="rId15"/>
    <p:sldId id="288" r:id="rId16"/>
    <p:sldId id="283" r:id="rId17"/>
    <p:sldId id="275" r:id="rId18"/>
    <p:sldId id="280" r:id="rId19"/>
    <p:sldId id="292" r:id="rId20"/>
    <p:sldId id="290" r:id="rId21"/>
    <p:sldId id="293" r:id="rId22"/>
    <p:sldId id="274" r:id="rId23"/>
    <p:sldId id="294" r:id="rId24"/>
    <p:sldId id="295" r:id="rId25"/>
    <p:sldId id="296" r:id="rId26"/>
    <p:sldId id="297" r:id="rId27"/>
    <p:sldId id="302" r:id="rId28"/>
    <p:sldId id="303" r:id="rId29"/>
    <p:sldId id="276" r:id="rId30"/>
    <p:sldId id="308" r:id="rId31"/>
    <p:sldId id="304" r:id="rId32"/>
    <p:sldId id="298" r:id="rId33"/>
    <p:sldId id="305" r:id="rId34"/>
    <p:sldId id="299" r:id="rId35"/>
    <p:sldId id="284" r:id="rId36"/>
    <p:sldId id="286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0" d="100"/>
          <a:sy n="130" d="100"/>
        </p:scale>
        <p:origin x="-3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6C5D7E-955D-8B4E-90DA-A0FBEC7B91C1}" type="datetimeFigureOut">
              <a:rPr lang="en-US" smtClean="0"/>
              <a:t>1/11/16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9272D-19A8-E048-8EEA-12540FA11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21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1/11/16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14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1/11/16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76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1/11/16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607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1/11/16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00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1/11/16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1/11/16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80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1/11/16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32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1/11/16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78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1/11/16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7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1/11/16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691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1/11/16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01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C5D88-EB29-6841-8092-9D9A531548E1}" type="datetimeFigureOut">
              <a:rPr lang="en-US" smtClean="0"/>
              <a:t>1/11/16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98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6.png"/><Relationship Id="rId5" Type="http://schemas.openxmlformats.org/officeDocument/2006/relationships/image" Target="../media/image38.png"/><Relationship Id="rId6" Type="http://schemas.openxmlformats.org/officeDocument/2006/relationships/image" Target="../media/image27.png"/><Relationship Id="rId7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4.png"/><Relationship Id="rId5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GEOS 22060/ GEOS 32060 / ASTR 45900 </a:t>
            </a:r>
            <a:endParaRPr lang="en-US" sz="3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2</a:t>
            </a:r>
          </a:p>
          <a:p>
            <a:r>
              <a:rPr lang="en-US" dirty="0" smtClean="0"/>
              <a:t>Monday 11 Jan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378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4815"/>
          </a:xfrm>
        </p:spPr>
        <p:txBody>
          <a:bodyPr>
            <a:noAutofit/>
          </a:bodyPr>
          <a:lstStyle/>
          <a:p>
            <a:pPr marL="742950" marR="0" lvl="1" indent="-28575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Introduction to Atmospheric Escape</a:t>
            </a:r>
            <a:b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lang="en-US" sz="3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69011"/>
            <a:ext cx="8443256" cy="49532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16635" y="3867369"/>
            <a:ext cx="846614" cy="40046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63249" y="2681812"/>
            <a:ext cx="1028643" cy="27199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62585" y="2413993"/>
            <a:ext cx="1934543" cy="27199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0172"/>
            <a:ext cx="8686800" cy="1425653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 smtClean="0"/>
              <a:t>Motivation:</a:t>
            </a:r>
            <a:r>
              <a:rPr lang="en-US" dirty="0" smtClean="0"/>
              <a:t> Most important process determining whether a planet’s surface can retain volatiles.</a:t>
            </a:r>
            <a:endParaRPr lang="en-US" b="1" dirty="0" smtClean="0"/>
          </a:p>
          <a:p>
            <a:r>
              <a:rPr lang="en-US" dirty="0" smtClean="0"/>
              <a:t>Atmospheric escape is the main channel through which the ocean is lost to space (e.g. seas of Mars, ocean-masses of water on  Venus).</a:t>
            </a:r>
          </a:p>
          <a:p>
            <a:r>
              <a:rPr lang="en-US" dirty="0" smtClean="0"/>
              <a:t>Is what makes runaway greenhouse irreversible (Venus)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177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Atmospheric escape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Especially important during the first 100 Myr</a:t>
            </a:r>
          </a:p>
          <a:p>
            <a:r>
              <a:rPr lang="en-US" dirty="0" smtClean="0"/>
              <a:t>Unavoidable </a:t>
            </a:r>
            <a:r>
              <a:rPr lang="en-US" dirty="0"/>
              <a:t>for rocky </a:t>
            </a:r>
            <a:r>
              <a:rPr lang="en-US" dirty="0" smtClean="0"/>
              <a:t>planets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70158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70111"/>
          </a:xfrm>
        </p:spPr>
        <p:txBody>
          <a:bodyPr>
            <a:normAutofit/>
          </a:bodyPr>
          <a:lstStyle/>
          <a:p>
            <a:r>
              <a:rPr lang="en-US" dirty="0" smtClean="0"/>
              <a:t>Energy sources for atmospheric escape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5891974" y="2036662"/>
            <a:ext cx="858054" cy="5377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750028" y="2389766"/>
            <a:ext cx="72327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today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0111"/>
            <a:ext cx="9144000" cy="55435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98416" y="944126"/>
            <a:ext cx="2693558" cy="36933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325784" y="6413661"/>
            <a:ext cx="1701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v</a:t>
            </a:r>
            <a:r>
              <a:rPr lang="en-US" i="1" dirty="0" smtClean="0"/>
              <a:t>ia James Wray</a:t>
            </a:r>
            <a:endParaRPr lang="en-US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1799110" y="1172463"/>
            <a:ext cx="100540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Today</a:t>
            </a:r>
            <a:endParaRPr lang="en-US" sz="2500" b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034286" y="1649517"/>
            <a:ext cx="246937" cy="1847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93972" y="3656816"/>
            <a:ext cx="4680035" cy="27568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054266" y="6413661"/>
            <a:ext cx="1919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  <a:r>
              <a:rPr lang="en-US" dirty="0" smtClean="0"/>
              <a:t>ater in this course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974007" y="1942344"/>
            <a:ext cx="1431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covered</a:t>
            </a:r>
          </a:p>
          <a:p>
            <a:r>
              <a:rPr lang="en-US" dirty="0"/>
              <a:t>i</a:t>
            </a:r>
            <a:r>
              <a:rPr lang="en-US" dirty="0" smtClean="0"/>
              <a:t>n this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965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88" y="1328202"/>
            <a:ext cx="2209800" cy="447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3630" y="1146351"/>
            <a:ext cx="4360370" cy="42542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91752" y="800934"/>
            <a:ext cx="4452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Mars hydrogen corona (</a:t>
            </a:r>
            <a:r>
              <a:rPr lang="en-US" dirty="0" err="1" smtClean="0"/>
              <a:t>Chauffray</a:t>
            </a:r>
            <a:r>
              <a:rPr lang="en-US" dirty="0" smtClean="0"/>
              <a:t> et al. 2008)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826064"/>
            <a:ext cx="2338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Earth hydrogen corona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93477" y="191598"/>
            <a:ext cx="7031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What atmospheric escape looks like (inside the solar system):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56568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3477" y="8292"/>
            <a:ext cx="7031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What atmospheric escape looks like (outside the solar system):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31" y="693737"/>
            <a:ext cx="5103899" cy="38567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6185" y="4691542"/>
            <a:ext cx="2240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Ehrenreich</a:t>
            </a:r>
            <a:r>
              <a:rPr lang="en-US" dirty="0" smtClean="0"/>
              <a:t> et al. 2015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8668" y="5060874"/>
            <a:ext cx="4236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GJ 436b (Neptune-sized planet in hot orbit)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5130" y="823077"/>
            <a:ext cx="4836158" cy="413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423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94887" y="6267148"/>
            <a:ext cx="5986678" cy="1975386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252764" y="1069221"/>
            <a:ext cx="1769660" cy="5613796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649234" y="1131149"/>
            <a:ext cx="1769660" cy="5393883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394887" y="865837"/>
            <a:ext cx="5254347" cy="408385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791" y="63666"/>
            <a:ext cx="2952886" cy="12141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52903" y="825604"/>
            <a:ext cx="2381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(= “escape parameter”)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936"/>
            <a:ext cx="5276714" cy="1143000"/>
          </a:xfrm>
        </p:spPr>
        <p:txBody>
          <a:bodyPr/>
          <a:lstStyle/>
          <a:p>
            <a:r>
              <a:rPr lang="en-US" b="1" dirty="0" smtClean="0"/>
              <a:t>Jeans parameter:</a:t>
            </a:r>
            <a:endParaRPr lang="en-US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08160"/>
            <a:ext cx="5338490" cy="505898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74792" y="4726817"/>
            <a:ext cx="21488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Lewis &amp; </a:t>
            </a:r>
            <a:r>
              <a:rPr lang="en-US" dirty="0" err="1" smtClean="0"/>
              <a:t>Prinn</a:t>
            </a:r>
            <a:r>
              <a:rPr lang="en-US" dirty="0" smtClean="0"/>
              <a:t>,</a:t>
            </a:r>
          </a:p>
          <a:p>
            <a:r>
              <a:rPr lang="en-US" dirty="0" smtClean="0"/>
              <a:t>“Planets and their</a:t>
            </a:r>
          </a:p>
          <a:p>
            <a:r>
              <a:rPr lang="en-US" dirty="0"/>
              <a:t>a</a:t>
            </a:r>
            <a:r>
              <a:rPr lang="en-US" dirty="0" smtClean="0"/>
              <a:t>tmospheres,” p.108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85172" y="1663486"/>
            <a:ext cx="280080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&gt;&gt; 1: stable atmosphere,</a:t>
            </a:r>
          </a:p>
          <a:p>
            <a:r>
              <a:rPr lang="en-US" dirty="0"/>
              <a:t>	 </a:t>
            </a:r>
            <a:r>
              <a:rPr lang="en-US" dirty="0" smtClean="0"/>
              <a:t>hydrostatic,</a:t>
            </a:r>
          </a:p>
          <a:p>
            <a:r>
              <a:rPr lang="en-US" dirty="0"/>
              <a:t> </a:t>
            </a:r>
            <a:r>
              <a:rPr lang="en-US" dirty="0" smtClean="0"/>
              <a:t>         Jeans escape (usually</a:t>
            </a:r>
          </a:p>
          <a:p>
            <a:r>
              <a:rPr lang="en-US" dirty="0"/>
              <a:t> </a:t>
            </a:r>
            <a:r>
              <a:rPr lang="en-US" dirty="0" smtClean="0"/>
              <a:t>         slow)</a:t>
            </a:r>
          </a:p>
          <a:p>
            <a:endParaRPr lang="en-US" dirty="0" smtClean="0"/>
          </a:p>
          <a:p>
            <a:r>
              <a:rPr lang="en-US" dirty="0" smtClean="0"/>
              <a:t>~ 1: hydrodynamic</a:t>
            </a:r>
          </a:p>
          <a:p>
            <a:r>
              <a:rPr lang="en-US" dirty="0" smtClean="0"/>
              <a:t>        escape (often fast)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975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sets the rate of atmospheric escape?</a:t>
            </a:r>
            <a:br>
              <a:rPr lang="en-US" dirty="0" smtClean="0"/>
            </a:br>
            <a:r>
              <a:rPr lang="en-US" i="1" dirty="0" smtClean="0"/>
              <a:t>Possible bottlenecks</a:t>
            </a:r>
            <a:endParaRPr lang="en-US" i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87380" y="5761543"/>
            <a:ext cx="33277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7380" y="5020316"/>
            <a:ext cx="33277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87380" y="3611090"/>
            <a:ext cx="33277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87380" y="2867642"/>
            <a:ext cx="33277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87380" y="5749785"/>
            <a:ext cx="2504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Condensation at surface</a:t>
            </a:r>
            <a:endParaRPr lang="en-US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3047602" y="1683608"/>
            <a:ext cx="1538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Energy supply</a:t>
            </a:r>
            <a:endParaRPr lang="en-US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787380" y="5008100"/>
            <a:ext cx="2920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Condensation in atmosphere</a:t>
            </a:r>
            <a:endParaRPr lang="en-US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787380" y="3611090"/>
            <a:ext cx="1360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Homopause</a:t>
            </a:r>
            <a:endParaRPr lang="en-US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787380" y="2870639"/>
            <a:ext cx="1009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Exobase</a:t>
            </a:r>
            <a:endParaRPr lang="en-US" i="1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564426" y="2372604"/>
            <a:ext cx="0" cy="37465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 rot="5400000">
            <a:off x="3200473" y="1982382"/>
            <a:ext cx="627941" cy="769056"/>
          </a:xfrm>
          <a:prstGeom prst="curvedConnector2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12950" y="2370041"/>
            <a:ext cx="75521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Today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682015" y="2763189"/>
            <a:ext cx="1115089" cy="66068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572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742950" marR="0" lvl="1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Jeans Escape</a:t>
            </a:r>
            <a:b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(evaporation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of atmosphere into space)</a:t>
            </a:r>
            <a:endParaRPr lang="en-US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168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989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Hydrostatic balance,  scale height, </a:t>
            </a:r>
            <a:r>
              <a:rPr lang="en-US" dirty="0" err="1" smtClean="0"/>
              <a:t>exobase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08" y="1001041"/>
            <a:ext cx="1640525" cy="9696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08" y="1970652"/>
            <a:ext cx="1698911" cy="9336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038" y="2904288"/>
            <a:ext cx="1887462" cy="8618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633" y="4239217"/>
            <a:ext cx="3236971" cy="8502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8730" y="4259718"/>
            <a:ext cx="3151380" cy="8297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68672" y="4504828"/>
            <a:ext cx="78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where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87449" y="2915900"/>
            <a:ext cx="517390" cy="8502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104839" y="2731234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cale height</a:t>
            </a:r>
            <a:r>
              <a:rPr lang="en-US" baseline="30000" dirty="0" smtClean="0">
                <a:solidFill>
                  <a:srgbClr val="FF0000"/>
                </a:solidFill>
              </a:rPr>
              <a:t>-1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46044" y="2049402"/>
            <a:ext cx="2019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h</a:t>
            </a:r>
            <a:r>
              <a:rPr lang="en-US" dirty="0" smtClean="0">
                <a:solidFill>
                  <a:srgbClr val="3366FF"/>
                </a:solidFill>
              </a:rPr>
              <a:t>ydrostatic balance</a:t>
            </a:r>
            <a:endParaRPr lang="en-US" dirty="0">
              <a:solidFill>
                <a:srgbClr val="3366FF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1763832" y="3680333"/>
            <a:ext cx="740810" cy="21005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504642" y="3702254"/>
            <a:ext cx="946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 K</a:t>
            </a:r>
            <a:r>
              <a:rPr lang="en-US" baseline="30000" dirty="0" smtClean="0"/>
              <a:t>-1</a:t>
            </a:r>
            <a:r>
              <a:rPr lang="en-US" dirty="0" smtClean="0"/>
              <a:t> kg</a:t>
            </a:r>
            <a:r>
              <a:rPr lang="en-US" baseline="30000" dirty="0" smtClean="0"/>
              <a:t>-1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036264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989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Hydrostatic balance,  scale height, </a:t>
            </a:r>
            <a:r>
              <a:rPr lang="en-US" dirty="0" err="1" smtClean="0"/>
              <a:t>exobase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50" y="1205989"/>
            <a:ext cx="1627350" cy="10041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357" y="2210099"/>
            <a:ext cx="3911298" cy="89073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53676" y="4401053"/>
            <a:ext cx="52328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Comparing </a:t>
            </a:r>
            <a:r>
              <a:rPr lang="en-US" i="1" dirty="0" err="1" smtClean="0"/>
              <a:t>n</a:t>
            </a:r>
            <a:r>
              <a:rPr lang="en-US" i="1" baseline="-25000" dirty="0" err="1" smtClean="0"/>
              <a:t>ex</a:t>
            </a:r>
            <a:r>
              <a:rPr lang="en-US" i="1" baseline="-25000" dirty="0"/>
              <a:t> </a:t>
            </a:r>
            <a:r>
              <a:rPr lang="en-US" dirty="0" smtClean="0"/>
              <a:t>to the surface number density sets the</a:t>
            </a:r>
          </a:p>
          <a:p>
            <a:r>
              <a:rPr lang="en-US" dirty="0"/>
              <a:t>d</a:t>
            </a:r>
            <a:r>
              <a:rPr lang="en-US" dirty="0" smtClean="0"/>
              <a:t>ividing line between planets with atmospheres and </a:t>
            </a:r>
          </a:p>
          <a:p>
            <a:r>
              <a:rPr lang="en-US" dirty="0" smtClean="0"/>
              <a:t>worlds with </a:t>
            </a:r>
            <a:r>
              <a:rPr lang="en-US" dirty="0" err="1" smtClean="0"/>
              <a:t>collisionless</a:t>
            </a:r>
            <a:r>
              <a:rPr lang="en-US" dirty="0" smtClean="0"/>
              <a:t> exospheres</a:t>
            </a:r>
            <a:r>
              <a:rPr lang="en-US" dirty="0"/>
              <a:t> </a:t>
            </a:r>
            <a:r>
              <a:rPr lang="en-US" dirty="0" smtClean="0"/>
              <a:t>(Moon, Mercury)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642297" y="1300340"/>
            <a:ext cx="191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</a:t>
            </a:r>
            <a:r>
              <a:rPr lang="en-US" dirty="0" smtClean="0"/>
              <a:t> ~ 10</a:t>
            </a:r>
            <a:r>
              <a:rPr lang="en-US" baseline="30000" dirty="0" smtClean="0"/>
              <a:t>-10</a:t>
            </a:r>
            <a:r>
              <a:rPr lang="en-US" dirty="0" smtClean="0"/>
              <a:t> m usually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900890" y="1532038"/>
            <a:ext cx="2243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 10</a:t>
            </a:r>
            <a:r>
              <a:rPr lang="en-US" baseline="30000" dirty="0" smtClean="0"/>
              <a:t>-11</a:t>
            </a:r>
            <a:r>
              <a:rPr lang="en-US" dirty="0" smtClean="0"/>
              <a:t> m for atomic H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2015" y="1289332"/>
            <a:ext cx="1270333" cy="48541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31859" y="3501852"/>
            <a:ext cx="9301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Exobase</a:t>
            </a:r>
            <a:r>
              <a:rPr lang="en-US" b="1" dirty="0" smtClean="0"/>
              <a:t>: </a:t>
            </a:r>
            <a:r>
              <a:rPr lang="en-US" dirty="0" smtClean="0"/>
              <a:t>(1) Mean free path </a:t>
            </a:r>
            <a:r>
              <a:rPr lang="en-US" i="1" dirty="0" smtClean="0"/>
              <a:t>l</a:t>
            </a:r>
            <a:r>
              <a:rPr lang="en-US" dirty="0" smtClean="0"/>
              <a:t> = scale height.</a:t>
            </a:r>
          </a:p>
          <a:p>
            <a:r>
              <a:rPr lang="en-US" b="1" dirty="0"/>
              <a:t>	</a:t>
            </a:r>
            <a:r>
              <a:rPr lang="en-US" b="1" dirty="0" smtClean="0"/>
              <a:t>	</a:t>
            </a:r>
            <a:r>
              <a:rPr lang="en-US" dirty="0" smtClean="0"/>
              <a:t>(2) Altitude above which a vertically-rising molecule has a probability of collision of 1/e.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13151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46651" cy="4525963"/>
          </a:xfrm>
        </p:spPr>
        <p:txBody>
          <a:bodyPr/>
          <a:lstStyle/>
          <a:p>
            <a:r>
              <a:rPr lang="en-US" dirty="0" smtClean="0"/>
              <a:t>Review of required reading (</a:t>
            </a:r>
            <a:r>
              <a:rPr lang="en-US" dirty="0" err="1" smtClean="0"/>
              <a:t>Zahnle</a:t>
            </a:r>
            <a:r>
              <a:rPr lang="en-US" dirty="0" smtClean="0"/>
              <a:t> et al. 2007)</a:t>
            </a:r>
          </a:p>
          <a:p>
            <a:r>
              <a:rPr lang="en-US" dirty="0" smtClean="0"/>
              <a:t>Atmospheric Escape</a:t>
            </a:r>
          </a:p>
          <a:p>
            <a:pPr lvl="1"/>
            <a:r>
              <a:rPr lang="en-US" dirty="0" smtClean="0"/>
              <a:t>Introduction to Atmospheric Escape</a:t>
            </a:r>
          </a:p>
          <a:p>
            <a:pPr lvl="1"/>
            <a:r>
              <a:rPr lang="en-US" dirty="0" smtClean="0"/>
              <a:t>Jeans Escape</a:t>
            </a:r>
            <a:endParaRPr lang="en-US" dirty="0"/>
          </a:p>
          <a:p>
            <a:pPr lvl="1"/>
            <a:r>
              <a:rPr lang="en-US" dirty="0" smtClean="0"/>
              <a:t>Introduction to Hydrodynamic Escape</a:t>
            </a:r>
          </a:p>
          <a:p>
            <a:pPr lvl="1"/>
            <a:r>
              <a:rPr lang="en-US" dirty="0" smtClean="0"/>
              <a:t>(If time permits:) </a:t>
            </a:r>
            <a:r>
              <a:rPr lang="en-US" dirty="0" err="1" smtClean="0"/>
              <a:t>Bondi</a:t>
            </a:r>
            <a:r>
              <a:rPr lang="en-US" dirty="0" smtClean="0"/>
              <a:t>-Hoyle Accretion</a:t>
            </a:r>
          </a:p>
        </p:txBody>
      </p:sp>
    </p:spTree>
    <p:extLst>
      <p:ext uri="{BB962C8B-B14F-4D97-AF65-F5344CB8AC3E}">
        <p14:creationId xmlns:p14="http://schemas.microsoft.com/office/powerpoint/2010/main" val="3063635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Jeans escape is ‘evaporation’ of an atmosphere in to space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5100"/>
            <a:ext cx="9144000" cy="39679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1866" y="5403085"/>
            <a:ext cx="2952886" cy="12141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78549" y="3292310"/>
            <a:ext cx="1006080" cy="553998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3000" i="1" dirty="0" smtClean="0"/>
              <a:t>R </a:t>
            </a:r>
            <a:r>
              <a:rPr lang="en-US" sz="3000" dirty="0" smtClean="0"/>
              <a:t>+</a:t>
            </a:r>
            <a:r>
              <a:rPr lang="en-US" sz="3000" i="1" dirty="0" smtClean="0"/>
              <a:t> z</a:t>
            </a:r>
            <a:endParaRPr lang="en-US" sz="3000" i="1" dirty="0"/>
          </a:p>
        </p:txBody>
      </p:sp>
    </p:spTree>
    <p:extLst>
      <p:ext uri="{BB962C8B-B14F-4D97-AF65-F5344CB8AC3E}">
        <p14:creationId xmlns:p14="http://schemas.microsoft.com/office/powerpoint/2010/main" val="1599260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25138" cy="2573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4384" y="1417638"/>
            <a:ext cx="5803900" cy="1155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100" y="2573338"/>
            <a:ext cx="8559800" cy="2387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21338" y="1749829"/>
            <a:ext cx="529151" cy="49244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   </a:t>
            </a:r>
            <a:r>
              <a:rPr lang="en-US" sz="2600" i="1" dirty="0" smtClean="0"/>
              <a:t>n</a:t>
            </a:r>
            <a:endParaRPr lang="en-US" sz="26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1097582" y="3674347"/>
            <a:ext cx="529151" cy="49244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   </a:t>
            </a:r>
            <a:r>
              <a:rPr lang="en-US" sz="2600" i="1" dirty="0" smtClean="0"/>
              <a:t>n</a:t>
            </a:r>
            <a:endParaRPr lang="en-US" sz="2600" i="1" dirty="0"/>
          </a:p>
        </p:txBody>
      </p:sp>
      <p:sp>
        <p:nvSpPr>
          <p:cNvPr id="11" name="Rectangle 10"/>
          <p:cNvSpPr/>
          <p:nvPr/>
        </p:nvSpPr>
        <p:spPr>
          <a:xfrm>
            <a:off x="776086" y="4409344"/>
            <a:ext cx="1340513" cy="551594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64426" y="3327586"/>
            <a:ext cx="11759" cy="18813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92100" y="5208905"/>
            <a:ext cx="714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baseline="30000" dirty="0" smtClean="0"/>
              <a:t>2</a:t>
            </a:r>
            <a:r>
              <a:rPr lang="en-US" dirty="0" smtClean="0"/>
              <a:t> s</a:t>
            </a:r>
            <a:r>
              <a:rPr lang="en-US" baseline="30000" dirty="0" smtClean="0"/>
              <a:t>-1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3095607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742950" marR="0" lvl="1" indent="-28575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Introduction to Hydrodynamic Escape</a:t>
            </a:r>
            <a:b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142" y="1188661"/>
            <a:ext cx="8955858" cy="4525963"/>
          </a:xfrm>
        </p:spPr>
        <p:txBody>
          <a:bodyPr/>
          <a:lstStyle/>
          <a:p>
            <a:r>
              <a:rPr lang="en-US" dirty="0" smtClean="0"/>
              <a:t>De Laval nozzle (w/</a:t>
            </a:r>
            <a:r>
              <a:rPr lang="en-US" dirty="0" err="1" smtClean="0"/>
              <a:t>polytrope</a:t>
            </a:r>
            <a:r>
              <a:rPr lang="en-US" dirty="0" smtClean="0"/>
              <a:t> equation of state)</a:t>
            </a:r>
          </a:p>
          <a:p>
            <a:r>
              <a:rPr lang="en-US" dirty="0" smtClean="0"/>
              <a:t>Spherical outflows (w/</a:t>
            </a:r>
            <a:r>
              <a:rPr lang="en-US" dirty="0" err="1" smtClean="0"/>
              <a:t>polytrope</a:t>
            </a:r>
            <a:r>
              <a:rPr lang="en-US" dirty="0" smtClean="0"/>
              <a:t> equation of state)</a:t>
            </a:r>
          </a:p>
          <a:p>
            <a:r>
              <a:rPr lang="en-US" dirty="0" err="1" smtClean="0"/>
              <a:t>Bondi</a:t>
            </a:r>
            <a:r>
              <a:rPr lang="en-US" dirty="0" smtClean="0"/>
              <a:t>-Hoyle accretion (isothermal)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1686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286"/>
          </a:xfrm>
        </p:spPr>
        <p:txBody>
          <a:bodyPr>
            <a:normAutofit/>
          </a:bodyPr>
          <a:lstStyle/>
          <a:p>
            <a:r>
              <a:rPr lang="en-US" dirty="0" smtClean="0"/>
              <a:t>De Laval nozzle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2653" y="683894"/>
            <a:ext cx="3504147" cy="24774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007" y="3569030"/>
            <a:ext cx="5479639" cy="655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9304" y="3149566"/>
            <a:ext cx="399802" cy="419464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5193853" y="3359298"/>
            <a:ext cx="3233693" cy="117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224031"/>
            <a:ext cx="2845649" cy="11431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61155" y="4462442"/>
            <a:ext cx="2002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1D, no body forces,</a:t>
            </a:r>
          </a:p>
          <a:p>
            <a:r>
              <a:rPr lang="en-US" dirty="0"/>
              <a:t>n</a:t>
            </a:r>
            <a:r>
              <a:rPr lang="en-US" dirty="0" smtClean="0"/>
              <a:t>o viscous forces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5301034"/>
            <a:ext cx="2041744" cy="66290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67286" y="3901732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continuity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680326" y="4577426"/>
            <a:ext cx="1294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momentum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667286" y="5324550"/>
            <a:ext cx="1018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“energy”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793654" y="5509216"/>
            <a:ext cx="1240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polytrope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93654" y="5963938"/>
            <a:ext cx="381000" cy="381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92344" y="5976538"/>
            <a:ext cx="2887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1: special case (isothermal)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9193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84" y="435055"/>
            <a:ext cx="1711078" cy="11423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77367"/>
            <a:ext cx="9144000" cy="16153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4327" y="3609783"/>
            <a:ext cx="335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Divide by      , integrate both sides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1642" y="3609783"/>
            <a:ext cx="236040" cy="3744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5183" y="4195518"/>
            <a:ext cx="4074613" cy="12729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5558" y="38741"/>
            <a:ext cx="1900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momentum: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9400" y="131256"/>
            <a:ext cx="1854890" cy="131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0182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558" y="38741"/>
            <a:ext cx="1737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continuity: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27" y="408073"/>
            <a:ext cx="5479639" cy="655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640" y="1239502"/>
            <a:ext cx="4609481" cy="7078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148" y="3286667"/>
            <a:ext cx="3486668" cy="10892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4327" y="3562751"/>
            <a:ext cx="136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Substitute in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14717" y="3544060"/>
            <a:ext cx="2187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(from previous slide):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909" y="1832410"/>
            <a:ext cx="4915212" cy="11103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4776" y="154774"/>
            <a:ext cx="2007755" cy="14194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8299" y="4375940"/>
            <a:ext cx="6834596" cy="145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9365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4776" y="154774"/>
            <a:ext cx="2007755" cy="14194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71" y="117196"/>
            <a:ext cx="6549697" cy="14570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32702" y="1574256"/>
            <a:ext cx="2633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NOZZLE EQUATION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41007" y="2363408"/>
            <a:ext cx="880299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Neat features: </a:t>
            </a:r>
          </a:p>
          <a:p>
            <a:r>
              <a:rPr lang="en-US" dirty="0"/>
              <a:t>	</a:t>
            </a:r>
            <a:r>
              <a:rPr lang="en-US" dirty="0" smtClean="0"/>
              <a:t>	- Completely reversible (describes inflow and outflow) (u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r>
              <a:rPr lang="en-US" dirty="0"/>
              <a:t>		</a:t>
            </a:r>
            <a:r>
              <a:rPr lang="en-US" dirty="0" smtClean="0"/>
              <a:t>  (e.g., loss of gas from a planet and accretion of gas onto a planet)</a:t>
            </a:r>
          </a:p>
          <a:p>
            <a:r>
              <a:rPr lang="en-US" dirty="0"/>
              <a:t>	</a:t>
            </a:r>
            <a:r>
              <a:rPr lang="en-US" dirty="0" smtClean="0"/>
              <a:t>	- If subsonic, then will accelerate on convergence and </a:t>
            </a:r>
            <a:r>
              <a:rPr lang="en-US" dirty="0" err="1" smtClean="0"/>
              <a:t>deccelerate</a:t>
            </a:r>
            <a:r>
              <a:rPr lang="en-US" dirty="0" smtClean="0"/>
              <a:t> on convergence</a:t>
            </a:r>
          </a:p>
          <a:p>
            <a:r>
              <a:rPr lang="en-US" dirty="0"/>
              <a:t>	</a:t>
            </a:r>
            <a:r>
              <a:rPr lang="en-US" dirty="0" smtClean="0"/>
              <a:t>	- If supersonic, then will accelerate on divergence and decelerate on convergence.</a:t>
            </a:r>
          </a:p>
          <a:p>
            <a:r>
              <a:rPr lang="en-US" dirty="0" smtClean="0"/>
              <a:t>		  (This is because supersonic flows are highly compressible; the increase in A leads 		    to large decrease in density, so u must increase by continuity).</a:t>
            </a:r>
          </a:p>
          <a:p>
            <a:r>
              <a:rPr lang="en-US" dirty="0" smtClean="0"/>
              <a:t>		- At the choke point, we must have either a sonic</a:t>
            </a:r>
            <a:r>
              <a:rPr lang="en-US" dirty="0" smtClean="0">
                <a:sym typeface="Wingdings"/>
              </a:rPr>
              <a:t> supersonic transition, or a 			  maximum or a minimum in velocity.</a:t>
            </a:r>
            <a:r>
              <a:rPr lang="en-US" dirty="0"/>
              <a:t>	</a:t>
            </a: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6393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951" y="23517"/>
            <a:ext cx="7127278" cy="654264"/>
          </a:xfrm>
        </p:spPr>
        <p:txBody>
          <a:bodyPr>
            <a:normAutofit/>
          </a:bodyPr>
          <a:lstStyle/>
          <a:p>
            <a:r>
              <a:rPr lang="en-US" sz="3000" dirty="0" smtClean="0"/>
              <a:t>Spherical outflows &amp; the sonic radius</a:t>
            </a:r>
            <a:endParaRPr lang="en-US" sz="3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5229" y="123616"/>
            <a:ext cx="1441933" cy="19105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62155" y="2034177"/>
            <a:ext cx="1541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Eugene Parker </a:t>
            </a:r>
          </a:p>
          <a:p>
            <a:r>
              <a:rPr lang="en-US" dirty="0" smtClean="0"/>
              <a:t>(U. Chicago)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51" y="893628"/>
            <a:ext cx="3164536" cy="28256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19243"/>
            <a:ext cx="9144000" cy="1643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466890" y="3598025"/>
            <a:ext cx="1230272" cy="17644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162155" y="2951694"/>
            <a:ext cx="1793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Basis for defining</a:t>
            </a:r>
          </a:p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onic radius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87" y="5327238"/>
            <a:ext cx="2132506" cy="13959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151380" y="5327238"/>
            <a:ext cx="2370418" cy="13959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521798" y="5855525"/>
            <a:ext cx="1313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Sonic radius</a:t>
            </a:r>
          </a:p>
        </p:txBody>
      </p:sp>
    </p:spTree>
    <p:extLst>
      <p:ext uri="{BB962C8B-B14F-4D97-AF65-F5344CB8AC3E}">
        <p14:creationId xmlns:p14="http://schemas.microsoft.com/office/powerpoint/2010/main" val="38724847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531"/>
            <a:ext cx="5573264" cy="53519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40413" y="5316412"/>
            <a:ext cx="42179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Relevant cases for this course: </a:t>
            </a:r>
            <a:r>
              <a:rPr lang="en-US" b="1" dirty="0" smtClean="0"/>
              <a:t>V</a:t>
            </a:r>
            <a:r>
              <a:rPr lang="en-US" dirty="0" smtClean="0"/>
              <a:t> and </a:t>
            </a:r>
            <a:r>
              <a:rPr lang="en-US" b="1" dirty="0" smtClean="0"/>
              <a:t>VI</a:t>
            </a:r>
          </a:p>
          <a:p>
            <a:r>
              <a:rPr lang="en-US" b="1" dirty="0" smtClean="0"/>
              <a:t>I </a:t>
            </a:r>
            <a:r>
              <a:rPr lang="en-US" dirty="0" smtClean="0"/>
              <a:t>and </a:t>
            </a:r>
            <a:r>
              <a:rPr lang="en-US" b="1" dirty="0" smtClean="0"/>
              <a:t>II </a:t>
            </a:r>
            <a:r>
              <a:rPr lang="en-US" dirty="0" smtClean="0"/>
              <a:t>are unphysical </a:t>
            </a:r>
            <a:endParaRPr lang="en-US" b="1" dirty="0" smtClean="0"/>
          </a:p>
          <a:p>
            <a:r>
              <a:rPr lang="en-US" b="1" dirty="0" smtClean="0"/>
              <a:t>IV </a:t>
            </a:r>
            <a:r>
              <a:rPr lang="en-US" dirty="0" smtClean="0"/>
              <a:t>requires unrealistic boundary conditions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858335" y="867853"/>
            <a:ext cx="20225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Bernoulli for a</a:t>
            </a:r>
          </a:p>
          <a:p>
            <a:r>
              <a:rPr lang="en-US" i="1" dirty="0" err="1" smtClean="0"/>
              <a:t>polytrope</a:t>
            </a:r>
            <a:r>
              <a:rPr lang="en-US" i="1" dirty="0" smtClean="0"/>
              <a:t> equation</a:t>
            </a:r>
          </a:p>
          <a:p>
            <a:r>
              <a:rPr lang="en-US" i="1" dirty="0"/>
              <a:t>o</a:t>
            </a:r>
            <a:r>
              <a:rPr lang="en-US" i="1" dirty="0" smtClean="0"/>
              <a:t>f state</a:t>
            </a:r>
            <a:endParaRPr lang="en-US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0895" y="0"/>
            <a:ext cx="5243105" cy="84352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351225" y="326946"/>
            <a:ext cx="12573" cy="37473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5400000">
            <a:off x="1891786" y="1521091"/>
            <a:ext cx="131335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Sonic radius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9852009">
            <a:off x="3750015" y="1182773"/>
            <a:ext cx="645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wind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479954">
            <a:off x="3489814" y="4002754"/>
            <a:ext cx="822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breeze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3917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583"/>
            <a:ext cx="8229600" cy="1300055"/>
          </a:xfrm>
        </p:spPr>
        <p:txBody>
          <a:bodyPr>
            <a:noAutofit/>
          </a:bodyPr>
          <a:lstStyle/>
          <a:p>
            <a:pPr marL="742950" marR="0" lvl="1" indent="-28575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(If time permits:)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Bondi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-Hoyle Accretion</a:t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540" y="89470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					</a:t>
            </a:r>
            <a:r>
              <a:rPr lang="en-US" dirty="0" smtClean="0">
                <a:solidFill>
                  <a:srgbClr val="FF0000"/>
                </a:solidFill>
              </a:rPr>
              <a:t>Isothermal</a:t>
            </a:r>
            <a:r>
              <a:rPr lang="en-US" dirty="0" smtClean="0"/>
              <a:t> </a:t>
            </a:r>
            <a:r>
              <a:rPr lang="en-US" dirty="0" err="1" smtClean="0"/>
              <a:t>Bondi</a:t>
            </a:r>
            <a:r>
              <a:rPr lang="en-US" dirty="0" smtClean="0"/>
              <a:t>-Hoyle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60" y="1503910"/>
            <a:ext cx="3955163" cy="110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447" y="2610310"/>
            <a:ext cx="8078351" cy="12974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18053" y="3907789"/>
            <a:ext cx="1168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(Bernoulli)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915707" y="1417638"/>
            <a:ext cx="0" cy="47544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6804" y="3707995"/>
            <a:ext cx="2132506" cy="13959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7193" y="427712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5784" y="5420668"/>
            <a:ext cx="396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o 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521" y="5071440"/>
            <a:ext cx="7622619" cy="143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264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Review of required reading (</a:t>
            </a:r>
            <a:r>
              <a:rPr lang="en-US" dirty="0" err="1"/>
              <a:t>Zahnle</a:t>
            </a:r>
            <a:r>
              <a:rPr lang="en-US" dirty="0"/>
              <a:t> et al. 2007)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3429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205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Isothermal </a:t>
            </a:r>
            <a:r>
              <a:rPr lang="en-US" dirty="0" err="1" smtClean="0"/>
              <a:t>Bondi</a:t>
            </a:r>
            <a:r>
              <a:rPr lang="en-US" dirty="0" smtClean="0"/>
              <a:t>-Hoyle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231" y="1248510"/>
            <a:ext cx="6936154" cy="14148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7846" y="3204308"/>
            <a:ext cx="2813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 r </a:t>
            </a:r>
            <a:r>
              <a:rPr lang="en-US" dirty="0" smtClean="0">
                <a:sym typeface="Wingdings"/>
              </a:rPr>
              <a:t> 0, gas is in free fall</a:t>
            </a:r>
          </a:p>
          <a:p>
            <a:r>
              <a:rPr lang="en-US" dirty="0" smtClean="0">
                <a:sym typeface="Wingdings"/>
              </a:rPr>
              <a:t>As r  infinity, u = 0 implies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1437" y="3467350"/>
            <a:ext cx="1475101" cy="6073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8956" y="4180679"/>
            <a:ext cx="3955163" cy="11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4137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/ ongoing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1526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5956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3500" dirty="0" smtClean="0"/>
              <a:t>Recent development: </a:t>
            </a:r>
            <a:br>
              <a:rPr lang="en-US" sz="3500" dirty="0" smtClean="0"/>
            </a:br>
            <a:r>
              <a:rPr lang="en-US" sz="3500" dirty="0" smtClean="0"/>
              <a:t>Rocky-planet destruction by hydrodynamic escape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343622"/>
            <a:ext cx="9144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/>
              <a:t>Main-sequence stars orbited by planets that are currently being destroyed: KIC 12557548, KOI-2700, K2-22. </a:t>
            </a:r>
          </a:p>
          <a:p>
            <a:pPr marL="0" indent="0">
              <a:buNone/>
            </a:pPr>
            <a:r>
              <a:rPr lang="en-US" sz="1600" dirty="0" smtClean="0"/>
              <a:t>E.g. Perez-Becker &amp; Chiang Astrophysical Journal 2013 “Catastrophic destruction of rocky planets.”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754690" y="1000988"/>
            <a:ext cx="8417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N.B. This </a:t>
            </a:r>
            <a:r>
              <a:rPr lang="en-US" b="1" dirty="0" smtClean="0">
                <a:solidFill>
                  <a:srgbClr val="FF0000"/>
                </a:solidFill>
              </a:rPr>
              <a:t>does not </a:t>
            </a:r>
            <a:r>
              <a:rPr lang="en-US" dirty="0" smtClean="0">
                <a:solidFill>
                  <a:srgbClr val="FF0000"/>
                </a:solidFill>
              </a:rPr>
              <a:t>apply to planets near the habitable zone (due to low vapor pressures)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41" y="2042277"/>
            <a:ext cx="2339865" cy="26610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009" y="2042277"/>
            <a:ext cx="3135360" cy="21384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7697" y="4146179"/>
            <a:ext cx="6604081" cy="27118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61753" y="2833739"/>
            <a:ext cx="24307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Notice the minimum</a:t>
            </a:r>
          </a:p>
          <a:p>
            <a:r>
              <a:rPr lang="en-US" i="1" dirty="0" smtClean="0"/>
              <a:t>in gas temperature - </a:t>
            </a:r>
          </a:p>
          <a:p>
            <a:r>
              <a:rPr lang="en-US" i="1" dirty="0"/>
              <a:t>d</a:t>
            </a:r>
            <a:r>
              <a:rPr lang="en-US" i="1" dirty="0" smtClean="0"/>
              <a:t>iscussed in this week’s</a:t>
            </a:r>
          </a:p>
          <a:p>
            <a:r>
              <a:rPr lang="en-US" i="1" dirty="0"/>
              <a:t>r</a:t>
            </a:r>
            <a:r>
              <a:rPr lang="en-US" i="1" dirty="0" smtClean="0"/>
              <a:t>eading (Walker et al.)</a:t>
            </a:r>
            <a:endParaRPr lang="en-US" i="1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868177" y="3210003"/>
            <a:ext cx="1093576" cy="3292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961753" y="2054036"/>
            <a:ext cx="2919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Destruction of Mercury-mass</a:t>
            </a:r>
          </a:p>
          <a:p>
            <a:r>
              <a:rPr lang="en-US" dirty="0"/>
              <a:t>p</a:t>
            </a:r>
            <a:r>
              <a:rPr lang="en-US" dirty="0" smtClean="0"/>
              <a:t>lanet: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4001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200"/>
            <a:ext cx="9144000" cy="642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9663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074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Lecture 2 key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404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Bottlenecks for atmospheric escape</a:t>
            </a:r>
          </a:p>
          <a:p>
            <a:pPr lvl="1"/>
            <a:r>
              <a:rPr lang="en-US" dirty="0"/>
              <a:t>Energy supply, </a:t>
            </a:r>
            <a:r>
              <a:rPr lang="en-US" dirty="0" err="1"/>
              <a:t>exobase</a:t>
            </a:r>
            <a:r>
              <a:rPr lang="en-US" dirty="0"/>
              <a:t>, </a:t>
            </a:r>
            <a:r>
              <a:rPr lang="en-US" dirty="0" err="1"/>
              <a:t>homopause</a:t>
            </a:r>
            <a:r>
              <a:rPr lang="en-US" dirty="0"/>
              <a:t>, condensation in atmosphere, condensation at </a:t>
            </a:r>
            <a:r>
              <a:rPr lang="en-US" dirty="0" smtClean="0"/>
              <a:t>surface</a:t>
            </a:r>
          </a:p>
          <a:p>
            <a:r>
              <a:rPr lang="en-US" dirty="0" smtClean="0"/>
              <a:t>Energy </a:t>
            </a:r>
            <a:r>
              <a:rPr lang="en-US" dirty="0"/>
              <a:t>sources for atmospheric escape</a:t>
            </a:r>
          </a:p>
          <a:p>
            <a:pPr lvl="1"/>
            <a:r>
              <a:rPr lang="en-US" dirty="0"/>
              <a:t>Thermal, individual-photons, solar wind, </a:t>
            </a:r>
            <a:r>
              <a:rPr lang="en-US" dirty="0" smtClean="0"/>
              <a:t>impacts</a:t>
            </a:r>
          </a:p>
          <a:p>
            <a:r>
              <a:rPr lang="en-US" dirty="0" smtClean="0"/>
              <a:t>Escape parameter, </a:t>
            </a:r>
            <a:r>
              <a:rPr lang="en-US" dirty="0" err="1" smtClean="0"/>
              <a:t>exobase</a:t>
            </a:r>
            <a:r>
              <a:rPr lang="en-US" dirty="0" smtClean="0"/>
              <a:t>, Jeans escape</a:t>
            </a:r>
          </a:p>
          <a:p>
            <a:r>
              <a:rPr lang="en-US" dirty="0" smtClean="0"/>
              <a:t>The role of the sonic point in hydrodynamic escape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203963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3403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69011"/>
            <a:ext cx="8443256" cy="49532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16635" y="3867369"/>
            <a:ext cx="846614" cy="40046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63249" y="2681812"/>
            <a:ext cx="1028643" cy="27199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62585" y="2413993"/>
            <a:ext cx="1934543" cy="27199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473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692" y="1544926"/>
            <a:ext cx="7239000" cy="509856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8397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Review of section </a:t>
            </a:r>
            <a:r>
              <a:rPr lang="en-US" dirty="0" smtClean="0"/>
              <a:t>2 </a:t>
            </a:r>
            <a:r>
              <a:rPr lang="en-US" dirty="0" smtClean="0"/>
              <a:t>of </a:t>
            </a:r>
            <a:r>
              <a:rPr lang="en-US" dirty="0" err="1" smtClean="0"/>
              <a:t>Zahnle</a:t>
            </a:r>
            <a:r>
              <a:rPr lang="en-US" dirty="0" smtClean="0"/>
              <a:t>: </a:t>
            </a:r>
            <a:r>
              <a:rPr lang="en-US" b="1" dirty="0" smtClean="0"/>
              <a:t>Key point: 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 smtClean="0"/>
              <a:t>Relative to today’s Sun, the Sun around the time of the Moon-forming impact had lower bolometric luminosity, but much higher</a:t>
            </a:r>
            <a:r>
              <a:rPr lang="en-US" sz="2700" dirty="0"/>
              <a:t> </a:t>
            </a:r>
            <a:r>
              <a:rPr lang="en-US" sz="2700" dirty="0" smtClean="0"/>
              <a:t>EUV / soft X-ray luminosity.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970679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141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Review of section 3 of </a:t>
            </a:r>
            <a:r>
              <a:rPr lang="en-US" dirty="0" err="1" smtClean="0"/>
              <a:t>Zahnle</a:t>
            </a:r>
            <a:r>
              <a:rPr lang="en-US" dirty="0" smtClean="0"/>
              <a:t>: </a:t>
            </a:r>
            <a:r>
              <a:rPr lang="en-US" b="1" dirty="0" smtClean="0"/>
              <a:t>Key point: </a:t>
            </a:r>
            <a:r>
              <a:rPr lang="en-US" sz="2700" dirty="0" smtClean="0"/>
              <a:t>Formation of Earth-sized planets involves giant (oligarchic) impacts.</a:t>
            </a:r>
            <a:endParaRPr lang="en-US" sz="2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2116"/>
            <a:ext cx="6961427" cy="57358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73335" y="3054992"/>
            <a:ext cx="20437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The output </a:t>
            </a:r>
          </a:p>
          <a:p>
            <a:r>
              <a:rPr lang="en-US" i="1" dirty="0"/>
              <a:t>u</a:t>
            </a:r>
            <a:r>
              <a:rPr lang="en-US" i="1" dirty="0" smtClean="0"/>
              <a:t>nderlying this plot</a:t>
            </a:r>
          </a:p>
          <a:p>
            <a:r>
              <a:rPr lang="en-US" i="1" dirty="0"/>
              <a:t>w</a:t>
            </a:r>
            <a:r>
              <a:rPr lang="en-US" i="1" dirty="0" smtClean="0"/>
              <a:t>as generated by</a:t>
            </a:r>
          </a:p>
          <a:p>
            <a:r>
              <a:rPr lang="en-US" i="1" dirty="0" smtClean="0"/>
              <a:t>C. </a:t>
            </a:r>
            <a:r>
              <a:rPr lang="en-US" i="1" dirty="0" err="1" smtClean="0"/>
              <a:t>Cossou</a:t>
            </a:r>
            <a:r>
              <a:rPr lang="en-US" i="1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07646" y="2196848"/>
            <a:ext cx="177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= giant impacts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727147" y="2196848"/>
            <a:ext cx="234280" cy="4691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27147" y="1484657"/>
            <a:ext cx="19932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Masses of resulting </a:t>
            </a:r>
          </a:p>
          <a:p>
            <a:r>
              <a:rPr lang="en-US" dirty="0"/>
              <a:t>p</a:t>
            </a:r>
            <a:r>
              <a:rPr lang="en-US" dirty="0" smtClean="0"/>
              <a:t>lanets (Earths)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44073" y="4828490"/>
            <a:ext cx="30312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Simulation intended to</a:t>
            </a:r>
          </a:p>
          <a:p>
            <a:r>
              <a:rPr lang="en-US" i="1" dirty="0"/>
              <a:t>r</a:t>
            </a:r>
            <a:r>
              <a:rPr lang="en-US" i="1" dirty="0" smtClean="0"/>
              <a:t>eproduce “typical”</a:t>
            </a:r>
          </a:p>
          <a:p>
            <a:r>
              <a:rPr lang="en-US" i="1" dirty="0" smtClean="0"/>
              <a:t>Kepler system of short-period,</a:t>
            </a:r>
          </a:p>
          <a:p>
            <a:r>
              <a:rPr lang="en-US" i="1" dirty="0"/>
              <a:t>t</a:t>
            </a:r>
            <a:r>
              <a:rPr lang="en-US" i="1" dirty="0" smtClean="0"/>
              <a:t>ightly-packed inner planets</a:t>
            </a:r>
            <a:endParaRPr lang="en-US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985114" y="4515169"/>
            <a:ext cx="201239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Moon-forming</a:t>
            </a:r>
          </a:p>
          <a:p>
            <a:r>
              <a:rPr lang="en-US" dirty="0" smtClean="0"/>
              <a:t>impact was not</a:t>
            </a:r>
          </a:p>
          <a:p>
            <a:r>
              <a:rPr lang="en-US" dirty="0"/>
              <a:t>t</a:t>
            </a:r>
            <a:r>
              <a:rPr lang="en-US" dirty="0" smtClean="0"/>
              <a:t>he last big impact</a:t>
            </a:r>
          </a:p>
          <a:p>
            <a:r>
              <a:rPr lang="en-US" dirty="0"/>
              <a:t>o</a:t>
            </a:r>
            <a:r>
              <a:rPr lang="en-US" dirty="0" smtClean="0"/>
              <a:t>n Earth, but it was</a:t>
            </a:r>
          </a:p>
          <a:p>
            <a:r>
              <a:rPr lang="en-US" dirty="0"/>
              <a:t>t</a:t>
            </a:r>
            <a:r>
              <a:rPr lang="en-US" dirty="0" smtClean="0"/>
              <a:t>he last time that </a:t>
            </a:r>
          </a:p>
          <a:p>
            <a:r>
              <a:rPr lang="en-US" dirty="0" smtClean="0"/>
              <a:t>Earth hit another </a:t>
            </a:r>
          </a:p>
          <a:p>
            <a:r>
              <a:rPr lang="en-US" dirty="0"/>
              <a:t>p</a:t>
            </a:r>
            <a:r>
              <a:rPr lang="en-US" dirty="0" smtClean="0"/>
              <a:t>lanet.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397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35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Review of section 4 of </a:t>
            </a:r>
            <a:r>
              <a:rPr lang="en-US" dirty="0" err="1" smtClean="0"/>
              <a:t>Zahnle</a:t>
            </a:r>
            <a:r>
              <a:rPr lang="en-US" dirty="0" smtClean="0"/>
              <a:t>: </a:t>
            </a:r>
            <a:r>
              <a:rPr lang="en-US" b="1" dirty="0" smtClean="0"/>
              <a:t>Key point:</a:t>
            </a:r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en-US" sz="2200" dirty="0" smtClean="0"/>
              <a:t>Noble gas abundance ratios and isotope ratios provide evidence for atmospheric loss.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844" y="1236262"/>
            <a:ext cx="7031223" cy="562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398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74"/>
            <a:ext cx="9144000" cy="68648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Review of / update on </a:t>
            </a:r>
            <a:r>
              <a:rPr lang="en-US" dirty="0" err="1" smtClean="0"/>
              <a:t>Zahnle</a:t>
            </a:r>
            <a:r>
              <a:rPr lang="en-US" dirty="0" smtClean="0"/>
              <a:t>: Section 5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941497"/>
            <a:ext cx="87243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There have also been major recent developments in our understanding of Moon formation,</a:t>
            </a:r>
          </a:p>
          <a:p>
            <a:r>
              <a:rPr lang="en-US" i="1" dirty="0"/>
              <a:t>t</a:t>
            </a:r>
            <a:r>
              <a:rPr lang="en-US" i="1" dirty="0" smtClean="0"/>
              <a:t>he Moon’s orbital evolution, and Moon-induced tidal heating, but orbital/tidal effects are </a:t>
            </a:r>
          </a:p>
          <a:p>
            <a:r>
              <a:rPr lang="en-US" i="1" dirty="0" smtClean="0"/>
              <a:t>not part of this course.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940711" y="697957"/>
            <a:ext cx="6985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Ocean removal by giant impacts? </a:t>
            </a:r>
            <a:r>
              <a:rPr lang="en-US" dirty="0"/>
              <a:t>(Ocean vaporization != ocean removal)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09866"/>
            <a:ext cx="5710050" cy="40618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09236" y="1225358"/>
            <a:ext cx="35275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Simulations suggest that the Moon-</a:t>
            </a:r>
          </a:p>
          <a:p>
            <a:r>
              <a:rPr lang="en-US" dirty="0"/>
              <a:t>f</a:t>
            </a:r>
            <a:r>
              <a:rPr lang="en-US" dirty="0" smtClean="0"/>
              <a:t>orming impact was marginally able</a:t>
            </a:r>
          </a:p>
          <a:p>
            <a:r>
              <a:rPr lang="en-US" dirty="0"/>
              <a:t>t</a:t>
            </a:r>
            <a:r>
              <a:rPr lang="en-US" dirty="0" smtClean="0"/>
              <a:t>o remove any pre-existing Earth</a:t>
            </a:r>
          </a:p>
          <a:p>
            <a:r>
              <a:rPr lang="en-US" dirty="0" smtClean="0"/>
              <a:t>ocean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" y="5171747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Lock et al. LPSC 2014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91549" y="3456925"/>
            <a:ext cx="2826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-25000" dirty="0" smtClean="0"/>
              <a:t>s</a:t>
            </a:r>
            <a:r>
              <a:rPr lang="en-US" dirty="0" smtClean="0"/>
              <a:t> ~ </a:t>
            </a:r>
            <a:r>
              <a:rPr lang="en-US" i="1" dirty="0" smtClean="0"/>
              <a:t>v</a:t>
            </a:r>
            <a:r>
              <a:rPr lang="en-US" i="1" baseline="-25000" dirty="0" smtClean="0"/>
              <a:t>e</a:t>
            </a:r>
            <a:r>
              <a:rPr lang="en-US" baseline="30000" dirty="0" smtClean="0"/>
              <a:t>2 </a:t>
            </a:r>
            <a:r>
              <a:rPr lang="en-US" dirty="0" smtClean="0"/>
              <a:t>for oligarchic impact</a:t>
            </a:r>
            <a:endParaRPr lang="en-US" baseline="30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126" y="3826257"/>
            <a:ext cx="1745486" cy="872743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6753433" y="4546143"/>
            <a:ext cx="266619" cy="6256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67583" y="5089439"/>
            <a:ext cx="1612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scape velocity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525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34357"/>
            <a:ext cx="9144000" cy="13040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Review of section 6 of </a:t>
            </a:r>
            <a:r>
              <a:rPr lang="en-US" dirty="0" err="1" smtClean="0"/>
              <a:t>Zahnle</a:t>
            </a:r>
            <a:r>
              <a:rPr lang="en-US" dirty="0" smtClean="0"/>
              <a:t>: </a:t>
            </a:r>
            <a:r>
              <a:rPr lang="en-US" b="1" dirty="0" smtClean="0"/>
              <a:t>Key point:</a:t>
            </a:r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en-US" sz="2200" dirty="0" smtClean="0"/>
              <a:t>Zircons: Tectonics between 4.4 </a:t>
            </a:r>
            <a:r>
              <a:rPr lang="en-US" sz="2200" dirty="0" err="1" smtClean="0"/>
              <a:t>Ga</a:t>
            </a:r>
            <a:r>
              <a:rPr lang="en-US" sz="2200" dirty="0" smtClean="0"/>
              <a:t> and 3.8 </a:t>
            </a:r>
            <a:r>
              <a:rPr lang="en-US" sz="2200" dirty="0" err="1" smtClean="0"/>
              <a:t>Ga</a:t>
            </a:r>
            <a:r>
              <a:rPr lang="en-US" sz="2200" dirty="0" smtClean="0"/>
              <a:t> was sluggish enough </a:t>
            </a:r>
          </a:p>
          <a:p>
            <a:r>
              <a:rPr lang="en-US" sz="2200" dirty="0" smtClean="0"/>
              <a:t>that some 4.4 </a:t>
            </a:r>
            <a:r>
              <a:rPr lang="en-US" sz="2200" dirty="0" err="1" smtClean="0"/>
              <a:t>Ga</a:t>
            </a:r>
            <a:r>
              <a:rPr lang="en-US" sz="2200" dirty="0" smtClean="0"/>
              <a:t> zircons survived.</a:t>
            </a:r>
          </a:p>
          <a:p>
            <a:r>
              <a:rPr lang="en-US" sz="2200" dirty="0" smtClean="0"/>
              <a:t>Zircons interacted with liquid water. </a:t>
            </a:r>
            <a:endParaRPr lang="en-US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47" y="1338384"/>
            <a:ext cx="3818368" cy="54219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35515" y="5861538"/>
            <a:ext cx="22299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Wilde et al. </a:t>
            </a:r>
          </a:p>
          <a:p>
            <a:r>
              <a:rPr lang="en-US" dirty="0" smtClean="0"/>
              <a:t>Nature 2001</a:t>
            </a:r>
            <a:endParaRPr lang="en-US" i="1" dirty="0" smtClean="0"/>
          </a:p>
          <a:p>
            <a:r>
              <a:rPr lang="en-US" i="1" dirty="0" smtClean="0"/>
              <a:t>Scale bar: 50 microns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74810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074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Lecture 2 key points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404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Energy sources for atmospheric escape</a:t>
            </a:r>
          </a:p>
          <a:p>
            <a:pPr lvl="1"/>
            <a:r>
              <a:rPr lang="en-US" dirty="0"/>
              <a:t>Thermal, individual-photons, solar wind, impacts</a:t>
            </a:r>
          </a:p>
          <a:p>
            <a:r>
              <a:rPr lang="en-US" dirty="0" smtClean="0"/>
              <a:t>Bottlenecks </a:t>
            </a:r>
            <a:r>
              <a:rPr lang="en-US" dirty="0"/>
              <a:t>for atmospheric escape</a:t>
            </a:r>
          </a:p>
          <a:p>
            <a:pPr lvl="1"/>
            <a:r>
              <a:rPr lang="en-US" dirty="0"/>
              <a:t>Energy supply, </a:t>
            </a:r>
            <a:r>
              <a:rPr lang="en-US" dirty="0" err="1"/>
              <a:t>exobase</a:t>
            </a:r>
            <a:r>
              <a:rPr lang="en-US" dirty="0"/>
              <a:t>, </a:t>
            </a:r>
            <a:r>
              <a:rPr lang="en-US" dirty="0" err="1"/>
              <a:t>homopause</a:t>
            </a:r>
            <a:r>
              <a:rPr lang="en-US" dirty="0"/>
              <a:t>, condensation in atmosphere, condensation at </a:t>
            </a:r>
            <a:r>
              <a:rPr lang="en-US" dirty="0" smtClean="0"/>
              <a:t>surface</a:t>
            </a:r>
          </a:p>
          <a:p>
            <a:r>
              <a:rPr lang="en-US" dirty="0" smtClean="0"/>
              <a:t>Escape parameter, </a:t>
            </a:r>
            <a:r>
              <a:rPr lang="en-US" dirty="0" err="1" smtClean="0"/>
              <a:t>exobase</a:t>
            </a:r>
            <a:r>
              <a:rPr lang="en-US" dirty="0" smtClean="0"/>
              <a:t>, Jeans escape</a:t>
            </a:r>
          </a:p>
          <a:p>
            <a:r>
              <a:rPr lang="en-US" dirty="0" smtClean="0"/>
              <a:t>The role of the sonic point in hydrodynamic escape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96935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1061</TotalTime>
  <Words>958</Words>
  <Application>Microsoft Macintosh PowerPoint</Application>
  <PresentationFormat>On-screen Show (4:3)</PresentationFormat>
  <Paragraphs>182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GEOS 22060/ GEOS 32060 / ASTR 45900 </vt:lpstr>
      <vt:lpstr>Today:</vt:lpstr>
      <vt:lpstr>Review of required reading (Zahnle et al. 2007) </vt:lpstr>
      <vt:lpstr>Review of section 2 of Zahnle: Key point:  Relative to today’s Sun, the Sun around the time of the Moon-forming impact had lower bolometric luminosity, but much higher EUV / soft X-ray luminosity.</vt:lpstr>
      <vt:lpstr>Review of section 3 of Zahnle: Key point: Formation of Earth-sized planets involves giant (oligarchic) impacts.</vt:lpstr>
      <vt:lpstr>Review of section 4 of Zahnle: Key point: Noble gas abundance ratios and isotope ratios provide evidence for atmospheric loss.</vt:lpstr>
      <vt:lpstr>Review of / update on Zahnle: Section 5</vt:lpstr>
      <vt:lpstr>PowerPoint Presentation</vt:lpstr>
      <vt:lpstr>Lecture 2 key points</vt:lpstr>
      <vt:lpstr>Introduction to Atmospheric Escape </vt:lpstr>
      <vt:lpstr>Atmospheric escape</vt:lpstr>
      <vt:lpstr>Energy sources for atmospheric escape</vt:lpstr>
      <vt:lpstr>PowerPoint Presentation</vt:lpstr>
      <vt:lpstr>PowerPoint Presentation</vt:lpstr>
      <vt:lpstr>Jeans parameter:</vt:lpstr>
      <vt:lpstr>What sets the rate of atmospheric escape? Possible bottlenecks</vt:lpstr>
      <vt:lpstr>Jeans Escape (evaporation of atmosphere into space)</vt:lpstr>
      <vt:lpstr>Hydrostatic balance,  scale height, exobase</vt:lpstr>
      <vt:lpstr>Hydrostatic balance,  scale height, exobase</vt:lpstr>
      <vt:lpstr>Jeans escape is ‘evaporation’ of an atmosphere in to space</vt:lpstr>
      <vt:lpstr>PowerPoint Presentation</vt:lpstr>
      <vt:lpstr>Introduction to Hydrodynamic Escape </vt:lpstr>
      <vt:lpstr>De Laval nozzle</vt:lpstr>
      <vt:lpstr>PowerPoint Presentation</vt:lpstr>
      <vt:lpstr>PowerPoint Presentation</vt:lpstr>
      <vt:lpstr>PowerPoint Presentation</vt:lpstr>
      <vt:lpstr>Spherical outflows &amp; the sonic radius</vt:lpstr>
      <vt:lpstr>PowerPoint Presentation</vt:lpstr>
      <vt:lpstr>(If time permits:) Bondi-Hoyle Accretion </vt:lpstr>
      <vt:lpstr>Isothermal Bondi-Hoyle</vt:lpstr>
      <vt:lpstr>Current / ongoing research</vt:lpstr>
      <vt:lpstr>Recent development:  Rocky-planet destruction by hydrodynamic escape</vt:lpstr>
      <vt:lpstr>PowerPoint Presentation</vt:lpstr>
      <vt:lpstr>Lecture 2 key points</vt:lpstr>
      <vt:lpstr>Additional slides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Edwin Kite</dc:creator>
  <cp:lastModifiedBy>Edwin Kite</cp:lastModifiedBy>
  <cp:revision>126</cp:revision>
  <dcterms:created xsi:type="dcterms:W3CDTF">2016-01-07T03:39:51Z</dcterms:created>
  <dcterms:modified xsi:type="dcterms:W3CDTF">2016-01-11T18:19:22Z</dcterms:modified>
</cp:coreProperties>
</file>