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9" r:id="rId2"/>
    <p:sldId id="271" r:id="rId3"/>
    <p:sldId id="272" r:id="rId4"/>
    <p:sldId id="306" r:id="rId5"/>
    <p:sldId id="279" r:id="rId6"/>
    <p:sldId id="277" r:id="rId7"/>
    <p:sldId id="278" r:id="rId8"/>
    <p:sldId id="307" r:id="rId9"/>
    <p:sldId id="301" r:id="rId10"/>
    <p:sldId id="273" r:id="rId11"/>
    <p:sldId id="281" r:id="rId12"/>
    <p:sldId id="282" r:id="rId13"/>
    <p:sldId id="287" r:id="rId14"/>
    <p:sldId id="289" r:id="rId15"/>
    <p:sldId id="288" r:id="rId16"/>
    <p:sldId id="283" r:id="rId17"/>
    <p:sldId id="275" r:id="rId18"/>
    <p:sldId id="280" r:id="rId19"/>
    <p:sldId id="292" r:id="rId20"/>
    <p:sldId id="290" r:id="rId21"/>
    <p:sldId id="293" r:id="rId22"/>
    <p:sldId id="274" r:id="rId23"/>
    <p:sldId id="294" r:id="rId24"/>
    <p:sldId id="295" r:id="rId25"/>
    <p:sldId id="296" r:id="rId26"/>
    <p:sldId id="297" r:id="rId27"/>
    <p:sldId id="302" r:id="rId28"/>
    <p:sldId id="303" r:id="rId29"/>
    <p:sldId id="276" r:id="rId30"/>
    <p:sldId id="308" r:id="rId31"/>
    <p:sldId id="304" r:id="rId32"/>
    <p:sldId id="298" r:id="rId33"/>
    <p:sldId id="305" r:id="rId34"/>
    <p:sldId id="299" r:id="rId35"/>
    <p:sldId id="284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4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</a:p>
          <a:p>
            <a:r>
              <a:rPr lang="en-US" dirty="0" smtClean="0"/>
              <a:t>Monday 11 Jan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815"/>
          </a:xfrm>
        </p:spPr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Atmospheric Escape</a:t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9011"/>
            <a:ext cx="8443256" cy="4953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6635" y="3867369"/>
            <a:ext cx="846614" cy="4004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3249" y="2681812"/>
            <a:ext cx="10286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62585" y="2413993"/>
            <a:ext cx="19345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0172"/>
            <a:ext cx="8686800" cy="142565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Motivation:</a:t>
            </a:r>
            <a:r>
              <a:rPr lang="en-US" dirty="0" smtClean="0"/>
              <a:t> Most important process determining whether a planet’s surface can retain volatiles.</a:t>
            </a:r>
            <a:endParaRPr lang="en-US" b="1" dirty="0" smtClean="0"/>
          </a:p>
          <a:p>
            <a:r>
              <a:rPr lang="en-US" dirty="0" smtClean="0"/>
              <a:t>Atmospheric escape is the main channel through which the ocean is lost to space (e.g. seas of Mars, ocean-masses of water on  Venus).</a:t>
            </a:r>
          </a:p>
          <a:p>
            <a:r>
              <a:rPr lang="en-US" dirty="0" smtClean="0"/>
              <a:t>Is what makes runaway greenhouse irreversible (Venus)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7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Atmospheric escape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important during the first 100 Myr</a:t>
            </a:r>
          </a:p>
          <a:p>
            <a:r>
              <a:rPr lang="en-US" dirty="0" smtClean="0"/>
              <a:t>Unavoidable </a:t>
            </a:r>
            <a:r>
              <a:rPr lang="en-US" dirty="0"/>
              <a:t>for rocky </a:t>
            </a:r>
            <a:r>
              <a:rPr lang="en-US" dirty="0" smtClean="0"/>
              <a:t>planets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15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0111"/>
          </a:xfrm>
        </p:spPr>
        <p:txBody>
          <a:bodyPr>
            <a:normAutofit/>
          </a:bodyPr>
          <a:lstStyle/>
          <a:p>
            <a:r>
              <a:rPr lang="en-US" dirty="0" smtClean="0"/>
              <a:t>Energy sources for atmospheric escape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91974" y="2036662"/>
            <a:ext cx="858054" cy="537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0028" y="2389766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111"/>
            <a:ext cx="9144000" cy="554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416" y="944126"/>
            <a:ext cx="269355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25784" y="6413661"/>
            <a:ext cx="17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ia James Wray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9110" y="1172463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Today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34286" y="1649517"/>
            <a:ext cx="246937" cy="184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3972" y="3656816"/>
            <a:ext cx="4680035" cy="27568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54266" y="6413661"/>
            <a:ext cx="191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ater in this course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74007" y="1942344"/>
            <a:ext cx="1431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covered</a:t>
            </a:r>
          </a:p>
          <a:p>
            <a:r>
              <a:rPr lang="en-US" dirty="0"/>
              <a:t>i</a:t>
            </a:r>
            <a:r>
              <a:rPr lang="en-US" dirty="0" smtClean="0"/>
              <a:t>n this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6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8" y="1328202"/>
            <a:ext cx="2209800" cy="447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30" y="1146351"/>
            <a:ext cx="4360370" cy="4254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1752" y="800934"/>
            <a:ext cx="44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Mars hydrogen corona (</a:t>
            </a:r>
            <a:r>
              <a:rPr lang="en-US" dirty="0" err="1" smtClean="0"/>
              <a:t>Chauffray</a:t>
            </a:r>
            <a:r>
              <a:rPr lang="en-US" dirty="0" smtClean="0"/>
              <a:t> et al. 2008)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26064"/>
            <a:ext cx="233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hydrogen corona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3477" y="191598"/>
            <a:ext cx="703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atmospheric escape looks like (inside the solar system):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656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477" y="8292"/>
            <a:ext cx="703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atmospheric escape looks like (outside the solar system):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1" y="693737"/>
            <a:ext cx="5103899" cy="3856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185" y="4691542"/>
            <a:ext cx="224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Ehrenreich</a:t>
            </a:r>
            <a:r>
              <a:rPr lang="en-US" dirty="0" smtClean="0"/>
              <a:t> et al. 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668" y="5060874"/>
            <a:ext cx="423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GJ 436b (Neptune-sized planet in hot orbit)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130" y="823077"/>
            <a:ext cx="4836158" cy="41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2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4887" y="6267148"/>
            <a:ext cx="5986678" cy="197538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52764" y="1069221"/>
            <a:ext cx="1769660" cy="56137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49234" y="1131149"/>
            <a:ext cx="1769660" cy="539388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94887" y="865837"/>
            <a:ext cx="5254347" cy="40838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791" y="63666"/>
            <a:ext cx="2952886" cy="1214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2903" y="825604"/>
            <a:ext cx="238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(= “escape parameter”)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36"/>
            <a:ext cx="5276714" cy="1143000"/>
          </a:xfrm>
        </p:spPr>
        <p:txBody>
          <a:bodyPr/>
          <a:lstStyle/>
          <a:p>
            <a:r>
              <a:rPr lang="en-US" b="1" dirty="0" smtClean="0"/>
              <a:t>Jeans parameter: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08160"/>
            <a:ext cx="5338490" cy="5058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4792" y="4726817"/>
            <a:ext cx="2148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Lewis &amp; </a:t>
            </a:r>
            <a:r>
              <a:rPr lang="en-US" dirty="0" err="1" smtClean="0"/>
              <a:t>Prinn</a:t>
            </a:r>
            <a:r>
              <a:rPr lang="en-US" dirty="0" smtClean="0"/>
              <a:t>,</a:t>
            </a:r>
          </a:p>
          <a:p>
            <a:r>
              <a:rPr lang="en-US" dirty="0" smtClean="0"/>
              <a:t>“Planets and their</a:t>
            </a:r>
          </a:p>
          <a:p>
            <a:r>
              <a:rPr lang="en-US" dirty="0"/>
              <a:t>a</a:t>
            </a:r>
            <a:r>
              <a:rPr lang="en-US" dirty="0" smtClean="0"/>
              <a:t>tmospheres,” p.108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5172" y="1663486"/>
            <a:ext cx="28008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&gt;&gt; 1: stable atmosphere,</a:t>
            </a:r>
          </a:p>
          <a:p>
            <a:r>
              <a:rPr lang="en-US" dirty="0"/>
              <a:t>	 </a:t>
            </a:r>
            <a:r>
              <a:rPr lang="en-US" dirty="0" smtClean="0"/>
              <a:t>hydrostatic,</a:t>
            </a:r>
          </a:p>
          <a:p>
            <a:r>
              <a:rPr lang="en-US" dirty="0"/>
              <a:t> </a:t>
            </a:r>
            <a:r>
              <a:rPr lang="en-US" dirty="0" smtClean="0"/>
              <a:t>         Jeans escape (usually</a:t>
            </a:r>
          </a:p>
          <a:p>
            <a:r>
              <a:rPr lang="en-US" dirty="0"/>
              <a:t> </a:t>
            </a:r>
            <a:r>
              <a:rPr lang="en-US" dirty="0" smtClean="0"/>
              <a:t>         slow)</a:t>
            </a:r>
          </a:p>
          <a:p>
            <a:endParaRPr lang="en-US" dirty="0" smtClean="0"/>
          </a:p>
          <a:p>
            <a:r>
              <a:rPr lang="en-US" dirty="0" smtClean="0"/>
              <a:t>~ 1: hydrodynamic</a:t>
            </a:r>
          </a:p>
          <a:p>
            <a:r>
              <a:rPr lang="en-US" dirty="0" smtClean="0"/>
              <a:t>        escape (often fast)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7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sets the rate of atmospheric escape?</a:t>
            </a:r>
            <a:br>
              <a:rPr lang="en-US" dirty="0" smtClean="0"/>
            </a:br>
            <a:r>
              <a:rPr lang="en-US" i="1" dirty="0" smtClean="0"/>
              <a:t>Possible bottlenecks</a:t>
            </a:r>
            <a:endParaRPr lang="en-US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87380" y="5761543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380" y="5020316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7380" y="3611090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7380" y="2867642"/>
            <a:ext cx="33277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7380" y="5749785"/>
            <a:ext cx="250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Condensation at surface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7602" y="1683608"/>
            <a:ext cx="153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Energy supply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7380" y="5008100"/>
            <a:ext cx="292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Condensation in atmosphere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7380" y="3611090"/>
            <a:ext cx="136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Homopause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7380" y="2870639"/>
            <a:ext cx="100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Exobase</a:t>
            </a:r>
            <a:endParaRPr lang="en-US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64426" y="2372604"/>
            <a:ext cx="0" cy="3746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>
            <a:off x="3200473" y="1982382"/>
            <a:ext cx="627941" cy="769056"/>
          </a:xfrm>
          <a:prstGeom prst="curvedConnector2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950" y="2370041"/>
            <a:ext cx="7552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2015" y="2763189"/>
            <a:ext cx="1115089" cy="660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7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marR="0" lvl="1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Jeans Escape</a:t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(evaporation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atmosphere into space)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6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Hydrostatic balance,  scale height, </a:t>
            </a:r>
            <a:r>
              <a:rPr lang="en-US" dirty="0" err="1" smtClean="0"/>
              <a:t>exobase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08" y="1001041"/>
            <a:ext cx="1640525" cy="96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08" y="1970652"/>
            <a:ext cx="1698911" cy="933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8" y="2904288"/>
            <a:ext cx="1887462" cy="861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33" y="4239217"/>
            <a:ext cx="3236971" cy="850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730" y="4259718"/>
            <a:ext cx="3151380" cy="829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8672" y="4504828"/>
            <a:ext cx="78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87449" y="2915900"/>
            <a:ext cx="517390" cy="85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04839" y="27312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cale height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6044" y="2049402"/>
            <a:ext cx="201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  <a:r>
              <a:rPr lang="en-US" dirty="0" smtClean="0">
                <a:solidFill>
                  <a:srgbClr val="3366FF"/>
                </a:solidFill>
              </a:rPr>
              <a:t>ydrostatic balance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763832" y="3680333"/>
            <a:ext cx="740810" cy="210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04642" y="3702254"/>
            <a:ext cx="94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K</a:t>
            </a:r>
            <a:r>
              <a:rPr lang="en-US" baseline="30000" dirty="0" smtClean="0"/>
              <a:t>-1</a:t>
            </a:r>
            <a:r>
              <a:rPr lang="en-US" dirty="0" smtClean="0"/>
              <a:t> kg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3626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8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Hydrostatic balance,  scale height, </a:t>
            </a:r>
            <a:r>
              <a:rPr lang="en-US" dirty="0" err="1" smtClean="0"/>
              <a:t>exobase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50" y="1205989"/>
            <a:ext cx="1627350" cy="10041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357" y="2210099"/>
            <a:ext cx="3911298" cy="8907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3676" y="4401053"/>
            <a:ext cx="5232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ex</a:t>
            </a:r>
            <a:r>
              <a:rPr lang="en-US" i="1" baseline="-25000" dirty="0"/>
              <a:t> </a:t>
            </a:r>
            <a:r>
              <a:rPr lang="en-US" dirty="0" smtClean="0"/>
              <a:t>to the surface number density sets the</a:t>
            </a:r>
          </a:p>
          <a:p>
            <a:r>
              <a:rPr lang="en-US" dirty="0"/>
              <a:t>d</a:t>
            </a:r>
            <a:r>
              <a:rPr lang="en-US" dirty="0" smtClean="0"/>
              <a:t>ividing line between planets with atmospheres and </a:t>
            </a:r>
          </a:p>
          <a:p>
            <a:r>
              <a:rPr lang="en-US" dirty="0" smtClean="0"/>
              <a:t>worlds with </a:t>
            </a:r>
            <a:r>
              <a:rPr lang="en-US" dirty="0" err="1" smtClean="0"/>
              <a:t>collisionless</a:t>
            </a:r>
            <a:r>
              <a:rPr lang="en-US" dirty="0" smtClean="0"/>
              <a:t> exospheres</a:t>
            </a:r>
            <a:r>
              <a:rPr lang="en-US" dirty="0"/>
              <a:t> </a:t>
            </a:r>
            <a:r>
              <a:rPr lang="en-US" dirty="0" smtClean="0"/>
              <a:t>(Moon, Mercury)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42297" y="1300340"/>
            <a:ext cx="191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 smtClean="0"/>
              <a:t> ~ 10</a:t>
            </a:r>
            <a:r>
              <a:rPr lang="en-US" baseline="30000" dirty="0" smtClean="0"/>
              <a:t>-10</a:t>
            </a:r>
            <a:r>
              <a:rPr lang="en-US" dirty="0" smtClean="0"/>
              <a:t> m usually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00890" y="1532038"/>
            <a:ext cx="224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10</a:t>
            </a:r>
            <a:r>
              <a:rPr lang="en-US" baseline="30000" dirty="0" smtClean="0"/>
              <a:t>-11</a:t>
            </a:r>
            <a:r>
              <a:rPr lang="en-US" dirty="0" smtClean="0"/>
              <a:t> m for atomic H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15" y="1289332"/>
            <a:ext cx="1270333" cy="4854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1859" y="3501852"/>
            <a:ext cx="930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Exobase</a:t>
            </a:r>
            <a:r>
              <a:rPr lang="en-US" b="1" dirty="0" smtClean="0"/>
              <a:t>: </a:t>
            </a:r>
            <a:r>
              <a:rPr lang="en-US" dirty="0" smtClean="0"/>
              <a:t>(1) Mean free path </a:t>
            </a:r>
            <a:r>
              <a:rPr lang="en-US" i="1" dirty="0" smtClean="0"/>
              <a:t>l</a:t>
            </a:r>
            <a:r>
              <a:rPr lang="en-US" dirty="0" smtClean="0"/>
              <a:t> = scale height.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(2) Altitude above which a vertically-rising molecule has a probability of collision of 1/e.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315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6651" cy="4525963"/>
          </a:xfrm>
        </p:spPr>
        <p:txBody>
          <a:bodyPr/>
          <a:lstStyle/>
          <a:p>
            <a:r>
              <a:rPr lang="en-US" dirty="0" smtClean="0"/>
              <a:t>Review of required reading (</a:t>
            </a:r>
            <a:r>
              <a:rPr lang="en-US" dirty="0" err="1" smtClean="0"/>
              <a:t>Zahnle</a:t>
            </a:r>
            <a:r>
              <a:rPr lang="en-US" dirty="0" smtClean="0"/>
              <a:t> et al. 2007)</a:t>
            </a:r>
          </a:p>
          <a:p>
            <a:r>
              <a:rPr lang="en-US" dirty="0" smtClean="0"/>
              <a:t>Atmospheric Escape</a:t>
            </a:r>
          </a:p>
          <a:p>
            <a:pPr lvl="1"/>
            <a:r>
              <a:rPr lang="en-US" dirty="0" smtClean="0"/>
              <a:t>Introduction to Atmospheric Escape</a:t>
            </a:r>
          </a:p>
          <a:p>
            <a:pPr lvl="1"/>
            <a:r>
              <a:rPr lang="en-US" dirty="0" smtClean="0"/>
              <a:t>Jeans Escape</a:t>
            </a:r>
            <a:endParaRPr lang="en-US" dirty="0"/>
          </a:p>
          <a:p>
            <a:pPr lvl="1"/>
            <a:r>
              <a:rPr lang="en-US" dirty="0" smtClean="0"/>
              <a:t>Introduction to Hydrodynamic Escape</a:t>
            </a:r>
          </a:p>
          <a:p>
            <a:pPr lvl="1"/>
            <a:r>
              <a:rPr lang="en-US" dirty="0" smtClean="0"/>
              <a:t>(If time permits:) </a:t>
            </a:r>
            <a:r>
              <a:rPr lang="en-US" dirty="0" err="1" smtClean="0"/>
              <a:t>Bondi</a:t>
            </a:r>
            <a:r>
              <a:rPr lang="en-US" dirty="0" smtClean="0"/>
              <a:t>-Hoyle Accretion</a:t>
            </a:r>
          </a:p>
        </p:txBody>
      </p:sp>
    </p:spTree>
    <p:extLst>
      <p:ext uri="{BB962C8B-B14F-4D97-AF65-F5344CB8AC3E}">
        <p14:creationId xmlns:p14="http://schemas.microsoft.com/office/powerpoint/2010/main" val="3063635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Jeans escape is ‘evaporation’ of an atmosphere in to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6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66" y="5403085"/>
            <a:ext cx="2952886" cy="1214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8549" y="3292310"/>
            <a:ext cx="1006080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R </a:t>
            </a:r>
            <a:r>
              <a:rPr lang="en-US" sz="3000" dirty="0" smtClean="0"/>
              <a:t>+</a:t>
            </a:r>
            <a:r>
              <a:rPr lang="en-US" sz="3000" i="1" dirty="0" smtClean="0"/>
              <a:t> z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59926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25138" cy="2573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384" y="1417638"/>
            <a:ext cx="5803900" cy="115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2573338"/>
            <a:ext cx="8559800" cy="238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1338" y="1749829"/>
            <a:ext cx="529151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</a:t>
            </a:r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7582" y="3674347"/>
            <a:ext cx="529151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  </a:t>
            </a:r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11" name="Rectangle 10"/>
          <p:cNvSpPr/>
          <p:nvPr/>
        </p:nvSpPr>
        <p:spPr>
          <a:xfrm>
            <a:off x="776086" y="4409344"/>
            <a:ext cx="1340513" cy="55159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4426" y="3327586"/>
            <a:ext cx="11759" cy="1881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100" y="5208905"/>
            <a:ext cx="71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0956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 to Hydrodynamic Escape</a:t>
            </a:r>
            <a:b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42" y="1188661"/>
            <a:ext cx="8955858" cy="4525963"/>
          </a:xfrm>
        </p:spPr>
        <p:txBody>
          <a:bodyPr/>
          <a:lstStyle/>
          <a:p>
            <a:r>
              <a:rPr lang="en-US" dirty="0" smtClean="0"/>
              <a:t>De Laval nozzle (w/</a:t>
            </a:r>
            <a:r>
              <a:rPr lang="en-US" dirty="0" err="1" smtClean="0"/>
              <a:t>polytrope</a:t>
            </a:r>
            <a:r>
              <a:rPr lang="en-US" dirty="0" smtClean="0"/>
              <a:t> equation of state)</a:t>
            </a:r>
          </a:p>
          <a:p>
            <a:r>
              <a:rPr lang="en-US" dirty="0" smtClean="0"/>
              <a:t>Spherical outflows (w/</a:t>
            </a:r>
            <a:r>
              <a:rPr lang="en-US" dirty="0" err="1" smtClean="0"/>
              <a:t>polytrope</a:t>
            </a:r>
            <a:r>
              <a:rPr lang="en-US" dirty="0" smtClean="0"/>
              <a:t> equation of state)</a:t>
            </a:r>
          </a:p>
          <a:p>
            <a:r>
              <a:rPr lang="en-US" dirty="0" err="1" smtClean="0"/>
              <a:t>Bondi</a:t>
            </a:r>
            <a:r>
              <a:rPr lang="en-US" dirty="0" smtClean="0"/>
              <a:t>-Hoyle accretion (isothermal)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68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286"/>
          </a:xfrm>
        </p:spPr>
        <p:txBody>
          <a:bodyPr>
            <a:normAutofit/>
          </a:bodyPr>
          <a:lstStyle/>
          <a:p>
            <a:r>
              <a:rPr lang="en-US" dirty="0" smtClean="0"/>
              <a:t>De Laval nozzle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653" y="683894"/>
            <a:ext cx="3504147" cy="2477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7" y="3569030"/>
            <a:ext cx="5479639" cy="65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304" y="3149566"/>
            <a:ext cx="399802" cy="41946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93853" y="3359298"/>
            <a:ext cx="3233693" cy="11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24031"/>
            <a:ext cx="2845649" cy="11431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1155" y="4462442"/>
            <a:ext cx="2002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1D, no body forces,</a:t>
            </a:r>
          </a:p>
          <a:p>
            <a:r>
              <a:rPr lang="en-US" dirty="0"/>
              <a:t>n</a:t>
            </a:r>
            <a:r>
              <a:rPr lang="en-US" dirty="0" smtClean="0"/>
              <a:t>o viscous forces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01034"/>
            <a:ext cx="2041744" cy="6629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7286" y="390173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80326" y="4577426"/>
            <a:ext cx="129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7286" y="5324550"/>
            <a:ext cx="101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“energy”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93654" y="5509216"/>
            <a:ext cx="124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polytrope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654" y="5963938"/>
            <a:ext cx="381000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2344" y="5976538"/>
            <a:ext cx="288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1: special case (isothermal)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19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4" y="435055"/>
            <a:ext cx="1711078" cy="1142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7367"/>
            <a:ext cx="9144000" cy="1615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327" y="3609783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Divide by      , integrate both sides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642" y="3609783"/>
            <a:ext cx="236040" cy="37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183" y="4195518"/>
            <a:ext cx="4074613" cy="1272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558" y="38741"/>
            <a:ext cx="190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momentum: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400" y="131256"/>
            <a:ext cx="1854890" cy="13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18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58" y="38741"/>
            <a:ext cx="173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continuity: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7" y="408073"/>
            <a:ext cx="5479639" cy="65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40" y="1239502"/>
            <a:ext cx="4609481" cy="707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48" y="3286667"/>
            <a:ext cx="3486668" cy="1089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327" y="3562751"/>
            <a:ext cx="136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Substitute in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4717" y="3544060"/>
            <a:ext cx="218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previous slide):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09" y="1832410"/>
            <a:ext cx="4915212" cy="1110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776" y="154774"/>
            <a:ext cx="2007755" cy="1419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299" y="4375940"/>
            <a:ext cx="6834596" cy="14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36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776" y="154774"/>
            <a:ext cx="2007755" cy="1419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1" y="117196"/>
            <a:ext cx="6549697" cy="1457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2702" y="1574256"/>
            <a:ext cx="263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NOZZLE EQUATION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1007" y="2363408"/>
            <a:ext cx="88029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Neat features: </a:t>
            </a:r>
          </a:p>
          <a:p>
            <a:r>
              <a:rPr lang="en-US" dirty="0"/>
              <a:t>	</a:t>
            </a:r>
            <a:r>
              <a:rPr lang="en-US" dirty="0" smtClean="0"/>
              <a:t>	- Completely reversible (describes inflow and outflow) (u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/>
              <a:t>		</a:t>
            </a:r>
            <a:r>
              <a:rPr lang="en-US" dirty="0" smtClean="0"/>
              <a:t>  (e.g., loss of gas from a planet and accretion of gas onto a planet)</a:t>
            </a:r>
          </a:p>
          <a:p>
            <a:r>
              <a:rPr lang="en-US" dirty="0"/>
              <a:t>	</a:t>
            </a:r>
            <a:r>
              <a:rPr lang="en-US" dirty="0" smtClean="0"/>
              <a:t>	- If subsonic, then will accelerate on convergence and </a:t>
            </a:r>
            <a:r>
              <a:rPr lang="en-US" dirty="0" err="1" smtClean="0"/>
              <a:t>deccelerate</a:t>
            </a:r>
            <a:r>
              <a:rPr lang="en-US" dirty="0" smtClean="0"/>
              <a:t> on convergence</a:t>
            </a:r>
          </a:p>
          <a:p>
            <a:r>
              <a:rPr lang="en-US" dirty="0"/>
              <a:t>	</a:t>
            </a:r>
            <a:r>
              <a:rPr lang="en-US" dirty="0" smtClean="0"/>
              <a:t>	- If supersonic, then will accelerate on divergence and decelerate on convergence.</a:t>
            </a:r>
          </a:p>
          <a:p>
            <a:r>
              <a:rPr lang="en-US" dirty="0" smtClean="0"/>
              <a:t>		  (This is because supersonic flows are highly compressible; the increase in A leads 		    to large decrease in density, so u must increase by continuity).</a:t>
            </a:r>
          </a:p>
          <a:p>
            <a:r>
              <a:rPr lang="en-US" dirty="0" smtClean="0"/>
              <a:t>		- At the choke point, we must have either a sonic</a:t>
            </a:r>
            <a:r>
              <a:rPr lang="en-US" dirty="0" smtClean="0">
                <a:sym typeface="Wingdings"/>
              </a:rPr>
              <a:t> supersonic transition, or a 			  maximum or a minimum in velocity.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39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1" y="23517"/>
            <a:ext cx="7127278" cy="65426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Spherical outflows &amp; the sonic radius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29" y="123616"/>
            <a:ext cx="1441933" cy="1910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155" y="2034177"/>
            <a:ext cx="154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Eugene Parker </a:t>
            </a:r>
          </a:p>
          <a:p>
            <a:r>
              <a:rPr lang="en-US" dirty="0" smtClean="0"/>
              <a:t>(U. Chicago)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1" y="893628"/>
            <a:ext cx="3164536" cy="2825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9243"/>
            <a:ext cx="9144000" cy="1643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66890" y="3598025"/>
            <a:ext cx="1230272" cy="1764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155" y="2951694"/>
            <a:ext cx="17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Basis for defining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onic radius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87" y="5327238"/>
            <a:ext cx="2132506" cy="1395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51380" y="5327238"/>
            <a:ext cx="2370418" cy="139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21798" y="5855525"/>
            <a:ext cx="131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Sonic radius</a:t>
            </a:r>
          </a:p>
        </p:txBody>
      </p:sp>
    </p:spTree>
    <p:extLst>
      <p:ext uri="{BB962C8B-B14F-4D97-AF65-F5344CB8AC3E}">
        <p14:creationId xmlns:p14="http://schemas.microsoft.com/office/powerpoint/2010/main" val="3872484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531"/>
            <a:ext cx="5573264" cy="5351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413" y="5316412"/>
            <a:ext cx="4217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Relevant cases for this course: </a:t>
            </a:r>
            <a:r>
              <a:rPr lang="en-US" b="1" dirty="0" smtClean="0"/>
              <a:t>V</a:t>
            </a:r>
            <a:r>
              <a:rPr lang="en-US" dirty="0" smtClean="0"/>
              <a:t> and </a:t>
            </a:r>
            <a:r>
              <a:rPr lang="en-US" b="1" dirty="0" smtClean="0"/>
              <a:t>VI</a:t>
            </a:r>
          </a:p>
          <a:p>
            <a:r>
              <a:rPr lang="en-US" b="1" dirty="0" smtClean="0"/>
              <a:t>I </a:t>
            </a:r>
            <a:r>
              <a:rPr lang="en-US" dirty="0" smtClean="0"/>
              <a:t>and </a:t>
            </a:r>
            <a:r>
              <a:rPr lang="en-US" b="1" dirty="0" smtClean="0"/>
              <a:t>II </a:t>
            </a:r>
            <a:r>
              <a:rPr lang="en-US" dirty="0" smtClean="0"/>
              <a:t>are unphysical </a:t>
            </a:r>
            <a:endParaRPr lang="en-US" b="1" dirty="0" smtClean="0"/>
          </a:p>
          <a:p>
            <a:r>
              <a:rPr lang="en-US" b="1" dirty="0" smtClean="0"/>
              <a:t>IV </a:t>
            </a:r>
            <a:r>
              <a:rPr lang="en-US" dirty="0" smtClean="0"/>
              <a:t>requires unrealistic boundary conditions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335" y="867853"/>
            <a:ext cx="202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Bernoulli for a</a:t>
            </a:r>
          </a:p>
          <a:p>
            <a:r>
              <a:rPr lang="en-US" i="1" dirty="0" err="1" smtClean="0"/>
              <a:t>polytrope</a:t>
            </a:r>
            <a:r>
              <a:rPr lang="en-US" i="1" dirty="0" smtClean="0"/>
              <a:t> equation</a:t>
            </a:r>
          </a:p>
          <a:p>
            <a:r>
              <a:rPr lang="en-US" i="1" dirty="0"/>
              <a:t>o</a:t>
            </a:r>
            <a:r>
              <a:rPr lang="en-US" i="1" dirty="0" smtClean="0"/>
              <a:t>f state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895" y="0"/>
            <a:ext cx="5243105" cy="8435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351225" y="326946"/>
            <a:ext cx="12573" cy="3747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1891786" y="1521091"/>
            <a:ext cx="13133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Sonic radius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852009">
            <a:off x="3750015" y="1182773"/>
            <a:ext cx="6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479954">
            <a:off x="3489814" y="4002754"/>
            <a:ext cx="82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9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83"/>
            <a:ext cx="8229600" cy="1300055"/>
          </a:xfrm>
        </p:spPr>
        <p:txBody>
          <a:bodyPr>
            <a:noAutofit/>
          </a:bodyPr>
          <a:lstStyle/>
          <a:p>
            <a:pPr marL="742950" marR="0" lvl="1" indent="-28575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 time permits:)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Bondi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-Hoyle Accretion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40" y="8947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dirty="0" smtClean="0">
                <a:solidFill>
                  <a:srgbClr val="FF0000"/>
                </a:solidFill>
              </a:rPr>
              <a:t>Isothermal</a:t>
            </a:r>
            <a:r>
              <a:rPr lang="en-US" dirty="0" smtClean="0"/>
              <a:t> </a:t>
            </a:r>
            <a:r>
              <a:rPr lang="en-US" dirty="0" err="1" smtClean="0"/>
              <a:t>Bondi</a:t>
            </a:r>
            <a:r>
              <a:rPr lang="en-US" dirty="0" smtClean="0"/>
              <a:t>-Hoyle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0" y="1503910"/>
            <a:ext cx="3955163" cy="11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47" y="2610310"/>
            <a:ext cx="8078351" cy="1297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8053" y="3907789"/>
            <a:ext cx="116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(Bernoulli)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15707" y="1417638"/>
            <a:ext cx="0" cy="4754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04" y="3707995"/>
            <a:ext cx="2132506" cy="139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193" y="427712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5784" y="5420668"/>
            <a:ext cx="39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21" y="5071440"/>
            <a:ext cx="7622619" cy="14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required reading (</a:t>
            </a:r>
            <a:r>
              <a:rPr lang="en-US" dirty="0" err="1"/>
              <a:t>Zahnle</a:t>
            </a:r>
            <a:r>
              <a:rPr lang="en-US" dirty="0"/>
              <a:t> et al. 2007)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2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2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Isothermal </a:t>
            </a:r>
            <a:r>
              <a:rPr lang="en-US" dirty="0" err="1" smtClean="0"/>
              <a:t>Bondi</a:t>
            </a:r>
            <a:r>
              <a:rPr lang="en-US" dirty="0" smtClean="0"/>
              <a:t>-Hoyle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31" y="1248510"/>
            <a:ext cx="6936154" cy="1414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846" y="3204308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r </a:t>
            </a:r>
            <a:r>
              <a:rPr lang="en-US" dirty="0" smtClean="0">
                <a:sym typeface="Wingdings"/>
              </a:rPr>
              <a:t> 0, gas is in free fall</a:t>
            </a:r>
          </a:p>
          <a:p>
            <a:r>
              <a:rPr lang="en-US" dirty="0" smtClean="0">
                <a:sym typeface="Wingdings"/>
              </a:rPr>
              <a:t>As r  infinity, u = 0 implies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437" y="3467350"/>
            <a:ext cx="1475101" cy="607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956" y="4180679"/>
            <a:ext cx="3955163" cy="11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3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/ ongoing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2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500" dirty="0" smtClean="0"/>
              <a:t>Recent development: </a:t>
            </a:r>
            <a:br>
              <a:rPr lang="en-US" sz="3500" dirty="0" smtClean="0"/>
            </a:br>
            <a:r>
              <a:rPr lang="en-US" sz="3500" dirty="0" smtClean="0"/>
              <a:t>Rocky-planet destruction by hydrodynamic escape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362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Main-sequence stars orbited by planets that are currently being destroyed: KIC 12557548, KOI-2700, K2-22. </a:t>
            </a:r>
          </a:p>
          <a:p>
            <a:pPr marL="0" indent="0">
              <a:buNone/>
            </a:pPr>
            <a:r>
              <a:rPr lang="en-US" sz="1600" dirty="0" smtClean="0"/>
              <a:t>E.g. Perez-Becker &amp; Chiang Astrophysical Journal 2013 “Catastrophic destruction of rocky planets.”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54690" y="1000988"/>
            <a:ext cx="841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N.B. This </a:t>
            </a:r>
            <a:r>
              <a:rPr lang="en-US" b="1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>
                <a:solidFill>
                  <a:srgbClr val="FF0000"/>
                </a:solidFill>
              </a:rPr>
              <a:t>apply to planets near the habitable zone (due to low vapor pressures)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1" y="2042277"/>
            <a:ext cx="2339865" cy="26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09" y="2042277"/>
            <a:ext cx="3135360" cy="213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97" y="4146179"/>
            <a:ext cx="6604081" cy="2711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1753" y="2833739"/>
            <a:ext cx="2430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Notice the minimum</a:t>
            </a:r>
          </a:p>
          <a:p>
            <a:r>
              <a:rPr lang="en-US" i="1" dirty="0" smtClean="0"/>
              <a:t>in gas temperature - </a:t>
            </a:r>
          </a:p>
          <a:p>
            <a:r>
              <a:rPr lang="en-US" i="1" dirty="0"/>
              <a:t>d</a:t>
            </a:r>
            <a:r>
              <a:rPr lang="en-US" i="1" dirty="0" smtClean="0"/>
              <a:t>iscussed in this week’s</a:t>
            </a:r>
          </a:p>
          <a:p>
            <a:r>
              <a:rPr lang="en-US" i="1" dirty="0"/>
              <a:t>r</a:t>
            </a:r>
            <a:r>
              <a:rPr lang="en-US" i="1" dirty="0" smtClean="0"/>
              <a:t>eading (Walker et al.)</a:t>
            </a:r>
            <a:endParaRPr lang="en-US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68177" y="3210003"/>
            <a:ext cx="1093576" cy="329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1753" y="2054036"/>
            <a:ext cx="291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Destruction of Mercury-mass</a:t>
            </a:r>
          </a:p>
          <a:p>
            <a:r>
              <a:rPr lang="en-US" dirty="0"/>
              <a:t>p</a:t>
            </a:r>
            <a:r>
              <a:rPr lang="en-US" dirty="0" smtClean="0"/>
              <a:t>lanet: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0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66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2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0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Bottlenecks 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Energy </a:t>
            </a:r>
            <a:r>
              <a:rPr lang="en-US" dirty="0"/>
              <a:t>sources for atmospheric escape</a:t>
            </a:r>
          </a:p>
          <a:p>
            <a:pPr lvl="1"/>
            <a:r>
              <a:rPr lang="en-US" dirty="0"/>
              <a:t>Thermal, individual-photons, solar wind, </a:t>
            </a:r>
            <a:r>
              <a:rPr lang="en-US" dirty="0" smtClean="0"/>
              <a:t>impacts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396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0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9011"/>
            <a:ext cx="8443256" cy="4953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6635" y="3867369"/>
            <a:ext cx="846614" cy="4004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63249" y="2681812"/>
            <a:ext cx="10286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62585" y="2413993"/>
            <a:ext cx="1934543" cy="271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92" y="1544926"/>
            <a:ext cx="7239000" cy="509856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397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section </a:t>
            </a:r>
            <a:r>
              <a:rPr lang="en-US" dirty="0" smtClean="0"/>
              <a:t>2 </a:t>
            </a:r>
            <a:r>
              <a:rPr lang="en-US" dirty="0" smtClean="0"/>
              <a:t>of </a:t>
            </a:r>
            <a:r>
              <a:rPr lang="en-US" dirty="0" err="1" smtClean="0"/>
              <a:t>Zahnle</a:t>
            </a:r>
            <a:r>
              <a:rPr lang="en-US" dirty="0" smtClean="0"/>
              <a:t>: </a:t>
            </a:r>
            <a:r>
              <a:rPr lang="en-US" b="1" dirty="0" smtClean="0"/>
              <a:t>Key point: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Relative to today’s Sun, the Sun around the time of the Moon-forming impact had lower bolometric luminosity, but much higher</a:t>
            </a:r>
            <a:r>
              <a:rPr lang="en-US" sz="2700" dirty="0"/>
              <a:t> </a:t>
            </a:r>
            <a:r>
              <a:rPr lang="en-US" sz="2700" dirty="0" smtClean="0"/>
              <a:t>EUV / soft X-ray luminosity.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7067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1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section 3 of </a:t>
            </a:r>
            <a:r>
              <a:rPr lang="en-US" dirty="0" err="1" smtClean="0"/>
              <a:t>Zahnle</a:t>
            </a:r>
            <a:r>
              <a:rPr lang="en-US" dirty="0" smtClean="0"/>
              <a:t>: </a:t>
            </a:r>
            <a:r>
              <a:rPr lang="en-US" b="1" dirty="0" smtClean="0"/>
              <a:t>Key point: </a:t>
            </a:r>
            <a:r>
              <a:rPr lang="en-US" sz="2700" dirty="0" smtClean="0"/>
              <a:t>Formation of Earth-sized planets involves giant (oligarchic) impacts.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16"/>
            <a:ext cx="6961427" cy="573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335" y="3054992"/>
            <a:ext cx="2043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output </a:t>
            </a:r>
          </a:p>
          <a:p>
            <a:r>
              <a:rPr lang="en-US" i="1" dirty="0"/>
              <a:t>u</a:t>
            </a:r>
            <a:r>
              <a:rPr lang="en-US" i="1" dirty="0" smtClean="0"/>
              <a:t>nderlying this plot</a:t>
            </a:r>
          </a:p>
          <a:p>
            <a:r>
              <a:rPr lang="en-US" i="1" dirty="0"/>
              <a:t>w</a:t>
            </a:r>
            <a:r>
              <a:rPr lang="en-US" i="1" dirty="0" smtClean="0"/>
              <a:t>as generated by</a:t>
            </a:r>
          </a:p>
          <a:p>
            <a:r>
              <a:rPr lang="en-US" i="1" dirty="0" smtClean="0"/>
              <a:t>C. </a:t>
            </a:r>
            <a:r>
              <a:rPr lang="en-US" i="1" dirty="0" err="1" smtClean="0"/>
              <a:t>Cossou</a:t>
            </a:r>
            <a:r>
              <a:rPr lang="en-US" i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646" y="2196848"/>
            <a:ext cx="177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= giant impacts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27147" y="2196848"/>
            <a:ext cx="234280" cy="469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7147" y="1484657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Masses of resulting </a:t>
            </a:r>
          </a:p>
          <a:p>
            <a:r>
              <a:rPr lang="en-US" dirty="0"/>
              <a:t>p</a:t>
            </a:r>
            <a:r>
              <a:rPr lang="en-US" dirty="0" smtClean="0"/>
              <a:t>lanets (Earths)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4073" y="4828490"/>
            <a:ext cx="3031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Simulation intended to</a:t>
            </a:r>
          </a:p>
          <a:p>
            <a:r>
              <a:rPr lang="en-US" i="1" dirty="0"/>
              <a:t>r</a:t>
            </a:r>
            <a:r>
              <a:rPr lang="en-US" i="1" dirty="0" smtClean="0"/>
              <a:t>eproduce “typical”</a:t>
            </a:r>
          </a:p>
          <a:p>
            <a:r>
              <a:rPr lang="en-US" i="1" dirty="0" smtClean="0"/>
              <a:t>Kepler system of short-period,</a:t>
            </a:r>
          </a:p>
          <a:p>
            <a:r>
              <a:rPr lang="en-US" i="1" dirty="0"/>
              <a:t>t</a:t>
            </a:r>
            <a:r>
              <a:rPr lang="en-US" i="1" dirty="0" smtClean="0"/>
              <a:t>ightly-packed inner planets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85114" y="4515169"/>
            <a:ext cx="2012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Moon-forming</a:t>
            </a:r>
          </a:p>
          <a:p>
            <a:r>
              <a:rPr lang="en-US" dirty="0" smtClean="0"/>
              <a:t>impact was not</a:t>
            </a:r>
          </a:p>
          <a:p>
            <a:r>
              <a:rPr lang="en-US" dirty="0"/>
              <a:t>t</a:t>
            </a:r>
            <a:r>
              <a:rPr lang="en-US" dirty="0" smtClean="0"/>
              <a:t>he last big impact</a:t>
            </a:r>
          </a:p>
          <a:p>
            <a:r>
              <a:rPr lang="en-US" dirty="0"/>
              <a:t>o</a:t>
            </a:r>
            <a:r>
              <a:rPr lang="en-US" dirty="0" smtClean="0"/>
              <a:t>n Earth, but it was</a:t>
            </a:r>
          </a:p>
          <a:p>
            <a:r>
              <a:rPr lang="en-US" dirty="0"/>
              <a:t>t</a:t>
            </a:r>
            <a:r>
              <a:rPr lang="en-US" dirty="0" smtClean="0"/>
              <a:t>he last time that </a:t>
            </a:r>
          </a:p>
          <a:p>
            <a:r>
              <a:rPr lang="en-US" dirty="0" smtClean="0"/>
              <a:t>Earth hit another </a:t>
            </a:r>
          </a:p>
          <a:p>
            <a:r>
              <a:rPr lang="en-US" dirty="0"/>
              <a:t>p</a:t>
            </a:r>
            <a:r>
              <a:rPr lang="en-US" dirty="0" smtClean="0"/>
              <a:t>lanet.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9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5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section 4 of </a:t>
            </a:r>
            <a:r>
              <a:rPr lang="en-US" dirty="0" err="1" smtClean="0"/>
              <a:t>Zahnle</a:t>
            </a:r>
            <a:r>
              <a:rPr lang="en-US" dirty="0" smtClean="0"/>
              <a:t>: </a:t>
            </a:r>
            <a:r>
              <a:rPr lang="en-US" b="1" dirty="0" smtClean="0"/>
              <a:t>Key point: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Noble gas abundance ratios and isotope ratios provide evidence for atmospheric loss.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44" y="1236262"/>
            <a:ext cx="7031223" cy="562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74"/>
            <a:ext cx="9144000" cy="6864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/ update on </a:t>
            </a:r>
            <a:r>
              <a:rPr lang="en-US" dirty="0" err="1" smtClean="0"/>
              <a:t>Zahnle</a:t>
            </a:r>
            <a:r>
              <a:rPr lang="en-US" dirty="0" smtClean="0"/>
              <a:t>: Section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41497"/>
            <a:ext cx="87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have also been major recent developments in our understanding of Moon formation,</a:t>
            </a:r>
          </a:p>
          <a:p>
            <a:r>
              <a:rPr lang="en-US" i="1" dirty="0"/>
              <a:t>t</a:t>
            </a:r>
            <a:r>
              <a:rPr lang="en-US" i="1" dirty="0" smtClean="0"/>
              <a:t>he Moon’s orbital evolution, and Moon-induced tidal heating, but orbital/tidal effects are </a:t>
            </a:r>
          </a:p>
          <a:p>
            <a:r>
              <a:rPr lang="en-US" i="1" dirty="0" smtClean="0"/>
              <a:t>not part of this course.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40711" y="697957"/>
            <a:ext cx="698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removal by giant impacts? </a:t>
            </a:r>
            <a:r>
              <a:rPr lang="en-US" dirty="0"/>
              <a:t>(Ocean vaporization != ocean removal)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866"/>
            <a:ext cx="5710050" cy="406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9236" y="1225358"/>
            <a:ext cx="352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suggest that the Moon-</a:t>
            </a:r>
          </a:p>
          <a:p>
            <a:r>
              <a:rPr lang="en-US" dirty="0"/>
              <a:t>f</a:t>
            </a:r>
            <a:r>
              <a:rPr lang="en-US" dirty="0" smtClean="0"/>
              <a:t>orming impact was marginally able</a:t>
            </a:r>
          </a:p>
          <a:p>
            <a:r>
              <a:rPr lang="en-US" dirty="0"/>
              <a:t>t</a:t>
            </a:r>
            <a:r>
              <a:rPr lang="en-US" dirty="0" smtClean="0"/>
              <a:t>o remove any pre-existing Earth</a:t>
            </a:r>
          </a:p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17174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 et al. LPSC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1549" y="3456925"/>
            <a:ext cx="28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</a:t>
            </a:r>
            <a:r>
              <a:rPr lang="en-US" dirty="0" smtClean="0"/>
              <a:t> ~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baseline="30000" dirty="0" smtClean="0"/>
              <a:t>2 </a:t>
            </a:r>
            <a:r>
              <a:rPr lang="en-US" dirty="0" smtClean="0"/>
              <a:t>for oligarchic impact</a:t>
            </a:r>
            <a:endParaRPr lang="en-US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26" y="3826257"/>
            <a:ext cx="1745486" cy="8727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753433" y="4546143"/>
            <a:ext cx="266619" cy="625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7583" y="5089439"/>
            <a:ext cx="16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scape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2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4357"/>
            <a:ext cx="9144000" cy="1304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Review of section 6 of </a:t>
            </a:r>
            <a:r>
              <a:rPr lang="en-US" dirty="0" err="1" smtClean="0"/>
              <a:t>Zahnle</a:t>
            </a:r>
            <a:r>
              <a:rPr lang="en-US" dirty="0" smtClean="0"/>
              <a:t>: </a:t>
            </a:r>
            <a:r>
              <a:rPr lang="en-US" b="1" dirty="0" smtClean="0"/>
              <a:t>Key point: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Zircons: Tectonics between 4.4 </a:t>
            </a:r>
            <a:r>
              <a:rPr lang="en-US" sz="2200" dirty="0" err="1" smtClean="0"/>
              <a:t>Ga</a:t>
            </a:r>
            <a:r>
              <a:rPr lang="en-US" sz="2200" dirty="0" smtClean="0"/>
              <a:t> and 3.8 </a:t>
            </a:r>
            <a:r>
              <a:rPr lang="en-US" sz="2200" dirty="0" err="1" smtClean="0"/>
              <a:t>Ga</a:t>
            </a:r>
            <a:r>
              <a:rPr lang="en-US" sz="2200" dirty="0" smtClean="0"/>
              <a:t> was sluggish enough </a:t>
            </a:r>
          </a:p>
          <a:p>
            <a:r>
              <a:rPr lang="en-US" sz="2200" dirty="0" smtClean="0"/>
              <a:t>that some 4.4 </a:t>
            </a:r>
            <a:r>
              <a:rPr lang="en-US" sz="2200" dirty="0" err="1" smtClean="0"/>
              <a:t>Ga</a:t>
            </a:r>
            <a:r>
              <a:rPr lang="en-US" sz="2200" dirty="0" smtClean="0"/>
              <a:t> zircons survived.</a:t>
            </a:r>
          </a:p>
          <a:p>
            <a:r>
              <a:rPr lang="en-US" sz="2200" dirty="0" smtClean="0"/>
              <a:t>Zircons interacted with liquid water. 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7" y="1338384"/>
            <a:ext cx="3818368" cy="5421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5515" y="5861538"/>
            <a:ext cx="2229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Wilde et al. </a:t>
            </a:r>
          </a:p>
          <a:p>
            <a:r>
              <a:rPr lang="en-US" dirty="0" smtClean="0"/>
              <a:t>Nature 2001</a:t>
            </a:r>
            <a:endParaRPr lang="en-US" i="1" dirty="0" smtClean="0"/>
          </a:p>
          <a:p>
            <a:r>
              <a:rPr lang="en-US" i="1" dirty="0" smtClean="0"/>
              <a:t>Scale bar: 50 microns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481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Lecture 2 key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0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sources for atmospheric escape</a:t>
            </a:r>
          </a:p>
          <a:p>
            <a:pPr lvl="1"/>
            <a:r>
              <a:rPr lang="en-US" dirty="0"/>
              <a:t>Thermal, individual-photons, solar wind, impacts</a:t>
            </a:r>
          </a:p>
          <a:p>
            <a:r>
              <a:rPr lang="en-US" dirty="0" smtClean="0"/>
              <a:t>Bottlenecks </a:t>
            </a:r>
            <a:r>
              <a:rPr lang="en-US" dirty="0"/>
              <a:t>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93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958</Words>
  <Application>Microsoft Macintosh PowerPoint</Application>
  <PresentationFormat>On-screen Show (4:3)</PresentationFormat>
  <Paragraphs>182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GEOS 22060/ GEOS 32060 / ASTR 45900 </vt:lpstr>
      <vt:lpstr>Today:</vt:lpstr>
      <vt:lpstr>Review of required reading (Zahnle et al. 2007) </vt:lpstr>
      <vt:lpstr>Review of section 2 of Zahnle: Key point:  Relative to today’s Sun, the Sun around the time of the Moon-forming impact had lower bolometric luminosity, but much higher EUV / soft X-ray luminosity.</vt:lpstr>
      <vt:lpstr>Review of section 3 of Zahnle: Key point: Formation of Earth-sized planets involves giant (oligarchic) impacts.</vt:lpstr>
      <vt:lpstr>Review of section 4 of Zahnle: Key point: Noble gas abundance ratios and isotope ratios provide evidence for atmospheric loss.</vt:lpstr>
      <vt:lpstr>Review of / update on Zahnle: Section 5</vt:lpstr>
      <vt:lpstr>PowerPoint Presentation</vt:lpstr>
      <vt:lpstr>Lecture 2 key points</vt:lpstr>
      <vt:lpstr>Introduction to Atmospheric Escape </vt:lpstr>
      <vt:lpstr>Atmospheric escape</vt:lpstr>
      <vt:lpstr>Energy sources for atmospheric escape</vt:lpstr>
      <vt:lpstr>PowerPoint Presentation</vt:lpstr>
      <vt:lpstr>PowerPoint Presentation</vt:lpstr>
      <vt:lpstr>Jeans parameter:</vt:lpstr>
      <vt:lpstr>What sets the rate of atmospheric escape? Possible bottlenecks</vt:lpstr>
      <vt:lpstr>Jeans Escape (evaporation of atmosphere into space)</vt:lpstr>
      <vt:lpstr>Hydrostatic balance,  scale height, exobase</vt:lpstr>
      <vt:lpstr>Hydrostatic balance,  scale height, exobase</vt:lpstr>
      <vt:lpstr>Jeans escape is ‘evaporation’ of an atmosphere in to space</vt:lpstr>
      <vt:lpstr>PowerPoint Presentation</vt:lpstr>
      <vt:lpstr>Introduction to Hydrodynamic Escape </vt:lpstr>
      <vt:lpstr>De Laval nozzle</vt:lpstr>
      <vt:lpstr>PowerPoint Presentation</vt:lpstr>
      <vt:lpstr>PowerPoint Presentation</vt:lpstr>
      <vt:lpstr>PowerPoint Presentation</vt:lpstr>
      <vt:lpstr>Spherical outflows &amp; the sonic radius</vt:lpstr>
      <vt:lpstr>PowerPoint Presentation</vt:lpstr>
      <vt:lpstr>(If time permits:) Bondi-Hoyle Accretion </vt:lpstr>
      <vt:lpstr>Isothermal Bondi-Hoyle</vt:lpstr>
      <vt:lpstr>Current / ongoing research</vt:lpstr>
      <vt:lpstr>Recent development:  Rocky-planet destruction by hydrodynamic escape</vt:lpstr>
      <vt:lpstr>PowerPoint Presentation</vt:lpstr>
      <vt:lpstr>Lecture 2 key points</vt:lpstr>
      <vt:lpstr>Additional slides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126</cp:revision>
  <dcterms:created xsi:type="dcterms:W3CDTF">2016-01-07T03:39:51Z</dcterms:created>
  <dcterms:modified xsi:type="dcterms:W3CDTF">2016-01-11T16:42:48Z</dcterms:modified>
</cp:coreProperties>
</file>