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9" r:id="rId2"/>
    <p:sldId id="272" r:id="rId3"/>
    <p:sldId id="483" r:id="rId4"/>
    <p:sldId id="518" r:id="rId5"/>
    <p:sldId id="539" r:id="rId6"/>
    <p:sldId id="540" r:id="rId7"/>
    <p:sldId id="519" r:id="rId8"/>
    <p:sldId id="511" r:id="rId9"/>
    <p:sldId id="520" r:id="rId10"/>
    <p:sldId id="548" r:id="rId11"/>
    <p:sldId id="545" r:id="rId12"/>
    <p:sldId id="549" r:id="rId13"/>
    <p:sldId id="550" r:id="rId14"/>
    <p:sldId id="521" r:id="rId15"/>
    <p:sldId id="531" r:id="rId16"/>
    <p:sldId id="528" r:id="rId17"/>
    <p:sldId id="533" r:id="rId18"/>
    <p:sldId id="551" r:id="rId19"/>
    <p:sldId id="552" r:id="rId20"/>
    <p:sldId id="553" r:id="rId21"/>
    <p:sldId id="530" r:id="rId22"/>
    <p:sldId id="537" r:id="rId23"/>
    <p:sldId id="529" r:id="rId24"/>
    <p:sldId id="527" r:id="rId25"/>
    <p:sldId id="534" r:id="rId26"/>
    <p:sldId id="522" r:id="rId27"/>
    <p:sldId id="526" r:id="rId28"/>
    <p:sldId id="543" r:id="rId29"/>
    <p:sldId id="544" r:id="rId30"/>
    <p:sldId id="523" r:id="rId31"/>
    <p:sldId id="524" r:id="rId32"/>
    <p:sldId id="525" r:id="rId33"/>
    <p:sldId id="513" r:id="rId34"/>
    <p:sldId id="541" r:id="rId35"/>
    <p:sldId id="535" r:id="rId36"/>
    <p:sldId id="512" r:id="rId37"/>
    <p:sldId id="546" r:id="rId38"/>
    <p:sldId id="547" r:id="rId39"/>
    <p:sldId id="542" r:id="rId40"/>
    <p:sldId id="366" r:id="rId41"/>
    <p:sldId id="514" r:id="rId42"/>
    <p:sldId id="515" r:id="rId43"/>
    <p:sldId id="517" r:id="rId44"/>
    <p:sldId id="516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394" autoAdjust="0"/>
  </p:normalViewPr>
  <p:slideViewPr>
    <p:cSldViewPr snapToGrid="0" snapToObjects="1">
      <p:cViewPr>
        <p:scale>
          <a:sx n="100" d="100"/>
          <a:sy n="100" d="100"/>
        </p:scale>
        <p:origin x="-48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3/7/16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3/7/16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10</a:t>
            </a:r>
          </a:p>
          <a:p>
            <a:r>
              <a:rPr lang="en-US" dirty="0" smtClean="0"/>
              <a:t>Monday 7 March 2016</a:t>
            </a:r>
          </a:p>
          <a:p>
            <a:endParaRPr lang="en-US" dirty="0" smtClean="0"/>
          </a:p>
          <a:p>
            <a:r>
              <a:rPr lang="en-US" dirty="0" smtClean="0"/>
              <a:t>Ice-covered oceans</a:t>
            </a:r>
          </a:p>
          <a:p>
            <a:r>
              <a:rPr lang="en-US" dirty="0" smtClean="0"/>
              <a:t>(Snowball Earth, Europa, Ganymede, </a:t>
            </a:r>
            <a:r>
              <a:rPr lang="en-US" dirty="0" err="1" smtClean="0"/>
              <a:t>Enceladus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164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75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Thera</a:t>
            </a:r>
            <a:endParaRPr lang="en-US" dirty="0" smtClean="0"/>
          </a:p>
          <a:p>
            <a:r>
              <a:rPr lang="en-US" dirty="0" smtClean="0"/>
              <a:t>Macula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21390" y="5671740"/>
            <a:ext cx="945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Schmidt</a:t>
            </a:r>
          </a:p>
          <a:p>
            <a:r>
              <a:rPr lang="en-US" dirty="0" smtClean="0"/>
              <a:t>et al. </a:t>
            </a:r>
          </a:p>
          <a:p>
            <a:r>
              <a:rPr lang="en-US" dirty="0" smtClean="0"/>
              <a:t>Nature </a:t>
            </a:r>
          </a:p>
          <a:p>
            <a:r>
              <a:rPr lang="en-US" dirty="0" smtClean="0"/>
              <a:t>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98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8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82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Controversial or unconfirmed observations (1 of 2): </a:t>
            </a:r>
            <a:br>
              <a:rPr lang="en-US" sz="3000" dirty="0" smtClean="0"/>
            </a:br>
            <a:r>
              <a:rPr lang="en-US" sz="3000" dirty="0" smtClean="0"/>
              <a:t>plate tectonics?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206500"/>
            <a:ext cx="81280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4100" y="5651500"/>
            <a:ext cx="310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Kattenhorn</a:t>
            </a:r>
            <a:r>
              <a:rPr lang="en-US" dirty="0" smtClean="0"/>
              <a:t> et al. Nature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42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04421"/>
            <a:ext cx="8001000" cy="58864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Controversial or unconfirmed observations (2 of 2): </a:t>
            </a:r>
            <a:br>
              <a:rPr lang="en-US" sz="3000" dirty="0" smtClean="0"/>
            </a:br>
            <a:r>
              <a:rPr lang="en-US" sz="3000" dirty="0" err="1" smtClean="0"/>
              <a:t>cryovolcanic</a:t>
            </a:r>
            <a:r>
              <a:rPr lang="en-US" sz="3000" dirty="0" smtClean="0"/>
              <a:t> (water vapor) plumes?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56500" y="536740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Roth et al. Science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110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03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Europa is differentiated in to a 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layer, rock mantle, and metal core. The ice above the ocean is at least 1 km thick (best estimate 30 km thick)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803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110129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Gravity data constrain Europa’s ocean thickness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6900"/>
            <a:ext cx="7728946" cy="5854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8662" y="6495534"/>
            <a:ext cx="288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Anderson et al. Science 1998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5100" y="5765800"/>
            <a:ext cx="3160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22</a:t>
            </a:r>
            <a:r>
              <a:rPr lang="en-US" dirty="0" smtClean="0"/>
              <a:t> = gravitational anomaly</a:t>
            </a:r>
          </a:p>
          <a:p>
            <a:r>
              <a:rPr lang="en-US" dirty="0" smtClean="0"/>
              <a:t>associated with tidal elongation</a:t>
            </a:r>
          </a:p>
          <a:p>
            <a:r>
              <a:rPr lang="en-US" dirty="0" smtClean="0"/>
              <a:t>towards and away from Jupiter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74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200"/>
            <a:ext cx="5058141" cy="473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3800" y="6121400"/>
            <a:ext cx="3316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Khuruna</a:t>
            </a:r>
            <a:r>
              <a:rPr lang="en-US" dirty="0" smtClean="0"/>
              <a:t> et al., Astrobiology 2002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078666"/>
            <a:ext cx="353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lines: data</a:t>
            </a:r>
          </a:p>
          <a:p>
            <a:r>
              <a:rPr lang="en-US" dirty="0" smtClean="0"/>
              <a:t>Dashed lines: induced-dipole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02296" y="3467100"/>
            <a:ext cx="424170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technique works because Jupiter</a:t>
            </a:r>
          </a:p>
          <a:p>
            <a:r>
              <a:rPr lang="en-US" dirty="0" smtClean="0"/>
              <a:t>has an inclined magnetic field (10 degrees).</a:t>
            </a:r>
          </a:p>
          <a:p>
            <a:r>
              <a:rPr lang="en-US" dirty="0" smtClean="0"/>
              <a:t>Magnetic field strength varies from 400 </a:t>
            </a:r>
            <a:r>
              <a:rPr lang="en-US" dirty="0" err="1" smtClean="0"/>
              <a:t>nT</a:t>
            </a:r>
            <a:endParaRPr lang="en-US" dirty="0" smtClean="0"/>
          </a:p>
          <a:p>
            <a:r>
              <a:rPr lang="en-US" dirty="0" smtClean="0"/>
              <a:t>to 500 </a:t>
            </a:r>
            <a:r>
              <a:rPr lang="en-US" dirty="0" err="1" smtClean="0"/>
              <a:t>nT</a:t>
            </a:r>
            <a:r>
              <a:rPr lang="en-US" dirty="0" smtClean="0"/>
              <a:t> every 5 hours. </a:t>
            </a:r>
          </a:p>
          <a:p>
            <a:r>
              <a:rPr lang="en-US" dirty="0" smtClean="0"/>
              <a:t>It does not work at Saturn</a:t>
            </a:r>
          </a:p>
          <a:p>
            <a:r>
              <a:rPr lang="en-US" dirty="0" smtClean="0"/>
              <a:t>(axially aligned magnetic field).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64068"/>
            <a:ext cx="8547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Magnetic data require a conducting fluid inside Europa; most likely a salty ocean.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54963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SURVIVING A SNOWBALL EVENT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Patchy/temporary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9144000" cy="5718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3700" y="6223000"/>
            <a:ext cx="245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Murray &amp; Dermott 1999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095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1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5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Ice-covered oceans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SURVIVING A SNOWBALL EVENT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PHYSICAL BASIS FOR LONG-TERM OCEAN STABILITY</a:t>
            </a:r>
            <a:endParaRPr lang="en-US" baseline="-250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Patchy/temporary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42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929640"/>
            <a:ext cx="7429500" cy="5623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43559" y="6488668"/>
            <a:ext cx="290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Tobie</a:t>
            </a:r>
            <a:r>
              <a:rPr lang="en-US" dirty="0" smtClean="0"/>
              <a:t> et al. JGR-Planets 2003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6700" y="52599"/>
            <a:ext cx="7370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Tidal dissipation occurs in the silicate mantle, the ocean, and the ice shell.</a:t>
            </a:r>
          </a:p>
          <a:p>
            <a:r>
              <a:rPr lang="en-US" b="1" dirty="0" smtClean="0"/>
              <a:t>It is currently thought that dissipation in the ice shell is the most important </a:t>
            </a:r>
          </a:p>
          <a:p>
            <a:r>
              <a:rPr lang="en-US" b="1" dirty="0" smtClean="0"/>
              <a:t>(sustaining the ocean – warm insulation)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464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12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2791" y="6350000"/>
            <a:ext cx="754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al., ‘Interior of Europa,’ in the Europa Book, U. Arizona Press, 2009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12000" y="2019300"/>
            <a:ext cx="213502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Io: 100x more</a:t>
            </a:r>
          </a:p>
          <a:p>
            <a:r>
              <a:rPr lang="en-US" dirty="0" smtClean="0"/>
              <a:t>volcanically active</a:t>
            </a:r>
          </a:p>
          <a:p>
            <a:r>
              <a:rPr lang="en-US" dirty="0" smtClean="0"/>
              <a:t>than Earth</a:t>
            </a:r>
          </a:p>
          <a:p>
            <a:endParaRPr lang="en-US" dirty="0"/>
          </a:p>
          <a:p>
            <a:r>
              <a:rPr lang="en-US" dirty="0" smtClean="0"/>
              <a:t>Europa: Ice-covered,</a:t>
            </a:r>
          </a:p>
          <a:p>
            <a:r>
              <a:rPr lang="en-US" dirty="0" smtClean="0"/>
              <a:t>internal water ocean</a:t>
            </a:r>
          </a:p>
          <a:p>
            <a:endParaRPr lang="en-US" dirty="0"/>
          </a:p>
          <a:p>
            <a:r>
              <a:rPr lang="en-US" dirty="0" smtClean="0"/>
              <a:t>Ganymede:</a:t>
            </a:r>
          </a:p>
          <a:p>
            <a:r>
              <a:rPr lang="en-US" dirty="0" smtClean="0"/>
              <a:t>Ice-covered,</a:t>
            </a:r>
          </a:p>
          <a:p>
            <a:r>
              <a:rPr lang="en-US" dirty="0" smtClean="0"/>
              <a:t>internal water </a:t>
            </a:r>
          </a:p>
          <a:p>
            <a:r>
              <a:rPr lang="en-US" dirty="0" smtClean="0"/>
              <a:t>oceans</a:t>
            </a:r>
          </a:p>
        </p:txBody>
      </p:sp>
    </p:spTree>
    <p:extLst>
      <p:ext uri="{BB962C8B-B14F-4D97-AF65-F5344CB8AC3E}">
        <p14:creationId xmlns:p14="http://schemas.microsoft.com/office/powerpoint/2010/main" val="2924169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686158"/>
            <a:ext cx="7594600" cy="5562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248400"/>
            <a:ext cx="424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Schubert et al. Space Science Reviews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6425" y="95766"/>
            <a:ext cx="88972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/>
              <a:t>Link between tidal dissipation and internal temperature allows oscillations in internal temperature</a:t>
            </a:r>
            <a:endParaRPr lang="en-US" sz="1700" dirty="0"/>
          </a:p>
        </p:txBody>
      </p:sp>
      <p:sp>
        <p:nvSpPr>
          <p:cNvPr id="2" name="TextBox 1"/>
          <p:cNvSpPr txBox="1"/>
          <p:nvPr/>
        </p:nvSpPr>
        <p:spPr>
          <a:xfrm>
            <a:off x="3289300" y="3073400"/>
            <a:ext cx="2194982" cy="1477328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timescale set</a:t>
            </a:r>
          </a:p>
          <a:p>
            <a:pPr algn="ctr"/>
            <a:r>
              <a:rPr lang="en-US" dirty="0" smtClean="0"/>
              <a:t>by cooling time</a:t>
            </a:r>
          </a:p>
          <a:p>
            <a:pPr algn="ctr"/>
            <a:r>
              <a:rPr lang="en-US" dirty="0" smtClean="0"/>
              <a:t>of shell in</a:t>
            </a:r>
          </a:p>
          <a:p>
            <a:pPr algn="ctr"/>
            <a:r>
              <a:rPr lang="en-US" dirty="0" smtClean="0"/>
              <a:t>which dissipation</a:t>
            </a:r>
          </a:p>
          <a:p>
            <a:pPr algn="ctr"/>
            <a:r>
              <a:rPr lang="en-US" dirty="0" smtClean="0"/>
              <a:t>occurs (typically Myr)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155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92336"/>
            <a:ext cx="7467600" cy="5467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4701" y="6044168"/>
            <a:ext cx="326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Hussmann &amp; </a:t>
            </a:r>
            <a:r>
              <a:rPr lang="en-US" dirty="0" err="1" smtClean="0"/>
              <a:t>Spohn</a:t>
            </a:r>
            <a:r>
              <a:rPr lang="en-US" dirty="0" smtClean="0"/>
              <a:t>, Icarus, 2004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42900" y="24368"/>
            <a:ext cx="848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One possible solution for coupled Europa-Io orbital-thermal evolution: illustrative only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8581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4188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These feedbacks are common, and many mid-sized icy objects likely maintain H2O oceans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4188"/>
            <a:ext cx="7035800" cy="61479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5800" y="2498635"/>
            <a:ext cx="22166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 of the habitable</a:t>
            </a:r>
          </a:p>
          <a:p>
            <a:r>
              <a:rPr lang="en-US" dirty="0" smtClean="0"/>
              <a:t>volume in the Solar</a:t>
            </a:r>
          </a:p>
          <a:p>
            <a:r>
              <a:rPr lang="en-US" dirty="0" smtClean="0"/>
              <a:t>System is likely water</a:t>
            </a:r>
          </a:p>
          <a:p>
            <a:r>
              <a:rPr lang="en-US" dirty="0" smtClean="0"/>
              <a:t>in sub-ice oceans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35800" y="5103673"/>
            <a:ext cx="184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graphic is from 2010. There is now evidence 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libration</a:t>
            </a:r>
            <a:r>
              <a:rPr lang="en-US" dirty="0" smtClean="0"/>
              <a:t>) that </a:t>
            </a:r>
            <a:r>
              <a:rPr lang="en-US" dirty="0" err="1" smtClean="0"/>
              <a:t>Mimas</a:t>
            </a:r>
            <a:r>
              <a:rPr lang="en-US" dirty="0" smtClean="0"/>
              <a:t> also has a</a:t>
            </a:r>
          </a:p>
          <a:p>
            <a:r>
              <a:rPr lang="en-US" dirty="0" smtClean="0"/>
              <a:t>global ocean.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35800" y="794188"/>
            <a:ext cx="19376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boxes show</a:t>
            </a:r>
          </a:p>
          <a:p>
            <a:r>
              <a:rPr lang="en-US" dirty="0" smtClean="0"/>
              <a:t>worlds for which </a:t>
            </a:r>
          </a:p>
          <a:p>
            <a:r>
              <a:rPr lang="en-US" dirty="0" smtClean="0"/>
              <a:t>there is direct </a:t>
            </a:r>
          </a:p>
          <a:p>
            <a:r>
              <a:rPr lang="en-US" dirty="0" smtClean="0"/>
              <a:t>evidence for a</a:t>
            </a:r>
          </a:p>
          <a:p>
            <a:r>
              <a:rPr lang="en-US" dirty="0" smtClean="0"/>
              <a:t>sub-ice H2O ocean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0400" y="2755900"/>
            <a:ext cx="13462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241800" y="2755900"/>
            <a:ext cx="939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2413000"/>
            <a:ext cx="8509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24500" y="4445000"/>
            <a:ext cx="11938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52500" y="5562600"/>
            <a:ext cx="622300" cy="342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035800" y="3830408"/>
            <a:ext cx="21891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Ammonia</a:t>
            </a:r>
          </a:p>
          <a:p>
            <a:r>
              <a:rPr lang="en-US" dirty="0" smtClean="0"/>
              <a:t>antifreeze is </a:t>
            </a:r>
          </a:p>
          <a:p>
            <a:r>
              <a:rPr lang="en-US" dirty="0" smtClean="0"/>
              <a:t>important at Saturn’s</a:t>
            </a:r>
          </a:p>
          <a:p>
            <a:r>
              <a:rPr lang="en-US" dirty="0" smtClean="0"/>
              <a:t>orbit and beyond.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8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SURVIVING A SNOWBALL EVENT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PHYSICAL BASIS FOR LONG-TERM OCEAN STABILITY</a:t>
            </a:r>
            <a:endParaRPr lang="en-US" baseline="-250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/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Patchy/temporary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4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06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5800" y="6172200"/>
            <a:ext cx="172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 2007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600" y="13028"/>
            <a:ext cx="507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Energy budget of Europa’s ocean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8709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0"/>
            <a:ext cx="551089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94300"/>
            <a:ext cx="1267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Nealson</a:t>
            </a:r>
            <a:endParaRPr lang="en-US" dirty="0" smtClean="0"/>
          </a:p>
          <a:p>
            <a:r>
              <a:rPr lang="en-US" dirty="0" smtClean="0"/>
              <a:t>JGR Planets</a:t>
            </a:r>
          </a:p>
          <a:p>
            <a:r>
              <a:rPr lang="en-US" dirty="0" smtClean="0"/>
              <a:t>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55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Giant-planet magnetic fields entrain charged particles which bombard the trailing hemispheres of moons </a:t>
            </a:r>
            <a:r>
              <a:rPr lang="en-US" sz="2800" dirty="0" smtClean="0">
                <a:sym typeface="Wingdings"/>
              </a:rPr>
              <a:t> radiolytic chemistry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4" y="1790700"/>
            <a:ext cx="8395016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89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676640"/>
            <a:ext cx="7099300" cy="6181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5855810" y="2918858"/>
            <a:ext cx="620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Paranicas</a:t>
            </a:r>
            <a:r>
              <a:rPr lang="en-US" dirty="0" smtClean="0"/>
              <a:t> et al., in the Europa Book, U. Arizona Press, 2009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13400" y="1816100"/>
            <a:ext cx="12065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35600" y="892770"/>
            <a:ext cx="12490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molecular</a:t>
            </a:r>
          </a:p>
          <a:p>
            <a:r>
              <a:rPr lang="en-US" dirty="0" smtClean="0"/>
              <a:t>biomarkers</a:t>
            </a:r>
          </a:p>
          <a:p>
            <a:r>
              <a:rPr lang="en-US" dirty="0" smtClean="0"/>
              <a:t>destroyed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03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Snowball events become more likely near the outer edge of the habitable zone;</a:t>
            </a:r>
          </a:p>
          <a:p>
            <a:r>
              <a:rPr lang="en-US" dirty="0" smtClean="0"/>
              <a:t>evidence 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1678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635000"/>
            <a:ext cx="7430753" cy="622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288534"/>
            <a:ext cx="307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Hand et al., Astrobiology,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4712" y="0"/>
            <a:ext cx="8338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oxygen-rich Europa ocean, supplied by recycling of </a:t>
            </a:r>
            <a:r>
              <a:rPr lang="en-US" dirty="0" err="1" smtClean="0"/>
              <a:t>radiolytically</a:t>
            </a:r>
            <a:r>
              <a:rPr lang="en-US" dirty="0" smtClean="0"/>
              <a:t>-processed material</a:t>
            </a:r>
          </a:p>
          <a:p>
            <a:r>
              <a:rPr lang="en-US" dirty="0" smtClean="0"/>
              <a:t>from the surface?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78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68300"/>
            <a:ext cx="8737600" cy="610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21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2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2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SURVIVING A SNOWBALL EVENT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TESTS AND TECHNIQUES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Patchy/temporary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1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How to confirm a global sub-ice ocean exists:</a:t>
            </a:r>
            <a:br>
              <a:rPr lang="en-US" sz="3000" dirty="0" smtClean="0"/>
            </a:br>
            <a:r>
              <a:rPr lang="en-US" sz="3000" dirty="0" smtClean="0"/>
              <a:t>decoupling of ice shell from deep interior by ocean increases the amplitude of</a:t>
            </a:r>
            <a:br>
              <a:rPr lang="en-US" sz="3000" dirty="0" smtClean="0"/>
            </a:br>
            <a:r>
              <a:rPr lang="en-US" sz="3000" dirty="0" smtClean="0"/>
              <a:t>gravity tides and/or physical </a:t>
            </a:r>
            <a:r>
              <a:rPr lang="en-US" sz="3000" dirty="0" err="1" smtClean="0"/>
              <a:t>libration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5500"/>
            <a:ext cx="5204298" cy="40767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768600" y="1638300"/>
            <a:ext cx="2921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172200" y="1638300"/>
            <a:ext cx="10287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83" y="2406650"/>
            <a:ext cx="3887717" cy="221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43600" y="2184400"/>
            <a:ext cx="257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et al. Icarus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93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94700" cy="787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the thickness of the ice shell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5344"/>
            <a:ext cx="7569200" cy="58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07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253062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7700" y="5834"/>
            <a:ext cx="190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(Stone Aerospace)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14600" y="596900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reactor</a:t>
            </a:r>
          </a:p>
          <a:p>
            <a:r>
              <a:rPr lang="en-US" dirty="0" smtClean="0"/>
              <a:t>is required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Landing and recovering </a:t>
            </a:r>
            <a:br>
              <a:rPr lang="en-US" dirty="0" smtClean="0"/>
            </a:br>
            <a:r>
              <a:rPr lang="en-US" dirty="0" smtClean="0"/>
              <a:t>ocean materials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047" y="2286000"/>
            <a:ext cx="447877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56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25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" y="38100"/>
            <a:ext cx="826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shortcut: sample material from the </a:t>
            </a:r>
            <a:r>
              <a:rPr lang="en-US" dirty="0" err="1" smtClean="0"/>
              <a:t>cryovolcanic</a:t>
            </a:r>
            <a:r>
              <a:rPr lang="en-US" dirty="0" smtClean="0"/>
              <a:t> plumes of Saturn’s moon </a:t>
            </a:r>
            <a:r>
              <a:rPr lang="en-US" dirty="0" err="1" smtClean="0"/>
              <a:t>Enceladus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86400" y="6463268"/>
            <a:ext cx="367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Kite &amp; Rubin, PNAS accepted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70052" y="5993486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NASA/JPL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79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1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5087" y="4864100"/>
            <a:ext cx="2878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Hsu et al. Nature 2015</a:t>
            </a:r>
          </a:p>
          <a:p>
            <a:r>
              <a:rPr lang="en-US" dirty="0" smtClean="0"/>
              <a:t>Kite &amp; Rubin, PNAS accepted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000" y="4318000"/>
            <a:ext cx="1028700" cy="190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70300" y="4546600"/>
            <a:ext cx="153032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correct –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now known to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 global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85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03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why Snowball events become more likely near the outer edge of the habitable zone;</a:t>
            </a:r>
          </a:p>
          <a:p>
            <a:r>
              <a:rPr lang="en-US" dirty="0" smtClean="0"/>
              <a:t>evidence for global sub-ice oceans in the outer Solar System;</a:t>
            </a:r>
          </a:p>
          <a:p>
            <a:r>
              <a:rPr lang="en-US" dirty="0" smtClean="0"/>
              <a:t>the “ideal” sub-ice ocean for biology (and ways in which Europa, Ganymede and </a:t>
            </a:r>
            <a:r>
              <a:rPr lang="en-US" dirty="0" err="1" smtClean="0"/>
              <a:t>Enceladus</a:t>
            </a:r>
            <a:r>
              <a:rPr lang="en-US" dirty="0" smtClean="0"/>
              <a:t> deviate from that ideal).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0327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Ice-covered oceans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SURVIVING A SNOWBALL EVENT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DATA</a:t>
            </a:r>
          </a:p>
          <a:p>
            <a:pPr marL="0" indent="0">
              <a:buNone/>
            </a:pPr>
            <a:r>
              <a:rPr lang="en-US" dirty="0">
                <a:solidFill>
                  <a:srgbClr val="A6A6A6"/>
                </a:solidFill>
              </a:rPr>
              <a:t>	</a:t>
            </a: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Persistent global ice cover: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Patchy/temporary ice cover: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51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9652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2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88900"/>
            <a:ext cx="7747000" cy="5434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6300" y="6184175"/>
            <a:ext cx="179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 et al. 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100" y="5390812"/>
            <a:ext cx="6934200" cy="54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12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"/>
            <a:ext cx="8242300" cy="597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6300" y="6085861"/>
            <a:ext cx="1797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462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0"/>
            <a:ext cx="4621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30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0"/>
            <a:ext cx="6879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7167818" cy="4237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00" y="4882774"/>
            <a:ext cx="2451100" cy="1822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55" y="0"/>
            <a:ext cx="9061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photosynthetic biosphere after Snowball Earth looks the same as before, suggesting either</a:t>
            </a:r>
          </a:p>
          <a:p>
            <a:r>
              <a:rPr lang="en-US" dirty="0" smtClean="0"/>
              <a:t>thin-ice refugia, volcanic refugia, or open water at the equator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95903" y="6323567"/>
            <a:ext cx="253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‘Dirty ice’ in the Ross Sea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9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7839980" y="956765"/>
            <a:ext cx="214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Menou</a:t>
            </a:r>
            <a:r>
              <a:rPr lang="en-US" dirty="0" smtClean="0"/>
              <a:t>, E&amp;PSL, 2015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440" y="0"/>
            <a:ext cx="4785360" cy="533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600" y="63500"/>
            <a:ext cx="2498219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/>
              <a:t>Snowball events</a:t>
            </a:r>
          </a:p>
          <a:p>
            <a:r>
              <a:rPr lang="en-US" sz="2500" b="1" dirty="0" smtClean="0"/>
              <a:t>become more </a:t>
            </a:r>
          </a:p>
          <a:p>
            <a:r>
              <a:rPr lang="en-US" sz="2500" b="1" dirty="0" smtClean="0"/>
              <a:t>likely near the</a:t>
            </a:r>
          </a:p>
          <a:p>
            <a:r>
              <a:rPr lang="en-US" sz="2500" b="1" dirty="0" smtClean="0"/>
              <a:t>outer edge of the</a:t>
            </a:r>
          </a:p>
          <a:p>
            <a:r>
              <a:rPr lang="en-US" sz="2500" b="1" dirty="0" smtClean="0"/>
              <a:t>habitable zone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744" y="5334000"/>
            <a:ext cx="9144000" cy="1268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013634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assuming weathering rate</a:t>
            </a:r>
          </a:p>
          <a:p>
            <a:r>
              <a:rPr lang="en-US" dirty="0" smtClean="0"/>
              <a:t>      is pCO</a:t>
            </a:r>
            <a:r>
              <a:rPr lang="en-US" baseline="-25000" dirty="0" smtClean="0"/>
              <a:t>2</a:t>
            </a:r>
            <a:r>
              <a:rPr lang="en-US" dirty="0" smtClean="0"/>
              <a:t>-dependent</a:t>
            </a:r>
          </a:p>
        </p:txBody>
      </p:sp>
    </p:spTree>
    <p:extLst>
      <p:ext uri="{BB962C8B-B14F-4D97-AF65-F5344CB8AC3E}">
        <p14:creationId xmlns:p14="http://schemas.microsoft.com/office/powerpoint/2010/main" val="148489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338"/>
            <a:ext cx="9144000" cy="6524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Ice-covered oceans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308100"/>
            <a:ext cx="8229600" cy="4356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SURVIVING A SNOWBALL EVENT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__________________________________________________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DATA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PHYSICAL BASIS FOR LONG-TERM OCEAN STABILITY</a:t>
            </a:r>
            <a:endParaRPr lang="en-US" baseline="-25000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ENERGETIC CONSTRAINTS ON BIOSPHERES</a:t>
            </a:r>
          </a:p>
          <a:p>
            <a:pPr marL="0" indent="0">
              <a:buNone/>
            </a:pPr>
            <a:endParaRPr lang="en-US" dirty="0" smtClean="0">
              <a:solidFill>
                <a:srgbClr val="A6A6A6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A6A6A6"/>
                </a:solidFill>
              </a:rPr>
              <a:t>FUTURE TESTS AND TECHNIQUES</a:t>
            </a:r>
            <a:endParaRPr lang="en-US" dirty="0">
              <a:solidFill>
                <a:srgbClr val="A6A6A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082801"/>
            <a:ext cx="2694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Persistent global ice cover: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70002"/>
            <a:ext cx="2850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A6A6A6"/>
                </a:solidFill>
              </a:rPr>
              <a:t>Patchy/temporary ice cover:</a:t>
            </a:r>
            <a:endParaRPr lang="en-US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14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8900" y="0"/>
            <a:ext cx="3984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Almost all of our knowledge of Europa </a:t>
            </a:r>
          </a:p>
          <a:p>
            <a:r>
              <a:rPr lang="en-US" dirty="0" smtClean="0"/>
              <a:t>comes from the Galileo mission (‘89-’03)</a:t>
            </a:r>
          </a:p>
        </p:txBody>
      </p:sp>
    </p:spTree>
    <p:extLst>
      <p:ext uri="{BB962C8B-B14F-4D97-AF65-F5344CB8AC3E}">
        <p14:creationId xmlns:p14="http://schemas.microsoft.com/office/powerpoint/2010/main" val="3562446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631536"/>
            <a:ext cx="6032500" cy="297872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20900"/>
            <a:ext cx="4691624" cy="4737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-9543" y="140732"/>
            <a:ext cx="915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lines of geologic evidence for liquid water at or near the water-ice surface of the moon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11" y="3610263"/>
            <a:ext cx="3362094" cy="324773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8209505" y="4508500"/>
            <a:ext cx="10307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“puddle” </a:t>
            </a:r>
          </a:p>
          <a:p>
            <a:r>
              <a:rPr lang="en-US" dirty="0" smtClean="0"/>
              <a:t>is 4km </a:t>
            </a:r>
          </a:p>
          <a:p>
            <a:r>
              <a:rPr lang="en-US" dirty="0" smtClean="0"/>
              <a:t>across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1" y="631536"/>
            <a:ext cx="2704209" cy="2565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54001" y="669636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is 150 km across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88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8142</TotalTime>
  <Words>967</Words>
  <Application>Microsoft Macintosh PowerPoint</Application>
  <PresentationFormat>On-screen Show (4:3)</PresentationFormat>
  <Paragraphs>212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GEOS 22060/ GEOS 32060 / ASTR 45900 </vt:lpstr>
      <vt:lpstr>Ice-covered oceans</vt:lpstr>
      <vt:lpstr>Key points from today’s lecture</vt:lpstr>
      <vt:lpstr>Ice-covered oceans</vt:lpstr>
      <vt:lpstr>PowerPoint Presentation</vt:lpstr>
      <vt:lpstr>PowerPoint Presentation</vt:lpstr>
      <vt:lpstr>Ice-covered oceans</vt:lpstr>
      <vt:lpstr>PowerPoint Presentation</vt:lpstr>
      <vt:lpstr>PowerPoint Presentation</vt:lpstr>
      <vt:lpstr>PowerPoint Presentation</vt:lpstr>
      <vt:lpstr>PowerPoint Presentation</vt:lpstr>
      <vt:lpstr>Controversial or unconfirmed observations (1 of 2):  plate tectonics?</vt:lpstr>
      <vt:lpstr>PowerPoint Presentation</vt:lpstr>
      <vt:lpstr>Europa is differentiated in to a H2O layer, rock mantle, and metal core. The ice above the ocean is at least 1 km thick (best estimate 30 km thick) </vt:lpstr>
      <vt:lpstr>Gravity data constrain Europa’s ocean thickness</vt:lpstr>
      <vt:lpstr>PowerPoint Presentation</vt:lpstr>
      <vt:lpstr>Ice-covered oceans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These feedbacks are common, and many mid-sized icy objects likely maintain H2O oceans</vt:lpstr>
      <vt:lpstr>Ice-covered oceans</vt:lpstr>
      <vt:lpstr>PowerPoint Presentation</vt:lpstr>
      <vt:lpstr>PowerPoint Presentation</vt:lpstr>
      <vt:lpstr>Giant-planet magnetic fields entrain charged particles which bombard the trailing hemispheres of moons  radiolytic chemistry</vt:lpstr>
      <vt:lpstr>PowerPoint Presentation</vt:lpstr>
      <vt:lpstr>PowerPoint Presentation</vt:lpstr>
      <vt:lpstr>PowerPoint Presentation</vt:lpstr>
      <vt:lpstr>PowerPoint Presentation</vt:lpstr>
      <vt:lpstr>Ice-covered oceans</vt:lpstr>
      <vt:lpstr>How to confirm a global sub-ice ocean exists: decoupling of ice shell from deep interior by ocean increases the amplitude of gravity tides and/or physical libration</vt:lpstr>
      <vt:lpstr>Measuring the thickness of the ice shell</vt:lpstr>
      <vt:lpstr>Landing and recovering  ocean materials</vt:lpstr>
      <vt:lpstr>PowerPoint Presentation</vt:lpstr>
      <vt:lpstr>PowerPoint Presentation</vt:lpstr>
      <vt:lpstr>Key points from today’s lecture</vt:lpstr>
      <vt:lpstr>Additional slides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879</cp:revision>
  <dcterms:created xsi:type="dcterms:W3CDTF">2016-01-07T03:39:51Z</dcterms:created>
  <dcterms:modified xsi:type="dcterms:W3CDTF">2016-03-07T21:48:27Z</dcterms:modified>
</cp:coreProperties>
</file>