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50"/>
  </p:notesMasterIdLst>
  <p:sldIdLst>
    <p:sldId id="259" r:id="rId7"/>
    <p:sldId id="271" r:id="rId8"/>
    <p:sldId id="258" r:id="rId9"/>
    <p:sldId id="263" r:id="rId10"/>
    <p:sldId id="264" r:id="rId11"/>
    <p:sldId id="260" r:id="rId12"/>
    <p:sldId id="265" r:id="rId13"/>
    <p:sldId id="266" r:id="rId14"/>
    <p:sldId id="267" r:id="rId15"/>
    <p:sldId id="261" r:id="rId16"/>
    <p:sldId id="262" r:id="rId17"/>
    <p:sldId id="284" r:id="rId18"/>
    <p:sldId id="302" r:id="rId19"/>
    <p:sldId id="268" r:id="rId20"/>
    <p:sldId id="289" r:id="rId21"/>
    <p:sldId id="269" r:id="rId22"/>
    <p:sldId id="272" r:id="rId23"/>
    <p:sldId id="285" r:id="rId24"/>
    <p:sldId id="301" r:id="rId25"/>
    <p:sldId id="303" r:id="rId26"/>
    <p:sldId id="273" r:id="rId27"/>
    <p:sldId id="280" r:id="rId28"/>
    <p:sldId id="283" r:id="rId29"/>
    <p:sldId id="279" r:id="rId30"/>
    <p:sldId id="294" r:id="rId31"/>
    <p:sldId id="274" r:id="rId32"/>
    <p:sldId id="275" r:id="rId33"/>
    <p:sldId id="276" r:id="rId34"/>
    <p:sldId id="298" r:id="rId35"/>
    <p:sldId id="306" r:id="rId36"/>
    <p:sldId id="257" r:id="rId37"/>
    <p:sldId id="293" r:id="rId38"/>
    <p:sldId id="277" r:id="rId39"/>
    <p:sldId id="292" r:id="rId40"/>
    <p:sldId id="286" r:id="rId41"/>
    <p:sldId id="290" r:id="rId42"/>
    <p:sldId id="291" r:id="rId43"/>
    <p:sldId id="287" r:id="rId44"/>
    <p:sldId id="296" r:id="rId45"/>
    <p:sldId id="297" r:id="rId46"/>
    <p:sldId id="299" r:id="rId47"/>
    <p:sldId id="295" r:id="rId48"/>
    <p:sldId id="300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10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50" Type="http://schemas.openxmlformats.org/officeDocument/2006/relationships/notesMaster" Target="notesMasters/notes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1/7/16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9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>
                <a:latin typeface="Calibri" charset="0"/>
              </a:rPr>
              <a:t>RETAIN WATER</a:t>
            </a:r>
          </a:p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  <a:p>
            <a:pPr>
              <a:spcBef>
                <a:spcPct val="0"/>
              </a:spcBef>
            </a:pPr>
            <a:r>
              <a:rPr lang="en-US">
                <a:latin typeface="Calibri" charset="0"/>
              </a:rPr>
              <a:t>So there’s no shortage of planets. And assuming there’s enough stirring of orbits early on </a:t>
            </a:r>
            <a:r>
              <a:rPr lang="en-US" b="1">
                <a:latin typeface="Calibri" charset="0"/>
              </a:rPr>
              <a:t>to guarantee a non-negligible endowment of water for terrestrial planets, </a:t>
            </a:r>
            <a:r>
              <a:rPr lang="en-US">
                <a:latin typeface="Calibri" charset="0"/>
              </a:rPr>
              <a:t>The question of the nearest habitable planet really boils down to whether they can hang on to their water. </a:t>
            </a:r>
          </a:p>
          <a:p>
            <a:pPr>
              <a:spcBef>
                <a:spcPct val="0"/>
              </a:spcBef>
            </a:pPr>
            <a:r>
              <a:rPr lang="en-US">
                <a:latin typeface="Calibri" charset="0"/>
              </a:rPr>
              <a:t>Take Earth as an example: this is not easy because the Sun’s luminosity is changing, and the rate of tectonic activity is also changing, and even a small imbalance between greenhouse gas supply and greenhouse gas removal would cause disaster if sustained. So unless our planet is very fortunate there is a need for a stabilizing feedback. And so an idea was developed on the basis that we are not very-lucky: (Carbonate-silicate feedback) (Start in equilibrium – ghg_in = ghg_outthe … </a:t>
            </a:r>
            <a:r>
              <a:rPr lang="en-US">
                <a:latin typeface="Calibri" charset="0"/>
                <a:sym typeface="Wingdings" charset="0"/>
              </a:rPr>
              <a:t> Describe) </a:t>
            </a:r>
            <a:r>
              <a:rPr lang="en-US">
                <a:latin typeface="Calibri" charset="0"/>
              </a:rPr>
              <a:t>And this concept is so useful in understanding Earth history, that when we think of the circumstellar HZ on planets-in-general, we think of it as </a:t>
            </a:r>
            <a:r>
              <a:rPr lang="en-US" b="1" i="1">
                <a:latin typeface="Calibri" charset="0"/>
              </a:rPr>
              <a:t>the range of distances from the star within which climate-stabilizing feedback *might* operate.</a:t>
            </a:r>
          </a:p>
        </p:txBody>
      </p:sp>
      <p:sp>
        <p:nvSpPr>
          <p:cNvPr id="279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72ECE3C5-A3CD-2642-ABB5-9F2CDBC6583F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52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A plea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DCAD0F-A788-144F-B879-346E8D3B7715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White dwarf data validates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chondritic</a:t>
            </a:r>
            <a:r>
              <a:rPr lang="en-US" baseline="0" dirty="0" smtClean="0"/>
              <a:t> major-element assumption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429C3-111E-8146-8576-8BCE09B3233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6477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Weathering profile</a:t>
            </a:r>
            <a:r>
              <a:rPr lang="en-US" baseline="0" dirty="0" smtClean="0"/>
              <a:t> developing on volcanic cinders. </a:t>
            </a:r>
            <a:r>
              <a:rPr lang="en-US" baseline="0" dirty="0" err="1" smtClean="0"/>
              <a:t>Cations</a:t>
            </a:r>
            <a:r>
              <a:rPr lang="en-US" baseline="0" dirty="0" smtClean="0"/>
              <a:t> leached go into the ocean and titrate with carbon-containing acids </a:t>
            </a:r>
            <a:r>
              <a:rPr lang="en-US" dirty="0" smtClean="0"/>
              <a:t>(10^-13 s^-1). The habitable zone concept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429C3-111E-8146-8576-8BCE09B3233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8416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Releasing SO2</a:t>
            </a:r>
            <a:r>
              <a:rPr lang="en-US" baseline="0" dirty="0" smtClean="0"/>
              <a:t> and other </a:t>
            </a:r>
            <a:r>
              <a:rPr lang="en-US" baseline="0" dirty="0" err="1" smtClean="0"/>
              <a:t>photochemically</a:t>
            </a:r>
            <a:r>
              <a:rPr lang="en-US" baseline="0" dirty="0" smtClean="0"/>
              <a:t> short-lived gases. This is something we can hope to detect especially if the surface gravity is low enough for these gases to fill the Hill sphere. Releasing CO2 . So our current understanding is that if these eruptions shut down Earth’s biosphere would become undetectable over interstellar distances within 1 Myr.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8429C3-111E-8146-8576-8BCE09B3233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6496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8E262-DA03-7D41-9D33-DEB47D8A191E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1D3BC-9919-2141-AFAD-73F83B12B2F0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1341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53F04-2099-AE42-82B8-696A7222720E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120DA-DE7E-A344-82AB-0CFC637D63F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5551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6C19C-9A18-2C46-996C-A627CEE9128B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9040A-3774-4A4D-9339-94FE379C262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42000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E74DC-3748-3141-82E3-77213F3EEE57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83A19-96B4-2044-9913-A1AC117242C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36961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0BDE3-3AEA-4040-A2CB-7D93D0B0287A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9AB4F-C381-644B-A16F-DC732F3F63E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77583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7D654-951A-554E-8B93-945B9041F3FB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661FC-E153-9B46-8101-09A409AED99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0740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1679D-AE40-E649-BBC4-38F9F1DBD35F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F6E44-E73B-B14E-82C8-80A65331306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81118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1F412-2251-F046-8C06-4C4F0D7F17FD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E5F6A-1038-7F48-89BF-ED7A0CB7B93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1703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13FAA-694B-6240-840A-E61B2079F392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BAF31-7263-0947-B6E3-49D172A2482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1376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0906C-6AC5-6E41-8646-3BEBEE3F5E44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9F5D6-26DD-304D-8A43-E3211DAF0F5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38436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71FB0-5125-4845-AE2D-8F66398E4F77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8A74D-6E40-C547-A8F5-3A6C3FB9A47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34589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D8EEC-BBA5-0F41-BB37-CCB576BE570C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14502-374F-3B49-8023-6D22B92F0DF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45487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443E7-E0B6-1A4F-B3AA-495C7D946E50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A8360-66A4-5943-B7D8-E576150E949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65639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35003-BAB5-9C47-87F6-DA1C516C8A8B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39B3F-788C-254A-8AE7-8C47FB41D3C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458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290C-F0C8-CE40-BD7F-6289D7EA3B2A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FEC3A-B9B0-5A46-AECC-1C3DB90D9492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15790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002CA-3DAD-5D4C-8857-852AB9A6A681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4038B-845F-A246-B34F-DB5B390192E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95668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FDCF06-A432-4A43-B139-B4D1623C0A0D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E1D2E-B70E-7644-B356-315EAE7C17F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04554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AFA47-D14A-E848-AFFD-C5D2415964C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E1DC1-CB34-AA49-9DD9-DC2D5EA76E1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6251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71F84-21B8-7D4A-B443-83C71233E954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EA0CE-106F-EA49-8BBE-823AE3637F4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91104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51BB7-37C1-2943-AC47-DA9E3645763E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41B40-006A-E54E-9DB0-9771F04B496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03816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66BEB-81FF-7D49-9073-FF907729EBC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77972-00C6-0744-88DD-D561D2BD525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71838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2801F-F37A-0343-88AA-A688B2B009ED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B9B9C-8905-B14D-9031-27BCD6F64AC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32689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22AA1-0865-2948-BB73-E53C26393F1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ADE75-B9D3-1048-A3AE-E3C88242F7A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51242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22AA1-0865-2948-BB73-E53C26393F1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ADE75-B9D3-1048-A3AE-E3C88242F7A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39261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22AA1-0865-2948-BB73-E53C26393F1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ADE75-B9D3-1048-A3AE-E3C88242F7A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3635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22AA1-0865-2948-BB73-E53C26393F1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ADE75-B9D3-1048-A3AE-E3C88242F7A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82811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22AA1-0865-2948-BB73-E53C26393F1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ADE75-B9D3-1048-A3AE-E3C88242F7A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74775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22AA1-0865-2948-BB73-E53C26393F1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ADE75-B9D3-1048-A3AE-E3C88242F7A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343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22AA1-0865-2948-BB73-E53C26393F1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ADE75-B9D3-1048-A3AE-E3C88242F7A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68477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22AA1-0865-2948-BB73-E53C26393F1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ADE75-B9D3-1048-A3AE-E3C88242F7A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55949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22AA1-0865-2948-BB73-E53C26393F1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ADE75-B9D3-1048-A3AE-E3C88242F7A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21697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22AA1-0865-2948-BB73-E53C26393F1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ADE75-B9D3-1048-A3AE-E3C88242F7A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92533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22AA1-0865-2948-BB73-E53C26393F1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ADE75-B9D3-1048-A3AE-E3C88242F7A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51662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CE1F52B-1BC6-B849-929D-478F5ECA61BD}" type="datetime1">
              <a:rPr lang="en-US"/>
              <a:pPr/>
              <a:t>1/7/16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48C6F5-D897-1D4F-AD0E-C5D0771C37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4403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F039ED-5FF5-7B49-BCC1-4A1A5B93F4CF}" type="datetime1">
              <a:rPr lang="en-US"/>
              <a:pPr/>
              <a:t>1/7/16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108175-7B81-CA49-8E5F-76C5EF4EDC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0373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7CDDD83-23A7-F740-A7F8-6E05F9BF2ECA}" type="datetime1">
              <a:rPr lang="en-US"/>
              <a:pPr/>
              <a:t>1/7/16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A969C8-C29B-2F46-A573-328C9DBA4F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1705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79CC4D-EB19-1940-AD12-41FBF67F8F90}" type="datetime1">
              <a:rPr lang="en-US"/>
              <a:pPr/>
              <a:t>1/7/16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27879-41EB-9345-99AF-2FFC46AF9A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8946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E2C524-DB27-A248-990D-41F47B97F381}" type="datetime1">
              <a:rPr lang="en-US"/>
              <a:pPr/>
              <a:t>1/7/16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19C504-B25E-1340-899A-DFC3214611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830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A18794-1CB4-514F-B892-6FB1C1E437EF}" type="datetime1">
              <a:rPr lang="en-US"/>
              <a:pPr/>
              <a:t>1/7/16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6F07CE-E9AB-ED44-8B72-70603FFE84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9488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179EA3-870F-CC45-9B7A-47483218CA05}" type="datetime1">
              <a:rPr lang="en-US"/>
              <a:pPr/>
              <a:t>1/7/16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F99EF5-0F26-9B45-AF3C-E75EA4A1D0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2719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CFCA435-8179-F447-94BC-BFC6FF2F1C84}" type="datetime1">
              <a:rPr lang="en-US"/>
              <a:pPr/>
              <a:t>1/7/16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20E10-0D1C-B248-A643-DD0A4D3FAE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171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9812C8-C19C-944F-9BB1-2FC8C9ACD09B}" type="datetime1">
              <a:rPr lang="en-US"/>
              <a:pPr/>
              <a:t>1/7/16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DAA06A-9792-A243-9F74-2EBF07B885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940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343C764-2EC0-7043-9E90-F6FE63B4B422}" type="datetime1">
              <a:rPr lang="en-US"/>
              <a:pPr/>
              <a:t>1/7/16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C060F2-C3CE-5B45-BEC2-CC986069A0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4069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6FF6F1-7D66-C942-BDAB-F0732126510E}" type="datetime1">
              <a:rPr lang="en-US"/>
              <a:pPr/>
              <a:t>1/7/16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FA8C9D-730E-E24B-A19A-6053400CAE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899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E31937-A5F5-9F4C-AE9B-D18F0CDDA650}" type="slidenum">
              <a:rPr lang="en-US">
                <a:solidFill>
                  <a:srgbClr val="000000"/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9701441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5CB1B2-4CAE-7849-B9D2-5BD76CFA49F5}" type="slidenum">
              <a:rPr lang="en-US">
                <a:solidFill>
                  <a:srgbClr val="000000"/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9098947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7F64BC-0365-F142-A88E-ABB341AB87A9}" type="slidenum">
              <a:rPr lang="en-US">
                <a:solidFill>
                  <a:srgbClr val="000000"/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7706039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E6EE81-ED76-4546-B2BD-C7F32A3CBE8A}" type="slidenum">
              <a:rPr lang="en-US">
                <a:solidFill>
                  <a:srgbClr val="000000"/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824985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27329E-754E-9540-BEE0-5806E5EF10C4}" type="slidenum">
              <a:rPr lang="en-US">
                <a:solidFill>
                  <a:srgbClr val="000000"/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8260117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2E1400-8B7A-864E-A024-E3DAA782B228}" type="slidenum">
              <a:rPr lang="en-US">
                <a:solidFill>
                  <a:srgbClr val="000000"/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5324136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C53781-903D-AE41-8317-AE995BA26CC6}" type="slidenum">
              <a:rPr lang="en-US">
                <a:solidFill>
                  <a:srgbClr val="000000"/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2646144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B74B1D-C860-9744-A612-27E3D04EA50C}" type="slidenum">
              <a:rPr lang="en-US">
                <a:solidFill>
                  <a:srgbClr val="000000"/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1491557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D564F4-24DF-A345-BD81-353B57F265A0}" type="slidenum">
              <a:rPr lang="en-US">
                <a:solidFill>
                  <a:srgbClr val="000000"/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1055680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C38CB8-1A36-924F-AD75-679693659165}" type="slidenum">
              <a:rPr lang="en-US">
                <a:solidFill>
                  <a:srgbClr val="000000"/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4452076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ECE6DA-1E47-434A-B8E2-6AA2C5FE6E43}" type="slidenum">
              <a:rPr lang="en-US">
                <a:solidFill>
                  <a:srgbClr val="000000"/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792516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1/7/16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A4AEC2F-AC67-3444-98AF-7D439662E917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337847B-8CEB-9A40-BF33-480CF66DA5D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850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F718C81-4FF0-2A49-82F1-416E7CCD713A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1/7/16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72ED3FF-7211-C740-BEFA-A91AD736C43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046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22AA1-0865-2948-BB73-E53C26393F1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1/7/16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ADE75-B9D3-1048-A3AE-E3C88242F7A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2976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EEE179-B546-FF42-A239-5C1876CD11A8}" type="datetime1">
              <a:rPr lang="en-US" smtClean="0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1/7/16</a:t>
            </a:fld>
            <a:endParaRPr lang="en-US" smtClean="0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65B33BE-1924-E14D-A44D-E0C629990F7F}" type="slidenum">
              <a:rPr lang="en-US" smtClean="0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664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6A9F0292-D1E7-8045-9FD6-87AB2497315A}" type="slidenum">
              <a:rPr lang="en-US" smtClean="0">
                <a:solidFill>
                  <a:srgbClr val="000000"/>
                </a:solidFill>
                <a:latin typeface="Times"/>
                <a:ea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  <a:latin typeface="Times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479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400" dirty="0" smtClean="0"/>
              <a:t>GEOS 22060/ GEOS 32060 / ASTR 45900 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Lecture 1</a:t>
            </a:r>
          </a:p>
          <a:p>
            <a:r>
              <a:rPr lang="en-US" dirty="0" smtClean="0"/>
              <a:t>Thursday 7 Jan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0000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itle 1"/>
          <p:cNvSpPr txBox="1">
            <a:spLocks/>
          </p:cNvSpPr>
          <p:nvPr/>
        </p:nvSpPr>
        <p:spPr bwMode="auto">
          <a:xfrm>
            <a:off x="0" y="782638"/>
            <a:ext cx="4566648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prstClr val="black"/>
                </a:solidFill>
              </a:rPr>
              <a:t>If definition </a:t>
            </a:r>
            <a:r>
              <a:rPr lang="en-US" sz="2800" b="1" dirty="0" smtClean="0">
                <a:solidFill>
                  <a:prstClr val="black"/>
                </a:solidFill>
              </a:rPr>
              <a:t>of habitability involves geologic timescales </a:t>
            </a:r>
            <a:r>
              <a:rPr lang="en-US" sz="2800" b="1" dirty="0" smtClean="0">
                <a:solidFill>
                  <a:prstClr val="black"/>
                </a:solidFill>
                <a:sym typeface="Wingdings"/>
              </a:rPr>
              <a:t> geologic data needed</a:t>
            </a:r>
            <a:endParaRPr lang="en-US" sz="2800" b="1" dirty="0">
              <a:solidFill>
                <a:prstClr val="black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8029575" y="935038"/>
            <a:ext cx="584200" cy="0"/>
          </a:xfrm>
          <a:prstGeom prst="line">
            <a:avLst/>
          </a:prstGeom>
          <a:ln w="762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217" name="TextBox 5"/>
          <p:cNvSpPr txBox="1">
            <a:spLocks noChangeArrowheads="1"/>
          </p:cNvSpPr>
          <p:nvPr/>
        </p:nvSpPr>
        <p:spPr bwMode="auto">
          <a:xfrm>
            <a:off x="30163" y="6488113"/>
            <a:ext cx="27892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i="1">
                <a:solidFill>
                  <a:prstClr val="black"/>
                </a:solidFill>
              </a:rPr>
              <a:t>Scale bars are approximate</a:t>
            </a:r>
          </a:p>
        </p:txBody>
      </p:sp>
      <p:sp>
        <p:nvSpPr>
          <p:cNvPr id="94218" name="TextBox 27"/>
          <p:cNvSpPr txBox="1">
            <a:spLocks noChangeArrowheads="1"/>
          </p:cNvSpPr>
          <p:nvPr/>
        </p:nvSpPr>
        <p:spPr bwMode="auto">
          <a:xfrm>
            <a:off x="8029575" y="549275"/>
            <a:ext cx="584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srgbClr val="FFFFFF"/>
                </a:solidFill>
              </a:rPr>
              <a:t>1cm</a:t>
            </a:r>
          </a:p>
        </p:txBody>
      </p:sp>
      <p:pic>
        <p:nvPicPr>
          <p:cNvPr id="94219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93938"/>
            <a:ext cx="4572000" cy="456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7"/>
          <p:cNvCxnSpPr/>
          <p:nvPr/>
        </p:nvCxnSpPr>
        <p:spPr>
          <a:xfrm>
            <a:off x="3184525" y="3316288"/>
            <a:ext cx="671513" cy="0"/>
          </a:xfrm>
          <a:prstGeom prst="line">
            <a:avLst/>
          </a:prstGeom>
          <a:ln w="762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221" name="TextBox 4"/>
          <p:cNvSpPr txBox="1">
            <a:spLocks noChangeArrowheads="1"/>
          </p:cNvSpPr>
          <p:nvPr/>
        </p:nvSpPr>
        <p:spPr bwMode="auto">
          <a:xfrm>
            <a:off x="3163888" y="2847975"/>
            <a:ext cx="68128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FFFFFF"/>
                </a:solidFill>
              </a:rPr>
              <a:t>1km</a:t>
            </a:r>
          </a:p>
        </p:txBody>
      </p:sp>
      <p:sp>
        <p:nvSpPr>
          <p:cNvPr id="94222" name="TextBox 13"/>
          <p:cNvSpPr txBox="1">
            <a:spLocks noChangeArrowheads="1"/>
          </p:cNvSpPr>
          <p:nvPr/>
        </p:nvSpPr>
        <p:spPr bwMode="auto">
          <a:xfrm rot="-5400000">
            <a:off x="-1419227" y="5068887"/>
            <a:ext cx="3208337" cy="369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i="1">
                <a:solidFill>
                  <a:prstClr val="black"/>
                </a:solidFill>
              </a:rPr>
              <a:t>Leslie Wood/John Andrews/BEG</a:t>
            </a:r>
          </a:p>
        </p:txBody>
      </p:sp>
      <p:sp>
        <p:nvSpPr>
          <p:cNvPr id="94223" name="TextBox 14"/>
          <p:cNvSpPr txBox="1">
            <a:spLocks noChangeArrowheads="1"/>
          </p:cNvSpPr>
          <p:nvPr/>
        </p:nvSpPr>
        <p:spPr bwMode="auto">
          <a:xfrm>
            <a:off x="8002588" y="6488113"/>
            <a:ext cx="1141412" cy="3698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i="1" dirty="0">
                <a:solidFill>
                  <a:prstClr val="white"/>
                </a:solidFill>
              </a:rPr>
              <a:t>NASA/JPL</a:t>
            </a:r>
          </a:p>
        </p:txBody>
      </p:sp>
    </p:spTree>
    <p:extLst>
      <p:ext uri="{BB962C8B-B14F-4D97-AF65-F5344CB8AC3E}">
        <p14:creationId xmlns:p14="http://schemas.microsoft.com/office/powerpoint/2010/main" val="2040767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3900" y="0"/>
            <a:ext cx="5895858" cy="78765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5723134"/>
            <a:ext cx="1697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Grotzinger et al.</a:t>
            </a:r>
          </a:p>
          <a:p>
            <a:r>
              <a:rPr lang="en-US" dirty="0" smtClean="0"/>
              <a:t>Geology 2006</a:t>
            </a:r>
          </a:p>
        </p:txBody>
      </p:sp>
    </p:spTree>
    <p:extLst>
      <p:ext uri="{BB962C8B-B14F-4D97-AF65-F5344CB8AC3E}">
        <p14:creationId xmlns:p14="http://schemas.microsoft.com/office/powerpoint/2010/main" val="3725296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826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Planetary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Internal vs. external heating</a:t>
            </a:r>
          </a:p>
          <a:p>
            <a:r>
              <a:rPr lang="en-US" dirty="0" err="1" smtClean="0"/>
              <a:t>Accretionary</a:t>
            </a:r>
            <a:r>
              <a:rPr lang="en-US" dirty="0" smtClean="0"/>
              <a:t> vs. radiogenic heating</a:t>
            </a:r>
          </a:p>
          <a:p>
            <a:r>
              <a:rPr lang="en-US" dirty="0" smtClean="0"/>
              <a:t>Temperature-dependent viscosity of rock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65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2500" dirty="0" smtClean="0"/>
              <a:t>Why is the HZ defined based on top-down heating?</a:t>
            </a:r>
            <a:r>
              <a:rPr lang="en-US" sz="3500" dirty="0" smtClean="0"/>
              <a:t/>
            </a:r>
            <a:br>
              <a:rPr lang="en-US" sz="3500" dirty="0" smtClean="0"/>
            </a:br>
            <a:r>
              <a:rPr lang="en-US" sz="3500" dirty="0" smtClean="0"/>
              <a:t>Top-down heating &gt;&gt; bottom-up heating,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500" dirty="0" smtClean="0"/>
              <a:t>except shortly after giant impact, or under strong tidal heating.</a:t>
            </a:r>
            <a:endParaRPr lang="en-US" sz="2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9510"/>
            <a:ext cx="8229600" cy="4525963"/>
          </a:xfrm>
        </p:spPr>
        <p:txBody>
          <a:bodyPr/>
          <a:lstStyle/>
          <a:p>
            <a:r>
              <a:rPr lang="en-US" dirty="0" smtClean="0"/>
              <a:t>10</a:t>
            </a:r>
            <a:r>
              <a:rPr lang="en-US" baseline="30000" dirty="0" smtClean="0"/>
              <a:t>-11</a:t>
            </a:r>
            <a:r>
              <a:rPr lang="en-US" dirty="0" smtClean="0"/>
              <a:t> W/kg radioactivity (K, </a:t>
            </a:r>
            <a:r>
              <a:rPr lang="en-US" dirty="0" err="1" smtClean="0"/>
              <a:t>Th</a:t>
            </a:r>
            <a:r>
              <a:rPr lang="en-US" dirty="0" smtClean="0"/>
              <a:t>, U)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Tidal heating</a:t>
            </a:r>
            <a:r>
              <a:rPr lang="en-US" dirty="0" smtClean="0"/>
              <a:t>? </a:t>
            </a:r>
          </a:p>
          <a:p>
            <a:r>
              <a:rPr lang="en-US" dirty="0" smtClean="0"/>
              <a:t>~40 MJ/kg </a:t>
            </a:r>
            <a:r>
              <a:rPr lang="en-US" dirty="0" err="1" smtClean="0"/>
              <a:t>accretional</a:t>
            </a:r>
            <a:r>
              <a:rPr lang="en-US" dirty="0" smtClean="0"/>
              <a:t> energy (3 GM</a:t>
            </a:r>
            <a:r>
              <a:rPr lang="en-US" baseline="30000" dirty="0" smtClean="0"/>
              <a:t>2</a:t>
            </a:r>
            <a:r>
              <a:rPr lang="en-US" dirty="0" smtClean="0"/>
              <a:t>/5R)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4891"/>
            <a:ext cx="8234304" cy="33441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23320" y="4532672"/>
            <a:ext cx="2220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Turcotte</a:t>
            </a:r>
            <a:r>
              <a:rPr lang="en-US" dirty="0" smtClean="0"/>
              <a:t> &amp; Schubert, </a:t>
            </a:r>
          </a:p>
          <a:p>
            <a:r>
              <a:rPr lang="en-US" dirty="0" smtClean="0"/>
              <a:t>“Geodynamics,” 2002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727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6176168" cy="855663"/>
          </a:xfrm>
        </p:spPr>
        <p:txBody>
          <a:bodyPr/>
          <a:lstStyle/>
          <a:p>
            <a:pPr eaLnBrk="1" hangingPunct="1"/>
            <a:r>
              <a:rPr lang="en-US" sz="31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Galactic </a:t>
            </a:r>
            <a:r>
              <a:rPr lang="en-US" sz="3100" dirty="0" err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cosmochemical</a:t>
            </a:r>
            <a:r>
              <a:rPr lang="en-US" sz="3100" dirty="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rPr>
              <a:t> evolution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solidFill>
                <a:srgbClr val="898989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4580" name="Picture 4" descr="Picture 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038" y="766763"/>
            <a:ext cx="5765800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80975" y="5727700"/>
            <a:ext cx="5727700" cy="6080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Time after galaxy formation (Gyr)</a:t>
            </a:r>
          </a:p>
        </p:txBody>
      </p:sp>
      <p:sp>
        <p:nvSpPr>
          <p:cNvPr id="8" name="Rectangle 7"/>
          <p:cNvSpPr/>
          <p:nvPr/>
        </p:nvSpPr>
        <p:spPr>
          <a:xfrm rot="16200000">
            <a:off x="-1928813" y="2878138"/>
            <a:ext cx="4767263" cy="5413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[X]/[Si], normalized to Earth</a:t>
            </a:r>
          </a:p>
        </p:txBody>
      </p:sp>
      <p:sp>
        <p:nvSpPr>
          <p:cNvPr id="24583" name="TextBox 8"/>
          <p:cNvSpPr txBox="1">
            <a:spLocks noChangeArrowheads="1"/>
          </p:cNvSpPr>
          <p:nvPr/>
        </p:nvSpPr>
        <p:spPr bwMode="auto">
          <a:xfrm>
            <a:off x="712788" y="106203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800" smtClean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2613" y="800100"/>
            <a:ext cx="428625" cy="288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10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73100" y="3778250"/>
            <a:ext cx="338138" cy="4460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  <a:latin typeface="Calibri" charset="0"/>
                <a:ea typeface="ＭＳ Ｐゴシック" charset="0"/>
                <a:cs typeface="ＭＳ Ｐゴシック" charset="0"/>
              </a:rPr>
              <a:t>1</a:t>
            </a:r>
          </a:p>
        </p:txBody>
      </p:sp>
      <p:sp>
        <p:nvSpPr>
          <p:cNvPr id="24586" name="TextBox 11"/>
          <p:cNvSpPr txBox="1">
            <a:spLocks noChangeArrowheads="1"/>
          </p:cNvSpPr>
          <p:nvPr/>
        </p:nvSpPr>
        <p:spPr bwMode="auto">
          <a:xfrm>
            <a:off x="5972175" y="790575"/>
            <a:ext cx="3171825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 err="1" smtClean="0">
                <a:solidFill>
                  <a:prstClr val="white"/>
                </a:solidFill>
              </a:rPr>
              <a:t>Eu</a:t>
            </a:r>
            <a:r>
              <a:rPr lang="en-US" sz="1800" dirty="0" smtClean="0">
                <a:solidFill>
                  <a:prstClr val="white"/>
                </a:solidFill>
              </a:rPr>
              <a:t> is a spectroscopic proxy for </a:t>
            </a:r>
            <a:r>
              <a:rPr lang="en-US" sz="1800" i="1" dirty="0" smtClean="0">
                <a:solidFill>
                  <a:prstClr val="white"/>
                </a:solidFill>
              </a:rPr>
              <a:t>r </a:t>
            </a:r>
            <a:r>
              <a:rPr lang="en-US" sz="1800" dirty="0" smtClean="0">
                <a:solidFill>
                  <a:prstClr val="white"/>
                </a:solidFill>
              </a:rPr>
              <a:t>–process elements such as U &amp; Th. </a:t>
            </a:r>
            <a:r>
              <a:rPr lang="en-US" sz="1800" dirty="0" err="1" smtClean="0">
                <a:solidFill>
                  <a:prstClr val="white"/>
                </a:solidFill>
              </a:rPr>
              <a:t>Eu</a:t>
            </a:r>
            <a:r>
              <a:rPr lang="en-US" sz="1800" dirty="0" smtClean="0">
                <a:solidFill>
                  <a:prstClr val="white"/>
                </a:solidFill>
              </a:rPr>
              <a:t>/Si trends indicate that the young Galaxy is Si – poor.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800" dirty="0" smtClean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72175" y="5961063"/>
            <a:ext cx="1968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alibri"/>
              </a:rPr>
              <a:t>Kite </a:t>
            </a:r>
            <a:r>
              <a:rPr lang="en-US" dirty="0" smtClean="0">
                <a:solidFill>
                  <a:srgbClr val="FFFFFF"/>
                </a:solidFill>
                <a:latin typeface="Calibri"/>
              </a:rPr>
              <a:t>et </a:t>
            </a:r>
            <a:r>
              <a:rPr lang="en-US" dirty="0" smtClean="0">
                <a:solidFill>
                  <a:srgbClr val="FFFFFF"/>
                </a:solidFill>
                <a:latin typeface="Calibri"/>
              </a:rPr>
              <a:t>al. </a:t>
            </a:r>
            <a:r>
              <a:rPr lang="en-US" dirty="0" err="1" smtClean="0">
                <a:solidFill>
                  <a:srgbClr val="FFFFFF"/>
                </a:solidFill>
                <a:latin typeface="Calibri"/>
              </a:rPr>
              <a:t>ApJ</a:t>
            </a:r>
            <a:r>
              <a:rPr lang="en-US" dirty="0" smtClean="0">
                <a:solidFill>
                  <a:srgbClr val="FFFFFF"/>
                </a:solidFill>
                <a:latin typeface="Calibri"/>
              </a:rPr>
              <a:t> 2009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985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" y="45935"/>
            <a:ext cx="80499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</a:rPr>
              <a:t>Accretional</a:t>
            </a:r>
            <a:r>
              <a:rPr lang="en-US" sz="2400" dirty="0" smtClean="0">
                <a:solidFill>
                  <a:schemeClr val="bg1"/>
                </a:solidFill>
              </a:rPr>
              <a:t> energy is </a:t>
            </a:r>
            <a:r>
              <a:rPr lang="en-US" sz="2400" dirty="0" smtClean="0">
                <a:solidFill>
                  <a:schemeClr val="bg1"/>
                </a:solidFill>
              </a:rPr>
              <a:t>not much less than insolation,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but </a:t>
            </a:r>
            <a:r>
              <a:rPr lang="en-US" sz="2400" dirty="0" smtClean="0">
                <a:solidFill>
                  <a:schemeClr val="bg1"/>
                </a:solidFill>
              </a:rPr>
              <a:t>is </a:t>
            </a:r>
            <a:r>
              <a:rPr lang="en-US" sz="2400" dirty="0" smtClean="0">
                <a:solidFill>
                  <a:schemeClr val="bg1"/>
                </a:solidFill>
              </a:rPr>
              <a:t>delivered early on rather than ~steadily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475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911" y="606998"/>
            <a:ext cx="7058886" cy="62510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3911" y="122396"/>
            <a:ext cx="7390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Hot rock cools rapidly because temperature differences produce differential</a:t>
            </a:r>
          </a:p>
          <a:p>
            <a:pPr algn="ctr"/>
            <a:r>
              <a:rPr lang="en-US" dirty="0"/>
              <a:t>s</a:t>
            </a:r>
            <a:r>
              <a:rPr lang="en-US" dirty="0" smtClean="0"/>
              <a:t>tresses that drive fast convective overturn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53693" y="961188"/>
            <a:ext cx="16915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Solid-state </a:t>
            </a:r>
          </a:p>
          <a:p>
            <a:r>
              <a:rPr lang="en-US" b="1" dirty="0" smtClean="0"/>
              <a:t>flow; viscosity</a:t>
            </a:r>
          </a:p>
          <a:p>
            <a:r>
              <a:rPr lang="en-US" b="1" dirty="0" smtClean="0"/>
              <a:t>of liquid rock</a:t>
            </a:r>
          </a:p>
          <a:p>
            <a:r>
              <a:rPr lang="en-US" b="1" dirty="0"/>
              <a:t>i</a:t>
            </a:r>
            <a:r>
              <a:rPr lang="en-US" b="1" dirty="0" smtClean="0"/>
              <a:t>s less than that</a:t>
            </a:r>
          </a:p>
          <a:p>
            <a:r>
              <a:rPr lang="en-US" b="1" dirty="0"/>
              <a:t>o</a:t>
            </a:r>
            <a:r>
              <a:rPr lang="en-US" b="1" dirty="0" smtClean="0"/>
              <a:t>f water 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70167" y="2781233"/>
            <a:ext cx="1938451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 </a:t>
            </a:r>
            <a:r>
              <a:rPr lang="en-US" b="1" dirty="0" err="1" smtClean="0"/>
              <a:t>convecting</a:t>
            </a:r>
            <a:endParaRPr lang="en-US" b="1" dirty="0" smtClean="0"/>
          </a:p>
          <a:p>
            <a:r>
              <a:rPr lang="en-US" b="1" dirty="0"/>
              <a:t>s</a:t>
            </a:r>
            <a:r>
              <a:rPr lang="en-US" b="1" dirty="0" smtClean="0"/>
              <a:t>ystem adjusts</a:t>
            </a:r>
          </a:p>
          <a:p>
            <a:r>
              <a:rPr lang="en-US" b="1" dirty="0"/>
              <a:t>t</a:t>
            </a:r>
            <a:r>
              <a:rPr lang="en-US" b="1" dirty="0" smtClean="0"/>
              <a:t>o transport</a:t>
            </a:r>
          </a:p>
          <a:p>
            <a:r>
              <a:rPr lang="en-US" b="1" dirty="0"/>
              <a:t>a</a:t>
            </a:r>
            <a:r>
              <a:rPr lang="en-US" b="1" dirty="0" smtClean="0"/>
              <a:t>s much heat</a:t>
            </a:r>
          </a:p>
          <a:p>
            <a:r>
              <a:rPr lang="en-US" b="1" dirty="0"/>
              <a:t>o</a:t>
            </a:r>
            <a:r>
              <a:rPr lang="en-US" b="1" dirty="0" smtClean="0"/>
              <a:t>ut as is produced</a:t>
            </a:r>
          </a:p>
          <a:p>
            <a:r>
              <a:rPr lang="en-US" b="1" dirty="0" smtClean="0"/>
              <a:t>internally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78980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82227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24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85867"/>
            <a:ext cx="6349734" cy="54827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28971" y="5217128"/>
            <a:ext cx="17726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Kasting</a:t>
            </a:r>
            <a:r>
              <a:rPr lang="en-US" dirty="0" smtClean="0"/>
              <a:t> &amp; Catling</a:t>
            </a:r>
          </a:p>
          <a:p>
            <a:r>
              <a:rPr lang="en-US" dirty="0" smtClean="0"/>
              <a:t>Annual Reviews</a:t>
            </a:r>
          </a:p>
          <a:p>
            <a:r>
              <a:rPr lang="en-US" dirty="0" smtClean="0"/>
              <a:t>2003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8415" y="218713"/>
            <a:ext cx="886558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00" dirty="0" smtClean="0"/>
              <a:t>Impact sterilization ends when ocean-boiling impacts end</a:t>
            </a:r>
            <a:endParaRPr lang="en-US" sz="2900" dirty="0"/>
          </a:p>
        </p:txBody>
      </p:sp>
    </p:spTree>
    <p:extLst>
      <p:ext uri="{BB962C8B-B14F-4D97-AF65-F5344CB8AC3E}">
        <p14:creationId xmlns:p14="http://schemas.microsoft.com/office/powerpoint/2010/main" val="298325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 smtClean="0"/>
          </a:p>
          <a:p>
            <a:r>
              <a:rPr lang="en-US" dirty="0" smtClean="0"/>
              <a:t>Habitable for what?</a:t>
            </a:r>
          </a:p>
          <a:p>
            <a:pPr lvl="1"/>
            <a:r>
              <a:rPr lang="en-US" dirty="0" smtClean="0"/>
              <a:t>&amp; </a:t>
            </a:r>
            <a:r>
              <a:rPr lang="en-US" dirty="0" smtClean="0"/>
              <a:t>other initial assumptions</a:t>
            </a:r>
          </a:p>
          <a:p>
            <a:r>
              <a:rPr lang="en-US" dirty="0" smtClean="0"/>
              <a:t>What needs to be explained?</a:t>
            </a:r>
          </a:p>
          <a:p>
            <a:pPr lvl="1"/>
            <a:r>
              <a:rPr lang="en-US" dirty="0" smtClean="0"/>
              <a:t>Planet size versus volatile abundance</a:t>
            </a:r>
          </a:p>
          <a:p>
            <a:pPr lvl="1"/>
            <a:r>
              <a:rPr lang="en-US" dirty="0" smtClean="0"/>
              <a:t>Geologic constraints</a:t>
            </a:r>
          </a:p>
          <a:p>
            <a:pPr lvl="1"/>
            <a:r>
              <a:rPr lang="en-US" dirty="0" smtClean="0"/>
              <a:t>Noble gas abundances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636350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3400" b="1" dirty="0" smtClean="0"/>
              <a:t>Key concept: </a:t>
            </a:r>
            <a:r>
              <a:rPr lang="en-US" sz="3400" dirty="0" smtClean="0"/>
              <a:t>Small activation energy for solid-state mantle convection buffers internal temperature over long timescales</a:t>
            </a:r>
            <a:endParaRPr lang="en-US" sz="3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149" y="1937676"/>
            <a:ext cx="6472139" cy="470701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5171591" y="3840174"/>
            <a:ext cx="0" cy="67317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541912" y="4499125"/>
            <a:ext cx="2207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~100K for 10x change </a:t>
            </a:r>
          </a:p>
          <a:p>
            <a:r>
              <a:rPr lang="en-US" dirty="0" smtClean="0"/>
              <a:t>in planet mass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693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22202"/>
            <a:ext cx="9144000" cy="1621746"/>
          </a:xfrm>
        </p:spPr>
        <p:txBody>
          <a:bodyPr/>
          <a:lstStyle/>
          <a:p>
            <a:r>
              <a:rPr lang="en-US" sz="3400" dirty="0" smtClean="0"/>
              <a:t>Although top-down heating &gt;&gt; bottom-up heating, </a:t>
            </a:r>
            <a:r>
              <a:rPr lang="en-US" sz="3400" dirty="0" smtClean="0"/>
              <a:t/>
            </a:r>
            <a:br>
              <a:rPr lang="en-US" sz="3400" dirty="0" smtClean="0"/>
            </a:br>
            <a:r>
              <a:rPr lang="en-US" sz="3400" dirty="0" smtClean="0"/>
              <a:t>resurfacing is </a:t>
            </a:r>
            <a:r>
              <a:rPr lang="en-US" sz="3400" dirty="0" smtClean="0"/>
              <a:t>driven by internal heating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17321"/>
            <a:ext cx="8229600" cy="2744974"/>
          </a:xfrm>
        </p:spPr>
        <p:txBody>
          <a:bodyPr/>
          <a:lstStyle/>
          <a:p>
            <a:r>
              <a:rPr lang="en-US" dirty="0" smtClean="0"/>
              <a:t>Thermal diffusivities ~ 10</a:t>
            </a:r>
            <a:r>
              <a:rPr lang="en-US" baseline="30000" dirty="0" smtClean="0"/>
              <a:t>-6 </a:t>
            </a:r>
            <a:r>
              <a:rPr lang="en-US" dirty="0" smtClean="0"/>
              <a:t>m</a:t>
            </a:r>
            <a:r>
              <a:rPr lang="en-US" baseline="30000" dirty="0" smtClean="0"/>
              <a:t>2</a:t>
            </a:r>
            <a:r>
              <a:rPr lang="en-US" dirty="0" smtClean="0"/>
              <a:t> s</a:t>
            </a:r>
            <a:r>
              <a:rPr lang="en-US" baseline="30000" dirty="0" smtClean="0"/>
              <a:t>-1</a:t>
            </a:r>
          </a:p>
          <a:p>
            <a:r>
              <a:rPr lang="en-US" dirty="0" smtClean="0"/>
              <a:t>Mass </a:t>
            </a:r>
            <a:r>
              <a:rPr lang="en-US" dirty="0"/>
              <a:t>diffusivities </a:t>
            </a:r>
            <a:r>
              <a:rPr lang="en-US" dirty="0" smtClean="0"/>
              <a:t>&lt;(10</a:t>
            </a:r>
            <a:r>
              <a:rPr lang="en-US" baseline="30000" dirty="0" smtClean="0"/>
              <a:t>-</a:t>
            </a:r>
            <a:r>
              <a:rPr lang="en-US" baseline="30000" dirty="0" smtClean="0"/>
              <a:t>14</a:t>
            </a:r>
            <a:r>
              <a:rPr lang="en-US" dirty="0" smtClean="0"/>
              <a:t>) m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en-US" dirty="0"/>
              <a:t>s</a:t>
            </a:r>
            <a:r>
              <a:rPr lang="en-US" baseline="30000" dirty="0"/>
              <a:t>-</a:t>
            </a:r>
            <a:r>
              <a:rPr lang="en-US" baseline="30000" dirty="0" smtClean="0"/>
              <a:t>1 </a:t>
            </a:r>
            <a:r>
              <a:rPr lang="en-US" dirty="0" smtClean="0"/>
              <a:t>(except H)</a:t>
            </a:r>
            <a:endParaRPr lang="en-US" dirty="0"/>
          </a:p>
          <a:p>
            <a:endParaRPr lang="en-US" baseline="30000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4178187"/>
            <a:ext cx="9144000" cy="1621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400" dirty="0" smtClean="0"/>
              <a:t>Resurfacing maintains Earth habitability via volcanic degassing, nutrient supply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2576774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60375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83948" y="5326047"/>
            <a:ext cx="1671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Calibri"/>
              </a:rPr>
              <a:t>Image: C.-T. Lee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42559" y="4343760"/>
            <a:ext cx="2513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err="1" smtClean="0">
                <a:solidFill>
                  <a:srgbClr val="FFFFFF"/>
                </a:solidFill>
                <a:latin typeface="Calibri"/>
              </a:rPr>
              <a:t>Kasting</a:t>
            </a:r>
            <a:r>
              <a:rPr lang="en-US" dirty="0" smtClean="0">
                <a:solidFill>
                  <a:srgbClr val="FFFFFF"/>
                </a:solidFill>
                <a:latin typeface="Calibri"/>
              </a:rPr>
              <a:t> et al. Icarus </a:t>
            </a:r>
            <a:r>
              <a:rPr lang="en-US" dirty="0" smtClean="0">
                <a:solidFill>
                  <a:srgbClr val="FFFFFF"/>
                </a:solidFill>
                <a:latin typeface="Calibri"/>
              </a:rPr>
              <a:t>1993</a:t>
            </a:r>
            <a:endParaRPr lang="en-US" dirty="0" smtClea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47206" y="4716525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alibri"/>
              </a:rPr>
              <a:t>Maher et al. Science 2014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1705" y="137695"/>
            <a:ext cx="8108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Weathering rinds grow diffusively (slowly). 100 Myr-old weathering profiles on Earth </a:t>
            </a:r>
          </a:p>
          <a:p>
            <a:r>
              <a:rPr lang="en-US" dirty="0" smtClean="0"/>
              <a:t>are 100 m thick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568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900" y="781826"/>
            <a:ext cx="6413500" cy="3721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50275" y="61198"/>
            <a:ext cx="4525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Chemical weathering of rock is diffusive (slow)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4364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68"/>
            <a:ext cx="9144000" cy="60756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791200"/>
            <a:ext cx="9144000" cy="8545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31070" y="5802868"/>
            <a:ext cx="1212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J.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Guarinos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1300" y="31809"/>
            <a:ext cx="9055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FFFFFF"/>
                </a:solidFill>
                <a:latin typeface="Calibri"/>
              </a:rPr>
              <a:t>If volcanism ceased, Earth’s biosphere would become undetectable over interstellar distances within 1 Myr</a:t>
            </a:r>
            <a:endParaRPr lang="en-US" sz="2200" b="1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4460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0"/>
            <a:ext cx="9144000" cy="67128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104" y="6195225"/>
            <a:ext cx="145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Nanga Parbat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404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needs to be explained?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7712"/>
            <a:ext cx="91440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Exoplanets: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Mass-radius relationships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Earth: </a:t>
            </a:r>
          </a:p>
          <a:p>
            <a:pPr marL="0" indent="0">
              <a:buNone/>
            </a:pPr>
            <a:r>
              <a:rPr lang="en-US" dirty="0" smtClean="0"/>
              <a:t>	Continuity of life (carbon isotopes, fossils …)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Survival despite Faint Young Sun &amp; </a:t>
            </a:r>
            <a:r>
              <a:rPr lang="en-US" dirty="0" err="1" smtClean="0"/>
              <a:t>Hyperthermals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Ocean volume</a:t>
            </a:r>
          </a:p>
          <a:p>
            <a:pPr marL="0" indent="0">
              <a:buNone/>
            </a:pPr>
            <a:r>
              <a:rPr lang="en-US" dirty="0" smtClean="0"/>
              <a:t>Terrestrial planets in Solar System: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Noble gas data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(Earth vs. Venus)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5522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5574"/>
          </a:xfrm>
        </p:spPr>
        <p:txBody>
          <a:bodyPr/>
          <a:lstStyle/>
          <a:p>
            <a:r>
              <a:rPr lang="en-US" dirty="0" smtClean="0"/>
              <a:t>Planet size vs. volatile abundance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45364" y="1254559"/>
            <a:ext cx="1010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Dai 2015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0132"/>
            <a:ext cx="9144000" cy="617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6210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69"/>
            <a:ext cx="9144000" cy="57557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70860" y="5890307"/>
            <a:ext cx="2973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Wolfgang &amp; Fortney </a:t>
            </a:r>
            <a:r>
              <a:rPr lang="en-US" dirty="0" err="1" smtClean="0"/>
              <a:t>ApJ</a:t>
            </a:r>
            <a:r>
              <a:rPr lang="en-US" dirty="0" smtClean="0"/>
              <a:t> 2015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6224875"/>
            <a:ext cx="6255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Assumes planets comprise </a:t>
            </a:r>
            <a:r>
              <a:rPr lang="en-US" dirty="0" err="1" smtClean="0"/>
              <a:t>rock+metal+hydrogen</a:t>
            </a:r>
            <a:r>
              <a:rPr lang="en-US" dirty="0" smtClean="0"/>
              <a:t> (minor water)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9354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Planets that look “rocky” to </a:t>
            </a:r>
            <a:r>
              <a:rPr lang="en-US" i="1" dirty="0" smtClean="0"/>
              <a:t>Kepler </a:t>
            </a:r>
            <a:r>
              <a:rPr lang="en-US" dirty="0" smtClean="0"/>
              <a:t>can have very different outcomes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17284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76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902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413384"/>
          </a:xfrm>
        </p:spPr>
        <p:txBody>
          <a:bodyPr/>
          <a:lstStyle/>
          <a:p>
            <a:r>
              <a:rPr lang="en-US" sz="2400" dirty="0">
                <a:latin typeface="Arial" charset="0"/>
              </a:rPr>
              <a:t>Carbon Isotopes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497013" y="480042"/>
            <a:ext cx="6961187" cy="181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aseline="30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14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C, </a:t>
            </a:r>
            <a:r>
              <a:rPr lang="en-US" sz="2000" baseline="30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13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C, and </a:t>
            </a:r>
            <a:r>
              <a:rPr lang="en-US" sz="2000" baseline="30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12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C.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Organisms prefer to use </a:t>
            </a:r>
            <a:r>
              <a:rPr lang="en-US" sz="2000" baseline="30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12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C - most abundant, most reactive,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	preferred by enzymes in the cell.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Biomass enriched in </a:t>
            </a:r>
            <a:r>
              <a:rPr lang="en-US" sz="2000" baseline="30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12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C, carbonate enriched in </a:t>
            </a:r>
            <a:r>
              <a:rPr lang="en-US" sz="2000" baseline="30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13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C.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Ratio of </a:t>
            </a:r>
            <a:r>
              <a:rPr lang="en-US" sz="2000" baseline="30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12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C:</a:t>
            </a:r>
            <a:r>
              <a:rPr lang="en-US" sz="2000" baseline="30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13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C provides carbon isotopic fractionation value.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aseline="30000" dirty="0" smtClean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2019534"/>
            <a:ext cx="5768814" cy="4314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24584" name="Group 8"/>
          <p:cNvGrpSpPr>
            <a:grpSpLocks/>
          </p:cNvGrpSpPr>
          <p:nvPr/>
        </p:nvGrpSpPr>
        <p:grpSpPr bwMode="auto">
          <a:xfrm>
            <a:off x="5826542" y="2590800"/>
            <a:ext cx="3209925" cy="1938338"/>
            <a:chOff x="2832" y="1968"/>
            <a:chExt cx="2022" cy="1221"/>
          </a:xfrm>
        </p:grpSpPr>
        <p:sp>
          <p:nvSpPr>
            <p:cNvPr id="24581" name="Rectangle 5"/>
            <p:cNvSpPr>
              <a:spLocks noChangeArrowheads="1"/>
            </p:cNvSpPr>
            <p:nvPr/>
          </p:nvSpPr>
          <p:spPr bwMode="auto">
            <a:xfrm>
              <a:off x="2832" y="1968"/>
              <a:ext cx="2022" cy="1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Measured as a 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Symbol" charset="0"/>
                </a:rPr>
                <a:t></a:t>
              </a:r>
              <a:r>
                <a:rPr lang="en-US" sz="2000" baseline="300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Symbol" charset="0"/>
                </a:rPr>
                <a:t>13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Symbol" charset="0"/>
                </a:rPr>
                <a:t>C value:</a:t>
              </a:r>
              <a:endPara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Symbol" charset="0"/>
                </a:rPr>
                <a:t></a:t>
              </a:r>
              <a:r>
                <a:rPr lang="en-US" sz="2000" baseline="300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Symbol" charset="0"/>
                </a:rPr>
                <a:t>13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Symbol" charset="0"/>
                </a:rPr>
                <a:t>C = [</a:t>
              </a:r>
              <a:r>
                <a:rPr lang="en-US" sz="2000" baseline="300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Symbol" charset="0"/>
                </a:rPr>
                <a:t>13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Symbol" charset="0"/>
                </a:rPr>
                <a:t>C/</a:t>
              </a:r>
              <a:r>
                <a:rPr lang="en-US" sz="2000" baseline="300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Symbol" charset="0"/>
                </a:rPr>
                <a:t>12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Symbol" charset="0"/>
                </a:rPr>
                <a:t>C]</a:t>
              </a:r>
              <a:r>
                <a:rPr lang="en-US" sz="1200" i="1" dirty="0" smtClean="0">
                  <a:solidFill>
                    <a:srgbClr val="000000"/>
                  </a:solidFill>
                  <a:latin typeface="Times" charset="0"/>
                  <a:ea typeface="ＭＳ Ｐゴシック" charset="0"/>
                  <a:sym typeface="Symbol" charset="0"/>
                </a:rPr>
                <a:t>sample</a:t>
              </a:r>
              <a:endPara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  <a:sym typeface="Symbol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Symbol" charset="0"/>
                </a:rPr>
                <a:t>          [</a:t>
              </a:r>
              <a:r>
                <a:rPr lang="en-US" sz="2000" baseline="300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Symbol" charset="0"/>
                </a:rPr>
                <a:t>13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Symbol" charset="0"/>
                </a:rPr>
                <a:t>C/</a:t>
              </a:r>
              <a:r>
                <a:rPr lang="en-US" sz="2000" baseline="300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Symbol" charset="0"/>
                </a:rPr>
                <a:t>12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sym typeface="Symbol" charset="0"/>
                </a:rPr>
                <a:t>C]</a:t>
              </a:r>
              <a:r>
                <a:rPr lang="en-US" sz="1200" i="1" dirty="0" smtClean="0">
                  <a:solidFill>
                    <a:srgbClr val="000000"/>
                  </a:solidFill>
                  <a:latin typeface="Times" charset="0"/>
                  <a:ea typeface="ＭＳ Ｐゴシック" charset="0"/>
                  <a:sym typeface="Symbol" charset="0"/>
                </a:rPr>
                <a:t>standard</a:t>
              </a:r>
              <a:endPara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‰, per mil</a:t>
              </a:r>
              <a:r>
                <a:rPr lang="en-US" sz="20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.</a:t>
              </a:r>
              <a:endPara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582" name="Text Box 6"/>
            <p:cNvSpPr txBox="1">
              <a:spLocks noChangeArrowheads="1"/>
            </p:cNvSpPr>
            <p:nvPr/>
          </p:nvSpPr>
          <p:spPr bwMode="auto">
            <a:xfrm>
              <a:off x="4368" y="2448"/>
              <a:ext cx="30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smtClean="0">
                  <a:solidFill>
                    <a:srgbClr val="000000"/>
                  </a:solidFill>
                  <a:latin typeface="Arial" charset="0"/>
                  <a:ea typeface="ＭＳ Ｐゴシック" charset="0"/>
                </a:rPr>
                <a:t>- 1</a:t>
              </a:r>
            </a:p>
          </p:txBody>
        </p:sp>
        <p:sp>
          <p:nvSpPr>
            <p:cNvPr id="24583" name="Line 7"/>
            <p:cNvSpPr>
              <a:spLocks noChangeShapeType="1"/>
            </p:cNvSpPr>
            <p:nvPr/>
          </p:nvSpPr>
          <p:spPr bwMode="auto">
            <a:xfrm>
              <a:off x="3304" y="2576"/>
              <a:ext cx="9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smtClean="0">
                <a:solidFill>
                  <a:srgbClr val="000000"/>
                </a:solidFill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685653" y="6477297"/>
            <a:ext cx="3610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</a:t>
            </a:r>
            <a:r>
              <a:rPr lang="en-US" i="1" dirty="0" smtClean="0"/>
              <a:t>tolen from </a:t>
            </a:r>
            <a:r>
              <a:rPr lang="en-US" i="1" dirty="0" err="1" smtClean="0"/>
              <a:t>Carrine</a:t>
            </a:r>
            <a:r>
              <a:rPr lang="en-US" i="1" dirty="0" smtClean="0"/>
              <a:t> Blank (WUSTL)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2169182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9144000" cy="67916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400"/>
            <a:ext cx="5493045" cy="76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186" y="0"/>
            <a:ext cx="6870992" cy="57637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61620" y="5763769"/>
            <a:ext cx="3882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Krissansen</a:t>
            </a:r>
            <a:r>
              <a:rPr lang="en-US" dirty="0" smtClean="0"/>
              <a:t>-Totten et al. Am. J. Sci.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108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715110"/>
            <a:ext cx="7053560" cy="61428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07581" y="118020"/>
            <a:ext cx="9465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1.9 </a:t>
            </a:r>
            <a:r>
              <a:rPr lang="en-US" dirty="0" err="1" smtClean="0"/>
              <a:t>Ga</a:t>
            </a:r>
            <a:endParaRPr lang="en-US" dirty="0" smtClean="0"/>
          </a:p>
          <a:p>
            <a:r>
              <a:rPr lang="en-US" dirty="0" smtClean="0"/>
              <a:t>Gunflint</a:t>
            </a:r>
          </a:p>
          <a:p>
            <a:r>
              <a:rPr lang="en-US" dirty="0" err="1" smtClean="0"/>
              <a:t>Chert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" y="120252"/>
            <a:ext cx="4483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Continuity of life: body fossils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61983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4130"/>
            <a:ext cx="4162163" cy="90342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Continuity of life:</a:t>
            </a:r>
            <a:br>
              <a:rPr lang="en-US" dirty="0" smtClean="0"/>
            </a:br>
            <a:r>
              <a:rPr lang="en-US" dirty="0" smtClean="0"/>
              <a:t>Proterozoic molecular</a:t>
            </a:r>
            <a:br>
              <a:rPr lang="en-US" dirty="0" smtClean="0"/>
            </a:br>
            <a:r>
              <a:rPr lang="en-US" dirty="0" smtClean="0"/>
              <a:t>fossils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2163" y="0"/>
            <a:ext cx="420588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8034" y="4528651"/>
            <a:ext cx="2920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Pawloska</a:t>
            </a:r>
            <a:r>
              <a:rPr lang="en-US" dirty="0" smtClean="0"/>
              <a:t> et al. Geology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299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2670"/>
          </a:xfrm>
        </p:spPr>
        <p:txBody>
          <a:bodyPr>
            <a:normAutofit/>
          </a:bodyPr>
          <a:lstStyle/>
          <a:p>
            <a:r>
              <a:rPr lang="en-US" dirty="0" smtClean="0"/>
              <a:t>Stresses on long timescales: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1401306"/>
            <a:ext cx="8229600" cy="4525963"/>
          </a:xfrm>
        </p:spPr>
      </p:pic>
      <p:sp>
        <p:nvSpPr>
          <p:cNvPr id="3" name="TextBox 2"/>
          <p:cNvSpPr txBox="1"/>
          <p:nvPr/>
        </p:nvSpPr>
        <p:spPr>
          <a:xfrm>
            <a:off x="1530057" y="950712"/>
            <a:ext cx="1913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Stellar brightening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66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-270846"/>
            <a:ext cx="852423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Glaciation uncommon in Earth history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5810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4244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0"/>
            <a:ext cx="8948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182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27483"/>
            <a:ext cx="3793155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Stresses on short timescales:</a:t>
            </a:r>
            <a:br>
              <a:rPr lang="en-US" dirty="0" smtClean="0"/>
            </a:br>
            <a:r>
              <a:rPr lang="en-US" dirty="0" err="1" smtClean="0"/>
              <a:t>Hyperthermals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3155" y="0"/>
            <a:ext cx="53508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0312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Noble gas data indicate massive volatile loss from the young Earth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5324225" cy="53242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81425" y="5875007"/>
            <a:ext cx="2940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Pepin, Annual Reviews, 1992.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840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Content Placeholder 2"/>
          <p:cNvSpPr>
            <a:spLocks noGrp="1"/>
          </p:cNvSpPr>
          <p:nvPr>
            <p:ph idx="1"/>
          </p:nvPr>
        </p:nvSpPr>
        <p:spPr>
          <a:xfrm>
            <a:off x="914400" y="1054100"/>
            <a:ext cx="8229600" cy="4525963"/>
          </a:xfrm>
        </p:spPr>
        <p:txBody>
          <a:bodyPr/>
          <a:lstStyle/>
          <a:p>
            <a:endParaRPr lang="en-US" dirty="0">
              <a:latin typeface="Calibri" charset="0"/>
            </a:endParaRPr>
          </a:p>
        </p:txBody>
      </p:sp>
      <p:pic>
        <p:nvPicPr>
          <p:cNvPr id="20685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652463"/>
            <a:ext cx="6824663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2" name="TextBox 4"/>
          <p:cNvSpPr txBox="1">
            <a:spLocks noChangeArrowheads="1"/>
          </p:cNvSpPr>
          <p:nvPr/>
        </p:nvSpPr>
        <p:spPr bwMode="auto">
          <a:xfrm>
            <a:off x="3619500" y="4292600"/>
            <a:ext cx="30194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r>
              <a:rPr lang="en-US" dirty="0"/>
              <a:t>Sun-like </a:t>
            </a:r>
            <a:r>
              <a:rPr lang="en-US" dirty="0" smtClean="0"/>
              <a:t>stars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739063" y="4736764"/>
            <a:ext cx="1196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Dong et al.</a:t>
            </a:r>
          </a:p>
          <a:p>
            <a:r>
              <a:rPr lang="en-US" dirty="0" err="1" smtClean="0"/>
              <a:t>ApJ</a:t>
            </a:r>
            <a:r>
              <a:rPr lang="en-US" dirty="0" smtClean="0"/>
              <a:t> 2012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64482" y="36775"/>
            <a:ext cx="455516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Earth-sized planets are common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914255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992" y="1253806"/>
            <a:ext cx="3153733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Massive volatile loss occurred </a:t>
            </a:r>
            <a:br>
              <a:rPr lang="en-US" dirty="0" smtClean="0"/>
            </a:br>
            <a:r>
              <a:rPr lang="en-US" dirty="0" smtClean="0"/>
              <a:t>&lt; 100 Ma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Xe</a:t>
            </a:r>
            <a:r>
              <a:rPr lang="en-US" dirty="0" smtClean="0"/>
              <a:t>-I systematics)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621" y="254000"/>
            <a:ext cx="6045200" cy="635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9011" y="4250580"/>
            <a:ext cx="317061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Possible drivers:</a:t>
            </a:r>
          </a:p>
          <a:p>
            <a:r>
              <a:rPr lang="en-US" dirty="0" smtClean="0"/>
              <a:t>Hydrodynamic escape following</a:t>
            </a:r>
          </a:p>
          <a:p>
            <a:r>
              <a:rPr lang="en-US" dirty="0" smtClean="0"/>
              <a:t>Giant impacts (not the impact </a:t>
            </a:r>
          </a:p>
          <a:p>
            <a:r>
              <a:rPr lang="en-US" dirty="0"/>
              <a:t>i</a:t>
            </a:r>
            <a:r>
              <a:rPr lang="en-US" dirty="0" smtClean="0"/>
              <a:t>tself!)</a:t>
            </a:r>
          </a:p>
          <a:p>
            <a:r>
              <a:rPr lang="en-US" dirty="0" smtClean="0"/>
              <a:t>High UV flux from young Sun</a:t>
            </a:r>
          </a:p>
          <a:p>
            <a:r>
              <a:rPr lang="en-US" dirty="0" smtClean="0"/>
              <a:t>High solar wind from young Sun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734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23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92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8569"/>
          </a:xfrm>
        </p:spPr>
        <p:txBody>
          <a:bodyPr>
            <a:normAutofit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47729" cy="4525963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Two main epochs to </a:t>
            </a:r>
            <a:r>
              <a:rPr lang="en-US" b="1" dirty="0" smtClean="0"/>
              <a:t>terrestrial-planet </a:t>
            </a:r>
            <a:r>
              <a:rPr lang="en-US" b="1" dirty="0"/>
              <a:t>history:</a:t>
            </a:r>
          </a:p>
          <a:p>
            <a:r>
              <a:rPr lang="en-US" b="1" dirty="0"/>
              <a:t>An early era </a:t>
            </a:r>
            <a:r>
              <a:rPr lang="en-US" b="1" dirty="0" smtClean="0"/>
              <a:t>(up to ~0.1 </a:t>
            </a:r>
            <a:r>
              <a:rPr lang="en-US" b="1" dirty="0"/>
              <a:t>Gyr after solar system formation) when large impacts were important.</a:t>
            </a:r>
          </a:p>
          <a:p>
            <a:pPr lvl="1"/>
            <a:r>
              <a:rPr lang="en-US" dirty="0"/>
              <a:t>Almost all volatile delivery and loss during this era (via exchange with space)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Surface temperature ranged up to magma-ocean temperature.</a:t>
            </a:r>
            <a:endParaRPr lang="en-US" dirty="0"/>
          </a:p>
          <a:p>
            <a:r>
              <a:rPr lang="en-US" b="1" dirty="0"/>
              <a:t>A late era of </a:t>
            </a:r>
            <a:r>
              <a:rPr lang="en-US" b="1" dirty="0" smtClean="0"/>
              <a:t>relative stability </a:t>
            </a:r>
            <a:r>
              <a:rPr lang="en-US" b="1" dirty="0"/>
              <a:t>(at least on Earth).</a:t>
            </a:r>
          </a:p>
          <a:p>
            <a:pPr lvl="1"/>
            <a:r>
              <a:rPr lang="en-US" dirty="0"/>
              <a:t>Volatile delivery and loss mainly by exchange with the deep interior</a:t>
            </a:r>
            <a:r>
              <a:rPr lang="en-US" dirty="0" smtClean="0"/>
              <a:t>.</a:t>
            </a:r>
          </a:p>
          <a:p>
            <a:pPr lvl="1"/>
            <a:r>
              <a:rPr lang="en-US" b="1" dirty="0"/>
              <a:t>Key concept: </a:t>
            </a:r>
            <a:r>
              <a:rPr lang="en-US" dirty="0"/>
              <a:t>Small activation energy for solid-state mantle convection buffers internal temperature over long </a:t>
            </a:r>
            <a:r>
              <a:rPr lang="en-US" dirty="0" smtClean="0"/>
              <a:t>timescales.</a:t>
            </a:r>
          </a:p>
          <a:p>
            <a:pPr lvl="1"/>
            <a:r>
              <a:rPr lang="en-US" dirty="0" smtClean="0"/>
              <a:t>Surface temperature did not vary much; moderated by carbonate-silicate feedback?</a:t>
            </a:r>
          </a:p>
          <a:p>
            <a:pPr lvl="1"/>
            <a:endParaRPr lang="en-US" dirty="0" smtClean="0"/>
          </a:p>
          <a:p>
            <a:r>
              <a:rPr lang="en-US" b="1" dirty="0" smtClean="0"/>
              <a:t>Next week: Gravitational accretion of volatiles directly from the solar nebula, Jeans escape, (+/- hydrodynamic escape).</a:t>
            </a:r>
          </a:p>
        </p:txBody>
      </p:sp>
    </p:spTree>
    <p:extLst>
      <p:ext uri="{BB962C8B-B14F-4D97-AF65-F5344CB8AC3E}">
        <p14:creationId xmlns:p14="http://schemas.microsoft.com/office/powerpoint/2010/main" val="42089373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625" y="856771"/>
            <a:ext cx="6696081" cy="4972337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073843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7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41663"/>
            <a:ext cx="1498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78" name="TextBox 12"/>
          <p:cNvSpPr txBox="1">
            <a:spLocks noChangeArrowheads="1"/>
          </p:cNvSpPr>
          <p:nvPr/>
        </p:nvSpPr>
        <p:spPr bwMode="auto">
          <a:xfrm>
            <a:off x="4587875" y="2512219"/>
            <a:ext cx="45561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</a:rPr>
              <a:t>(Walker et al., JGR, 1981; </a:t>
            </a:r>
            <a:r>
              <a:rPr lang="en-US" sz="1600" dirty="0" err="1">
                <a:solidFill>
                  <a:prstClr val="black"/>
                </a:solidFill>
              </a:rPr>
              <a:t>Kasting</a:t>
            </a:r>
            <a:r>
              <a:rPr lang="en-US" sz="1600" dirty="0">
                <a:solidFill>
                  <a:prstClr val="black"/>
                </a:solidFill>
              </a:rPr>
              <a:t> et al., Icarus, 1993)</a:t>
            </a:r>
          </a:p>
        </p:txBody>
      </p:sp>
      <p:sp>
        <p:nvSpPr>
          <p:cNvPr id="203779" name="Title 1"/>
          <p:cNvSpPr txBox="1">
            <a:spLocks/>
          </p:cNvSpPr>
          <p:nvPr/>
        </p:nvSpPr>
        <p:spPr bwMode="auto">
          <a:xfrm>
            <a:off x="3532188" y="1615157"/>
            <a:ext cx="572611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US" sz="2300" dirty="0" smtClean="0">
                <a:solidFill>
                  <a:prstClr val="black"/>
                </a:solidFill>
                <a:cs typeface="ＭＳ Ｐゴシック" charset="0"/>
              </a:rPr>
              <a:t>On Earth, long</a:t>
            </a:r>
            <a:r>
              <a:rPr lang="en-US" sz="2300" dirty="0">
                <a:solidFill>
                  <a:prstClr val="black"/>
                </a:solidFill>
                <a:cs typeface="ＭＳ Ｐゴシック" charset="0"/>
              </a:rPr>
              <a:t>-term climate stability involves the nonlinear temperature dependence of greenhouse gas drawdown by weathering.</a:t>
            </a:r>
            <a:r>
              <a:rPr lang="en-US" sz="2400" dirty="0">
                <a:solidFill>
                  <a:prstClr val="black"/>
                </a:solidFill>
                <a:cs typeface="ＭＳ Ｐゴシック" charset="0"/>
              </a:rPr>
              <a:t/>
            </a:r>
            <a:br>
              <a:rPr lang="en-US" sz="2400" dirty="0">
                <a:solidFill>
                  <a:prstClr val="black"/>
                </a:solidFill>
                <a:cs typeface="ＭＳ Ｐゴシック" charset="0"/>
              </a:rPr>
            </a:br>
            <a:endParaRPr lang="en-US" sz="2400" dirty="0">
              <a:solidFill>
                <a:prstClr val="black"/>
              </a:solidFill>
              <a:cs typeface="ＭＳ Ｐゴシック" charset="0"/>
            </a:endParaRPr>
          </a:p>
        </p:txBody>
      </p:sp>
      <p:sp>
        <p:nvSpPr>
          <p:cNvPr id="19" name="Donut 18"/>
          <p:cNvSpPr/>
          <p:nvPr/>
        </p:nvSpPr>
        <p:spPr>
          <a:xfrm>
            <a:off x="5854700" y="3417895"/>
            <a:ext cx="2933700" cy="2133600"/>
          </a:xfrm>
          <a:prstGeom prst="donut">
            <a:avLst>
              <a:gd name="adj" fmla="val 19877"/>
            </a:avLst>
          </a:prstGeom>
          <a:solidFill>
            <a:srgbClr val="00E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3781" name="TextBox 29"/>
          <p:cNvSpPr txBox="1">
            <a:spLocks noChangeArrowheads="1"/>
          </p:cNvSpPr>
          <p:nvPr/>
        </p:nvSpPr>
        <p:spPr bwMode="auto">
          <a:xfrm>
            <a:off x="6923088" y="3760795"/>
            <a:ext cx="823912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0">
                <a:solidFill>
                  <a:srgbClr val="FADC3D"/>
                </a:solidFill>
              </a:rPr>
              <a:t>*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108289" y="3687618"/>
            <a:ext cx="2483381" cy="1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908681"/>
              </a:avLst>
            </a:prstTxWarp>
            <a:spAutoFit/>
          </a:bodyPr>
          <a:lstStyle/>
          <a:p>
            <a:pPr algn="ctr">
              <a:defRPr/>
            </a:pPr>
            <a:r>
              <a:rPr lang="en-US" sz="300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ＭＳ Ｐゴシック" charset="0"/>
                <a:cs typeface="ＭＳ Ｐゴシック" charset="0"/>
              </a:rPr>
              <a:t>Habitable zone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 flipH="1">
            <a:off x="6256338" y="4564070"/>
            <a:ext cx="793750" cy="3635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3784" name="TextBox 58"/>
          <p:cNvSpPr txBox="1">
            <a:spLocks noChangeArrowheads="1"/>
          </p:cNvSpPr>
          <p:nvPr/>
        </p:nvSpPr>
        <p:spPr bwMode="auto">
          <a:xfrm rot="-1386921">
            <a:off x="6538913" y="4383095"/>
            <a:ext cx="320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prstClr val="black"/>
                </a:solidFill>
              </a:rPr>
              <a:t>r</a:t>
            </a:r>
          </a:p>
        </p:txBody>
      </p:sp>
      <p:sp>
        <p:nvSpPr>
          <p:cNvPr id="203785" name="TextBox 59"/>
          <p:cNvSpPr txBox="1">
            <a:spLocks noChangeArrowheads="1"/>
          </p:cNvSpPr>
          <p:nvPr/>
        </p:nvSpPr>
        <p:spPr bwMode="auto">
          <a:xfrm rot="1176510">
            <a:off x="6599238" y="4711707"/>
            <a:ext cx="893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0000"/>
                </a:solidFill>
              </a:rPr>
              <a:t>too hot</a:t>
            </a:r>
          </a:p>
        </p:txBody>
      </p:sp>
      <p:sp>
        <p:nvSpPr>
          <p:cNvPr id="203786" name="TextBox 60"/>
          <p:cNvSpPr txBox="1">
            <a:spLocks noChangeArrowheads="1"/>
          </p:cNvSpPr>
          <p:nvPr/>
        </p:nvSpPr>
        <p:spPr bwMode="auto">
          <a:xfrm rot="1903954">
            <a:off x="5684838" y="5197482"/>
            <a:ext cx="965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66FF"/>
                </a:solidFill>
              </a:rPr>
              <a:t>too cold</a:t>
            </a:r>
          </a:p>
        </p:txBody>
      </p:sp>
      <p:cxnSp>
        <p:nvCxnSpPr>
          <p:cNvPr id="12" name="Straight Arrow Connector 11"/>
          <p:cNvCxnSpPr>
            <a:stCxn id="203777" idx="3"/>
            <a:endCxn id="203791" idx="1"/>
          </p:cNvCxnSpPr>
          <p:nvPr/>
        </p:nvCxnSpPr>
        <p:spPr>
          <a:xfrm flipV="1">
            <a:off x="1498600" y="3443288"/>
            <a:ext cx="661988" cy="3175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3788" name="TextBox 13"/>
          <p:cNvSpPr txBox="1">
            <a:spLocks noChangeArrowheads="1"/>
          </p:cNvSpPr>
          <p:nvPr/>
        </p:nvSpPr>
        <p:spPr bwMode="auto">
          <a:xfrm>
            <a:off x="190500" y="2813050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increase</a:t>
            </a:r>
          </a:p>
        </p:txBody>
      </p:sp>
      <p:sp>
        <p:nvSpPr>
          <p:cNvPr id="203789" name="TextBox 14"/>
          <p:cNvSpPr txBox="1">
            <a:spLocks noChangeArrowheads="1"/>
          </p:cNvSpPr>
          <p:nvPr/>
        </p:nvSpPr>
        <p:spPr bwMode="auto">
          <a:xfrm>
            <a:off x="1079500" y="5170488"/>
            <a:ext cx="16383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stabilize GHG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concentration</a:t>
            </a:r>
          </a:p>
        </p:txBody>
      </p:sp>
      <p:sp>
        <p:nvSpPr>
          <p:cNvPr id="203790" name="TextBox 15"/>
          <p:cNvSpPr txBox="1">
            <a:spLocks noChangeArrowheads="1"/>
          </p:cNvSpPr>
          <p:nvPr/>
        </p:nvSpPr>
        <p:spPr bwMode="auto">
          <a:xfrm>
            <a:off x="4538663" y="3146425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increase temperature</a:t>
            </a:r>
          </a:p>
        </p:txBody>
      </p:sp>
      <p:sp>
        <p:nvSpPr>
          <p:cNvPr id="203791" name="TextBox 16"/>
          <p:cNvSpPr txBox="1">
            <a:spLocks noChangeArrowheads="1"/>
          </p:cNvSpPr>
          <p:nvPr/>
        </p:nvSpPr>
        <p:spPr bwMode="auto">
          <a:xfrm>
            <a:off x="2160588" y="3121025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increase GHG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concentration</a:t>
            </a:r>
          </a:p>
        </p:txBody>
      </p:sp>
      <p:cxnSp>
        <p:nvCxnSpPr>
          <p:cNvPr id="18" name="Straight Arrow Connector 17"/>
          <p:cNvCxnSpPr>
            <a:stCxn id="203791" idx="3"/>
          </p:cNvCxnSpPr>
          <p:nvPr/>
        </p:nvCxnSpPr>
        <p:spPr>
          <a:xfrm>
            <a:off x="3684588" y="3443288"/>
            <a:ext cx="1073150" cy="254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203789" idx="0"/>
          </p:cNvCxnSpPr>
          <p:nvPr/>
        </p:nvCxnSpPr>
        <p:spPr>
          <a:xfrm flipH="1" flipV="1">
            <a:off x="1854200" y="3594100"/>
            <a:ext cx="44450" cy="157638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203790" idx="2"/>
            <a:endCxn id="203795" idx="0"/>
          </p:cNvCxnSpPr>
          <p:nvPr/>
        </p:nvCxnSpPr>
        <p:spPr>
          <a:xfrm flipH="1">
            <a:off x="4248150" y="3792538"/>
            <a:ext cx="1052513" cy="1481137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3795" name="TextBox 21"/>
          <p:cNvSpPr txBox="1">
            <a:spLocks noChangeArrowheads="1"/>
          </p:cNvSpPr>
          <p:nvPr/>
        </p:nvSpPr>
        <p:spPr bwMode="auto">
          <a:xfrm>
            <a:off x="3486150" y="5273675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increase</a:t>
            </a:r>
          </a:p>
        </p:txBody>
      </p:sp>
      <p:cxnSp>
        <p:nvCxnSpPr>
          <p:cNvPr id="23" name="Straight Arrow Connector 22"/>
          <p:cNvCxnSpPr>
            <a:stCxn id="203795" idx="1"/>
          </p:cNvCxnSpPr>
          <p:nvPr/>
        </p:nvCxnSpPr>
        <p:spPr>
          <a:xfrm flipH="1">
            <a:off x="2522538" y="5459413"/>
            <a:ext cx="963612" cy="9525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3797" name="Picture 2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7850" y="5219700"/>
            <a:ext cx="79375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98" name="TextBox 30"/>
          <p:cNvSpPr txBox="1">
            <a:spLocks noChangeArrowheads="1"/>
          </p:cNvSpPr>
          <p:nvPr/>
        </p:nvSpPr>
        <p:spPr bwMode="auto">
          <a:xfrm>
            <a:off x="165100" y="2311400"/>
            <a:ext cx="2103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u="sng">
                <a:solidFill>
                  <a:prstClr val="black"/>
                </a:solidFill>
              </a:rPr>
              <a:t>Stabilizing feedback:</a:t>
            </a:r>
          </a:p>
        </p:txBody>
      </p:sp>
      <p:sp>
        <p:nvSpPr>
          <p:cNvPr id="203799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0400"/>
          </a:xfrm>
        </p:spPr>
        <p:txBody>
          <a:bodyPr/>
          <a:lstStyle/>
          <a:p>
            <a:r>
              <a:rPr lang="en-US" sz="3200" b="1" dirty="0" smtClean="0">
                <a:latin typeface="Calibri" charset="0"/>
              </a:rPr>
              <a:t>Definitions of a habitable planet</a:t>
            </a:r>
            <a:endParaRPr lang="en-US" sz="3200" b="1" dirty="0">
              <a:latin typeface="Calibri" charset="0"/>
            </a:endParaRPr>
          </a:p>
        </p:txBody>
      </p:sp>
      <p:sp>
        <p:nvSpPr>
          <p:cNvPr id="203800" name="TextBox 42"/>
          <p:cNvSpPr txBox="1">
            <a:spLocks noChangeArrowheads="1"/>
          </p:cNvSpPr>
          <p:nvPr/>
        </p:nvSpPr>
        <p:spPr bwMode="auto">
          <a:xfrm>
            <a:off x="-50327" y="521266"/>
            <a:ext cx="927640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700" dirty="0" smtClean="0">
                <a:solidFill>
                  <a:prstClr val="black"/>
                </a:solidFill>
              </a:rPr>
              <a:t>(Operational) definition of habitable </a:t>
            </a:r>
            <a:r>
              <a:rPr lang="en-US" sz="1700" dirty="0" smtClean="0">
                <a:solidFill>
                  <a:prstClr val="black"/>
                </a:solidFill>
              </a:rPr>
              <a:t>planet used </a:t>
            </a:r>
            <a:r>
              <a:rPr lang="en-US" sz="1700" dirty="0" smtClean="0">
                <a:solidFill>
                  <a:prstClr val="black"/>
                </a:solidFill>
              </a:rPr>
              <a:t>in this course: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700" dirty="0" smtClean="0">
                <a:solidFill>
                  <a:prstClr val="black"/>
                </a:solidFill>
              </a:rPr>
              <a:t>Habitable </a:t>
            </a:r>
            <a:r>
              <a:rPr lang="en-US" sz="1700" dirty="0">
                <a:solidFill>
                  <a:prstClr val="black"/>
                </a:solidFill>
              </a:rPr>
              <a:t>planet ≈ maintains surface liquid water over timescales relevant </a:t>
            </a:r>
            <a:r>
              <a:rPr lang="en-US" sz="1700" dirty="0" smtClean="0">
                <a:solidFill>
                  <a:prstClr val="black"/>
                </a:solidFill>
              </a:rPr>
              <a:t>to biological </a:t>
            </a:r>
            <a:r>
              <a:rPr lang="en-US" sz="1700" dirty="0">
                <a:solidFill>
                  <a:prstClr val="black"/>
                </a:solidFill>
              </a:rPr>
              <a:t>macroevolution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941805" y="5468938"/>
            <a:ext cx="22021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Dependent on</a:t>
            </a:r>
          </a:p>
          <a:p>
            <a:r>
              <a:rPr lang="en-US" dirty="0" smtClean="0"/>
              <a:t>which atmospheric</a:t>
            </a:r>
          </a:p>
          <a:p>
            <a:r>
              <a:rPr lang="en-US" dirty="0"/>
              <a:t>v</a:t>
            </a:r>
            <a:r>
              <a:rPr lang="en-US" dirty="0" smtClean="0"/>
              <a:t>olatiles are available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936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49"/>
            <a:ext cx="8229600" cy="765630"/>
          </a:xfrm>
        </p:spPr>
        <p:txBody>
          <a:bodyPr/>
          <a:lstStyle/>
          <a:p>
            <a:r>
              <a:rPr lang="en-US" dirty="0" smtClean="0"/>
              <a:t>Habitable for what?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107"/>
            <a:ext cx="8578707" cy="60400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7545915" y="5262912"/>
            <a:ext cx="2281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Carl Sagan’s “Cosmos”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057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9144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98907" y="0"/>
            <a:ext cx="2312202" cy="1267209"/>
          </a:xfrm>
        </p:spPr>
        <p:txBody>
          <a:bodyPr>
            <a:normAutofit/>
          </a:bodyPr>
          <a:lstStyle/>
          <a:p>
            <a:r>
              <a:rPr lang="en-US" sz="3400" dirty="0" smtClean="0">
                <a:solidFill>
                  <a:srgbClr val="FFFFFF"/>
                </a:solidFill>
              </a:rPr>
              <a:t>Habitable </a:t>
            </a:r>
            <a:br>
              <a:rPr lang="en-US" sz="3400" dirty="0" smtClean="0">
                <a:solidFill>
                  <a:srgbClr val="FFFFFF"/>
                </a:solidFill>
              </a:rPr>
            </a:br>
            <a:r>
              <a:rPr lang="en-US" sz="3400" dirty="0" smtClean="0">
                <a:solidFill>
                  <a:srgbClr val="FFFFFF"/>
                </a:solidFill>
              </a:rPr>
              <a:t>for what?</a:t>
            </a:r>
            <a:endParaRPr lang="en-US" sz="34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8447" y="5981559"/>
            <a:ext cx="64656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Specular reflection from </a:t>
            </a:r>
            <a:r>
              <a:rPr lang="en-US" dirty="0" err="1" smtClean="0">
                <a:solidFill>
                  <a:srgbClr val="FFFFFF"/>
                </a:solidFill>
              </a:rPr>
              <a:t>Punga</a:t>
            </a:r>
            <a:r>
              <a:rPr lang="en-US" dirty="0" smtClean="0">
                <a:solidFill>
                  <a:srgbClr val="FFFFFF"/>
                </a:solidFill>
              </a:rPr>
              <a:t> Mare, Titan</a:t>
            </a:r>
            <a:endParaRPr lang="en-US" dirty="0">
              <a:solidFill>
                <a:srgbClr val="FFFFFF"/>
              </a:solidFill>
            </a:endParaRP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NRC </a:t>
            </a:r>
            <a:r>
              <a:rPr lang="en-US" dirty="0" smtClean="0">
                <a:solidFill>
                  <a:srgbClr val="FFFFFF"/>
                </a:solidFill>
              </a:rPr>
              <a:t>report, “The Limits of Organic Life in Planetary Systems,” 2007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735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071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How do we know habitability when we see it?</a:t>
            </a:r>
            <a:endParaRPr lang="en-US" sz="3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504169"/>
            <a:ext cx="8229601" cy="42776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134838"/>
            <a:ext cx="3253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Recurring Slope Lineae on Mars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09417" y="5914789"/>
            <a:ext cx="3044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Ojha</a:t>
            </a:r>
            <a:r>
              <a:rPr lang="en-US" dirty="0" smtClean="0"/>
              <a:t> et al Nature </a:t>
            </a:r>
            <a:r>
              <a:rPr lang="en-US" dirty="0" err="1" smtClean="0"/>
              <a:t>Geosci</a:t>
            </a:r>
            <a:r>
              <a:rPr lang="en-US" dirty="0" smtClean="0"/>
              <a:t>.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775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570"/>
            <a:ext cx="786449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81033" y="4949124"/>
            <a:ext cx="20467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Armetieva</a:t>
            </a:r>
            <a:r>
              <a:rPr lang="en-US" dirty="0" smtClean="0"/>
              <a:t> &amp; </a:t>
            </a:r>
            <a:r>
              <a:rPr lang="en-US" dirty="0" err="1" smtClean="0"/>
              <a:t>Lunine</a:t>
            </a:r>
            <a:endParaRPr lang="en-US" dirty="0" smtClean="0"/>
          </a:p>
          <a:p>
            <a:r>
              <a:rPr lang="en-US" dirty="0" smtClean="0"/>
              <a:t>Icarus</a:t>
            </a:r>
          </a:p>
          <a:p>
            <a:r>
              <a:rPr lang="en-US" dirty="0" smtClean="0"/>
              <a:t>2003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72518" y="2864114"/>
            <a:ext cx="12142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Comet</a:t>
            </a:r>
          </a:p>
          <a:p>
            <a:r>
              <a:rPr lang="en-US" dirty="0"/>
              <a:t>i</a:t>
            </a:r>
            <a:r>
              <a:rPr lang="en-US" dirty="0" smtClean="0"/>
              <a:t>mpacts on</a:t>
            </a:r>
          </a:p>
          <a:p>
            <a:r>
              <a:rPr lang="en-US" dirty="0" smtClean="0"/>
              <a:t>Titan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7119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1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non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1245</Words>
  <Application>Microsoft Macintosh PowerPoint</Application>
  <PresentationFormat>On-screen Show (4:3)</PresentationFormat>
  <Paragraphs>190</Paragraphs>
  <Slides>43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Office Theme</vt:lpstr>
      <vt:lpstr>10_Office Theme</vt:lpstr>
      <vt:lpstr>1_Office Theme</vt:lpstr>
      <vt:lpstr>2_Office Theme</vt:lpstr>
      <vt:lpstr>3_Office Theme</vt:lpstr>
      <vt:lpstr>Blank Presentation</vt:lpstr>
      <vt:lpstr>GEOS 22060/ GEOS 32060 / ASTR 45900 </vt:lpstr>
      <vt:lpstr>Today:</vt:lpstr>
      <vt:lpstr>PowerPoint Presentation</vt:lpstr>
      <vt:lpstr>PowerPoint Presentation</vt:lpstr>
      <vt:lpstr>Definitions of a habitable planet</vt:lpstr>
      <vt:lpstr>Habitable for what?</vt:lpstr>
      <vt:lpstr>Habitable  for what?</vt:lpstr>
      <vt:lpstr>How do we know habitability when we see it?</vt:lpstr>
      <vt:lpstr>PowerPoint Presentation</vt:lpstr>
      <vt:lpstr>PowerPoint Presentation</vt:lpstr>
      <vt:lpstr>PowerPoint Presentation</vt:lpstr>
      <vt:lpstr>PowerPoint Presentation</vt:lpstr>
      <vt:lpstr>Planetary history</vt:lpstr>
      <vt:lpstr>Why is the HZ defined based on top-down heating? Top-down heating &gt;&gt; bottom-up heating, except shortly after giant impact, or under strong tidal heating.</vt:lpstr>
      <vt:lpstr>Galactic cosmochemical evolution</vt:lpstr>
      <vt:lpstr>PowerPoint Presentation</vt:lpstr>
      <vt:lpstr>PowerPoint Presentation</vt:lpstr>
      <vt:lpstr>PowerPoint Presentation</vt:lpstr>
      <vt:lpstr>PowerPoint Presentation</vt:lpstr>
      <vt:lpstr>Key concept: Small activation energy for solid-state mantle convection buffers internal temperature over long timescales</vt:lpstr>
      <vt:lpstr>Although top-down heating &gt;&gt; bottom-up heating,  resurfacing is driven by internal heating</vt:lpstr>
      <vt:lpstr>PowerPoint Presentation</vt:lpstr>
      <vt:lpstr>PowerPoint Presentation</vt:lpstr>
      <vt:lpstr>PowerPoint Presentation</vt:lpstr>
      <vt:lpstr>PowerPoint Presentation</vt:lpstr>
      <vt:lpstr>What needs to be explained?</vt:lpstr>
      <vt:lpstr>Planet size vs. volatile abundance</vt:lpstr>
      <vt:lpstr>PowerPoint Presentation</vt:lpstr>
      <vt:lpstr>Planets that look “rocky” to Kepler can have very different outcomes</vt:lpstr>
      <vt:lpstr>Carbon Isotopes</vt:lpstr>
      <vt:lpstr>PowerPoint Presentation</vt:lpstr>
      <vt:lpstr>PowerPoint Presentation</vt:lpstr>
      <vt:lpstr>PowerPoint Presentation</vt:lpstr>
      <vt:lpstr> Continuity of life: Proterozoic molecular fossils</vt:lpstr>
      <vt:lpstr>Stresses on long timescales:</vt:lpstr>
      <vt:lpstr>Glaciation uncommon in Earth history</vt:lpstr>
      <vt:lpstr>PowerPoint Presentation</vt:lpstr>
      <vt:lpstr>Stresses on short timescales: Hyperthermals</vt:lpstr>
      <vt:lpstr>Noble gas data indicate massive volatile loss from the young Earth</vt:lpstr>
      <vt:lpstr>Massive volatile loss occurred  &lt; 100 Ma (Xe-I systematics)</vt:lpstr>
      <vt:lpstr>PowerPoint Presentation</vt:lpstr>
      <vt:lpstr>Summary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51</cp:revision>
  <dcterms:created xsi:type="dcterms:W3CDTF">2016-01-07T03:39:51Z</dcterms:created>
  <dcterms:modified xsi:type="dcterms:W3CDTF">2016-01-07T19:12:07Z</dcterms:modified>
</cp:coreProperties>
</file>