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720" r:id="rId3"/>
  </p:sldMasterIdLst>
  <p:notesMasterIdLst>
    <p:notesMasterId r:id="rId49"/>
  </p:notesMasterIdLst>
  <p:sldIdLst>
    <p:sldId id="259" r:id="rId4"/>
    <p:sldId id="387" r:id="rId5"/>
    <p:sldId id="386" r:id="rId6"/>
    <p:sldId id="346" r:id="rId7"/>
    <p:sldId id="318" r:id="rId8"/>
    <p:sldId id="345" r:id="rId9"/>
    <p:sldId id="315" r:id="rId10"/>
    <p:sldId id="349" r:id="rId11"/>
    <p:sldId id="332" r:id="rId12"/>
    <p:sldId id="333" r:id="rId13"/>
    <p:sldId id="328" r:id="rId14"/>
    <p:sldId id="334" r:id="rId15"/>
    <p:sldId id="336" r:id="rId16"/>
    <p:sldId id="361" r:id="rId17"/>
    <p:sldId id="362" r:id="rId18"/>
    <p:sldId id="363" r:id="rId19"/>
    <p:sldId id="385" r:id="rId20"/>
    <p:sldId id="364" r:id="rId21"/>
    <p:sldId id="365" r:id="rId22"/>
    <p:sldId id="366" r:id="rId23"/>
    <p:sldId id="367" r:id="rId24"/>
    <p:sldId id="368" r:id="rId25"/>
    <p:sldId id="369" r:id="rId26"/>
    <p:sldId id="370" r:id="rId27"/>
    <p:sldId id="371" r:id="rId28"/>
    <p:sldId id="372" r:id="rId29"/>
    <p:sldId id="373" r:id="rId30"/>
    <p:sldId id="374" r:id="rId31"/>
    <p:sldId id="375" r:id="rId32"/>
    <p:sldId id="376" r:id="rId33"/>
    <p:sldId id="377" r:id="rId34"/>
    <p:sldId id="378" r:id="rId35"/>
    <p:sldId id="379" r:id="rId36"/>
    <p:sldId id="380" r:id="rId37"/>
    <p:sldId id="381" r:id="rId38"/>
    <p:sldId id="352" r:id="rId39"/>
    <p:sldId id="354" r:id="rId40"/>
    <p:sldId id="355" r:id="rId41"/>
    <p:sldId id="356" r:id="rId42"/>
    <p:sldId id="382" r:id="rId43"/>
    <p:sldId id="383" r:id="rId44"/>
    <p:sldId id="384" r:id="rId45"/>
    <p:sldId id="357" r:id="rId46"/>
    <p:sldId id="358" r:id="rId47"/>
    <p:sldId id="359" r:id="rId4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6927" autoAdjust="0"/>
  </p:normalViewPr>
  <p:slideViewPr>
    <p:cSldViewPr snapToGrid="0" snapToObjects="1">
      <p:cViewPr>
        <p:scale>
          <a:sx n="108" d="100"/>
          <a:sy n="108" d="100"/>
        </p:scale>
        <p:origin x="-1136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50" Type="http://schemas.openxmlformats.org/officeDocument/2006/relationships/printerSettings" Target="printerSettings/printerSettings1.bin"/><Relationship Id="rId51" Type="http://schemas.openxmlformats.org/officeDocument/2006/relationships/presProps" Target="presProps.xml"/><Relationship Id="rId52" Type="http://schemas.openxmlformats.org/officeDocument/2006/relationships/viewProps" Target="viewProps.xml"/><Relationship Id="rId53" Type="http://schemas.openxmlformats.org/officeDocument/2006/relationships/theme" Target="theme/theme1.xml"/><Relationship Id="rId54" Type="http://schemas.openxmlformats.org/officeDocument/2006/relationships/tableStyles" Target="tableStyles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6C5D7E-955D-8B4E-90DA-A0FBEC7B91C1}" type="datetimeFigureOut">
              <a:rPr lang="en-US" smtClean="0"/>
              <a:t>1/9/20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99272D-19A8-E048-8EEA-12540FA11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121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Releasing SO2</a:t>
            </a:r>
            <a:r>
              <a:rPr lang="en-US" baseline="0" dirty="0" smtClean="0"/>
              <a:t> and other </a:t>
            </a:r>
            <a:r>
              <a:rPr lang="en-US" baseline="0" dirty="0" err="1" smtClean="0"/>
              <a:t>photochemically</a:t>
            </a:r>
            <a:r>
              <a:rPr lang="en-US" baseline="0" dirty="0" smtClean="0"/>
              <a:t> short-lived gases. This is something we can hope to detect especially if the surface gravity is low enough for these gases to fill the Hill sphere. Releasing CO2 . So our current understanding is that if these eruptions shut down Earth’s biosphere would become undetectable over interstellar distances within 1 Myr.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429C3-111E-8146-8576-8BCE09B32331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64967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95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>
                <a:latin typeface="Calibri" charset="0"/>
              </a:rPr>
              <a:t>RETAIN WATER</a:t>
            </a:r>
          </a:p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  <a:p>
            <a:pPr>
              <a:spcBef>
                <a:spcPct val="0"/>
              </a:spcBef>
            </a:pPr>
            <a:r>
              <a:rPr lang="en-US">
                <a:latin typeface="Calibri" charset="0"/>
              </a:rPr>
              <a:t>So there’s no shortage of planets. And assuming there’s enough stirring of orbits early on </a:t>
            </a:r>
            <a:r>
              <a:rPr lang="en-US" b="1">
                <a:latin typeface="Calibri" charset="0"/>
              </a:rPr>
              <a:t>to guarantee a non-negligible endowment of water for terrestrial planets, </a:t>
            </a:r>
            <a:r>
              <a:rPr lang="en-US">
                <a:latin typeface="Calibri" charset="0"/>
              </a:rPr>
              <a:t>The question of the nearest habitable planet really boils down to whether they can hang on to their water. </a:t>
            </a:r>
          </a:p>
          <a:p>
            <a:pPr>
              <a:spcBef>
                <a:spcPct val="0"/>
              </a:spcBef>
            </a:pPr>
            <a:r>
              <a:rPr lang="en-US">
                <a:latin typeface="Calibri" charset="0"/>
              </a:rPr>
              <a:t>Take Earth as an example: this is not easy because the Sun’s luminosity is changing, and the rate of tectonic activity is also changing, and even a small imbalance between greenhouse gas supply and greenhouse gas removal would cause disaster if sustained. So unless our planet is very fortunate there is a need for a stabilizing feedback. And so an idea was developed on the basis that we are not very-lucky: (Carbonate-silicate feedback) (Start in equilibrium – ghg_in = ghg_outthe … </a:t>
            </a:r>
            <a:r>
              <a:rPr lang="en-US">
                <a:latin typeface="Calibri" charset="0"/>
                <a:sym typeface="Wingdings" charset="0"/>
              </a:rPr>
              <a:t> Describe) </a:t>
            </a:r>
            <a:r>
              <a:rPr lang="en-US">
                <a:latin typeface="Calibri" charset="0"/>
              </a:rPr>
              <a:t>And this concept is so useful in understanding Earth history, that when we think of the circumstellar HZ on planets-in-general, we think of it as </a:t>
            </a:r>
            <a:r>
              <a:rPr lang="en-US" b="1" i="1">
                <a:latin typeface="Calibri" charset="0"/>
              </a:rPr>
              <a:t>the range of distances from the star within which climate-stabilizing feedback *might* operate.</a:t>
            </a:r>
          </a:p>
        </p:txBody>
      </p:sp>
      <p:sp>
        <p:nvSpPr>
          <p:cNvPr id="2795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72ECE3C5-A3CD-2642-ABB5-9F2CDBC6583F}" type="slidenum">
              <a:rPr lang="en-US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95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>
                <a:latin typeface="Calibri" charset="0"/>
              </a:rPr>
              <a:t>RETAIN WATER</a:t>
            </a:r>
          </a:p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  <a:p>
            <a:pPr>
              <a:spcBef>
                <a:spcPct val="0"/>
              </a:spcBef>
            </a:pPr>
            <a:r>
              <a:rPr lang="en-US">
                <a:latin typeface="Calibri" charset="0"/>
              </a:rPr>
              <a:t>So there’s no shortage of planets. And assuming there’s enough stirring of orbits early on </a:t>
            </a:r>
            <a:r>
              <a:rPr lang="en-US" b="1">
                <a:latin typeface="Calibri" charset="0"/>
              </a:rPr>
              <a:t>to guarantee a non-negligible endowment of water for terrestrial planets, </a:t>
            </a:r>
            <a:r>
              <a:rPr lang="en-US">
                <a:latin typeface="Calibri" charset="0"/>
              </a:rPr>
              <a:t>The question of the nearest habitable planet really boils down to whether they can hang on to their water. </a:t>
            </a:r>
          </a:p>
          <a:p>
            <a:pPr>
              <a:spcBef>
                <a:spcPct val="0"/>
              </a:spcBef>
            </a:pPr>
            <a:r>
              <a:rPr lang="en-US">
                <a:latin typeface="Calibri" charset="0"/>
              </a:rPr>
              <a:t>Take Earth as an example: this is not easy because the Sun’s luminosity is changing, and the rate of tectonic activity is also changing, and even a small imbalance between greenhouse gas supply and greenhouse gas removal would cause disaster if sustained. So unless our planet is very fortunate there is a need for a stabilizing feedback. And so an idea was developed on the basis that we are not very-lucky: (Carbonate-silicate feedback) (Start in equilibrium – ghg_in = ghg_outthe … </a:t>
            </a:r>
            <a:r>
              <a:rPr lang="en-US">
                <a:latin typeface="Calibri" charset="0"/>
                <a:sym typeface="Wingdings" charset="0"/>
              </a:rPr>
              <a:t> Describe) </a:t>
            </a:r>
            <a:r>
              <a:rPr lang="en-US">
                <a:latin typeface="Calibri" charset="0"/>
              </a:rPr>
              <a:t>And this concept is so useful in understanding Earth history, that when we think of the circumstellar HZ on planets-in-general, we think of it as </a:t>
            </a:r>
            <a:r>
              <a:rPr lang="en-US" b="1" i="1">
                <a:latin typeface="Calibri" charset="0"/>
              </a:rPr>
              <a:t>the range of distances from the star within which climate-stabilizing feedback *might* operate.</a:t>
            </a:r>
          </a:p>
        </p:txBody>
      </p:sp>
      <p:sp>
        <p:nvSpPr>
          <p:cNvPr id="2795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72ECE3C5-A3CD-2642-ABB5-9F2CDBC6583F}" type="slidenum">
              <a:rPr lang="en-US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214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676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607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E8E262-DA03-7D41-9D33-DEB47D8A191E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1/9/20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81D3BC-9919-2141-AFAD-73F83B12B2F0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113411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A53F04-2099-AE42-82B8-696A7222720E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1/9/20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0120DA-DE7E-A344-82AB-0CFC637D63FF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455511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E6C19C-9A18-2C46-996C-A627CEE9128B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1/9/20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59040A-3774-4A4D-9339-94FE379C2626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642000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FE74DC-3748-3141-82E3-77213F3EEE57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1/9/20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983A19-96B4-2044-9913-A1AC117242C5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36961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E0BDE3-3AEA-4040-A2CB-7D93D0B0287A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1/9/20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49AB4F-C381-644B-A16F-DC732F3F63E3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77583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E7D654-951A-554E-8B93-945B9041F3FB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1/9/20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3661FC-E153-9B46-8101-09A409AED99E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07409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A1679D-AE40-E649-BBC4-38F9F1DBD35F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1/9/20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8F6E44-E73B-B14E-82C8-80A653313066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581118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E1F412-2251-F046-8C06-4C4F0D7F17FD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1/9/20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BE5F6A-1038-7F48-89BF-ED7A0CB7B934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1703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007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A13FAA-694B-6240-840A-E61B2079F392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1/9/20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9BAF31-7263-0947-B6E3-49D172A2482B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01376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B0906C-6AC5-6E41-8646-3BEBEE3F5E44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1/9/20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89F5D6-26DD-304D-8A43-E3211DAF0F5B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638436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471FB0-5125-4845-AE2D-8F66398E4F77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1/9/20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68A74D-6E40-C547-A8F5-3A6C3FB9A475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34589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1/9/20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605573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1/9/20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50572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1/9/20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8234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1/9/20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3609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1/9/20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14902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1/9/20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569130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1/9/20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5783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49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1/9/20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92713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1/9/20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43283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1/9/20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53450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1/9/20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572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080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1/9/20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132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1/9/20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278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1/9/20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87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691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801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1C5D88-EB29-6841-8092-9D9A531548E1}" type="datetimeFigureOut">
              <a:rPr lang="en-US" smtClean="0"/>
              <a:t>1/9/20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898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A4AEC2F-AC67-3444-98AF-7D439662E917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1/9/20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337847B-8CEB-9A40-BF33-480CF66DA5D4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8505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1C5D88-EB29-6841-8092-9D9A531548E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1/9/20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BEB44B-6C31-084D-B3FA-7D197837C3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38555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2" Type="http://schemas.openxmlformats.org/officeDocument/2006/relationships/hyperlink" Target="http://geol.umd.edu/~kaufman/iceages.html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7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8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>
            <a:normAutofit/>
          </a:bodyPr>
          <a:lstStyle/>
          <a:p>
            <a:r>
              <a:rPr lang="en-US" sz="3400" dirty="0" smtClean="0"/>
              <a:t>GEOS 22060/ GEOS 32060 / ASTR 45900 </a:t>
            </a:r>
            <a:endParaRPr lang="en-US" sz="3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Lecture 2</a:t>
            </a:r>
          </a:p>
          <a:p>
            <a:r>
              <a:rPr lang="en-US" dirty="0"/>
              <a:t>Thursday 9</a:t>
            </a:r>
            <a:r>
              <a:rPr lang="en-US" dirty="0" smtClean="0"/>
              <a:t> January 2020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180423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What makes a planet habitable?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43781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0" y="0"/>
            <a:ext cx="89489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9254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 of Earth’s climate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3937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9100" y="0"/>
            <a:ext cx="574456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34865" y="5921602"/>
            <a:ext cx="12997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Stephanie </a:t>
            </a:r>
          </a:p>
          <a:p>
            <a:r>
              <a:rPr lang="en-US" dirty="0" smtClean="0"/>
              <a:t>Olson et al.,</a:t>
            </a:r>
          </a:p>
          <a:p>
            <a:r>
              <a:rPr lang="en-US" dirty="0" smtClean="0"/>
              <a:t>2018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5639" y="0"/>
            <a:ext cx="19173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Oxygen level</a:t>
            </a:r>
          </a:p>
          <a:p>
            <a:r>
              <a:rPr lang="en-US"/>
              <a:t>rises (unsteadily)</a:t>
            </a:r>
          </a:p>
          <a:p>
            <a:r>
              <a:rPr lang="en-US"/>
              <a:t>over geologic time</a:t>
            </a:r>
          </a:p>
        </p:txBody>
      </p:sp>
    </p:spTree>
    <p:extLst>
      <p:ext uri="{BB962C8B-B14F-4D97-AF65-F5344CB8AC3E}">
        <p14:creationId xmlns:p14="http://schemas.microsoft.com/office/powerpoint/2010/main" val="28081014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6900"/>
            <a:ext cx="9144000" cy="56399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98910" y="309913"/>
            <a:ext cx="4788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Greenhouse gas levels decline over geologic time</a:t>
            </a:r>
          </a:p>
        </p:txBody>
      </p:sp>
    </p:spTree>
    <p:extLst>
      <p:ext uri="{BB962C8B-B14F-4D97-AF65-F5344CB8AC3E}">
        <p14:creationId xmlns:p14="http://schemas.microsoft.com/office/powerpoint/2010/main" val="7917642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2300"/>
            <a:ext cx="9144000" cy="24557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5119"/>
            <a:ext cx="2660319" cy="614362"/>
          </a:xfrm>
        </p:spPr>
        <p:txBody>
          <a:bodyPr>
            <a:noAutofit/>
          </a:bodyPr>
          <a:lstStyle/>
          <a:p>
            <a:pPr algn="l"/>
            <a:r>
              <a:rPr lang="en-US" sz="1800" dirty="0" smtClean="0"/>
              <a:t>RISE OF OXYGEN:</a:t>
            </a:r>
            <a:endParaRPr lang="en-US" sz="1800" dirty="0"/>
          </a:p>
        </p:txBody>
      </p:sp>
      <p:sp>
        <p:nvSpPr>
          <p:cNvPr id="5" name="TextBox 4"/>
          <p:cNvSpPr txBox="1"/>
          <p:nvPr/>
        </p:nvSpPr>
        <p:spPr>
          <a:xfrm>
            <a:off x="8146450" y="2779272"/>
            <a:ext cx="169874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smtClean="0">
                <a:solidFill>
                  <a:prstClr val="black"/>
                </a:solidFill>
                <a:latin typeface="Calibri"/>
              </a:rPr>
              <a:t>Lyons et al., </a:t>
            </a:r>
          </a:p>
          <a:p>
            <a:r>
              <a:rPr lang="en-US" sz="1300" dirty="0" smtClean="0">
                <a:solidFill>
                  <a:prstClr val="black"/>
                </a:solidFill>
                <a:latin typeface="Calibri"/>
              </a:rPr>
              <a:t>Nature 2014</a:t>
            </a:r>
            <a:endParaRPr lang="en-US" sz="13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1999" y="2674778"/>
            <a:ext cx="255437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smtClean="0">
                <a:solidFill>
                  <a:prstClr val="black"/>
                </a:solidFill>
                <a:latin typeface="Calibri"/>
              </a:rPr>
              <a:t>Purple: 1990s view</a:t>
            </a:r>
          </a:p>
          <a:p>
            <a:r>
              <a:rPr lang="en-US" sz="1300" dirty="0" smtClean="0">
                <a:solidFill>
                  <a:prstClr val="black"/>
                </a:solidFill>
                <a:latin typeface="Calibri"/>
              </a:rPr>
              <a:t>Blue: 2014 view</a:t>
            </a:r>
            <a:endParaRPr lang="en-US" sz="13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4051300" y="2578102"/>
            <a:ext cx="0" cy="34289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266714" y="2968574"/>
            <a:ext cx="2867386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smtClean="0">
                <a:solidFill>
                  <a:prstClr val="black"/>
                </a:solidFill>
                <a:latin typeface="Calibri"/>
              </a:rPr>
              <a:t>Great Oxidation</a:t>
            </a:r>
            <a:r>
              <a:rPr lang="en-US" sz="13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300" dirty="0" smtClean="0">
                <a:solidFill>
                  <a:prstClr val="black"/>
                </a:solidFill>
                <a:latin typeface="Calibri"/>
              </a:rPr>
              <a:t>Event (O3 accumulates </a:t>
            </a:r>
            <a:r>
              <a:rPr lang="en-US" sz="1300" dirty="0" smtClean="0">
                <a:solidFill>
                  <a:prstClr val="black"/>
                </a:solidFill>
                <a:latin typeface="Calibri"/>
                <a:sym typeface="Wingdings"/>
              </a:rPr>
              <a:t> </a:t>
            </a:r>
            <a:r>
              <a:rPr lang="en-US" sz="1300" dirty="0" smtClean="0">
                <a:solidFill>
                  <a:prstClr val="black"/>
                </a:solidFill>
                <a:latin typeface="Calibri"/>
              </a:rPr>
              <a:t>UV shields </a:t>
            </a:r>
            <a:r>
              <a:rPr lang="en-US" sz="1300" i="1" dirty="0" smtClean="0">
                <a:solidFill>
                  <a:prstClr val="black"/>
                </a:solidFill>
                <a:latin typeface="Calibri"/>
              </a:rPr>
              <a:t>up</a:t>
            </a:r>
            <a:r>
              <a:rPr lang="en-US" sz="1300" dirty="0" smtClean="0">
                <a:solidFill>
                  <a:prstClr val="black"/>
                </a:solidFill>
                <a:latin typeface="Calibri"/>
              </a:rPr>
              <a:t>; mass-independent sulfur fractionation ceases)</a:t>
            </a:r>
            <a:endParaRPr lang="en-US" sz="13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952985" y="-38100"/>
            <a:ext cx="6293458" cy="614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HISTORICAL FRAMEWORK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1" name="Straight Arrow Connector 10"/>
          <p:cNvCxnSpPr>
            <a:stCxn id="13" idx="0"/>
          </p:cNvCxnSpPr>
          <p:nvPr/>
        </p:nvCxnSpPr>
        <p:spPr>
          <a:xfrm flipV="1">
            <a:off x="2246528" y="1224022"/>
            <a:ext cx="128372" cy="1732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4479" y="1397272"/>
            <a:ext cx="258409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>
                <a:solidFill>
                  <a:prstClr val="black"/>
                </a:solidFill>
                <a:latin typeface="Calibri"/>
              </a:rPr>
              <a:t>J. </a:t>
            </a:r>
            <a:r>
              <a:rPr lang="en-US" sz="1500" dirty="0" err="1" smtClean="0">
                <a:solidFill>
                  <a:prstClr val="black"/>
                </a:solidFill>
                <a:latin typeface="Calibri"/>
              </a:rPr>
              <a:t>Kirschvink</a:t>
            </a:r>
            <a:r>
              <a:rPr lang="en-US" sz="1500" dirty="0" smtClean="0">
                <a:solidFill>
                  <a:prstClr val="black"/>
                </a:solidFill>
                <a:latin typeface="Calibri"/>
              </a:rPr>
              <a:t> puts this at 2.3 </a:t>
            </a:r>
            <a:r>
              <a:rPr lang="en-US" sz="1500" dirty="0" err="1" smtClean="0">
                <a:solidFill>
                  <a:prstClr val="black"/>
                </a:solidFill>
                <a:latin typeface="Calibri"/>
              </a:rPr>
              <a:t>Ga</a:t>
            </a:r>
            <a:endParaRPr lang="en-US" sz="15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05886" y="1993900"/>
            <a:ext cx="1508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“whiffs” of O</a:t>
            </a:r>
            <a:r>
              <a:rPr lang="en-US" baseline="-25000" dirty="0" smtClean="0">
                <a:solidFill>
                  <a:prstClr val="black"/>
                </a:solidFill>
                <a:latin typeface="Calibri"/>
              </a:rPr>
              <a:t>2</a:t>
            </a:r>
            <a:endParaRPr lang="en-US" baseline="-250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7277100" y="1879600"/>
            <a:ext cx="0" cy="9789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273800" y="2921000"/>
            <a:ext cx="177452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err="1" smtClean="0">
                <a:solidFill>
                  <a:prstClr val="black"/>
                </a:solidFill>
                <a:latin typeface="Calibri"/>
              </a:rPr>
              <a:t>Ediacaran</a:t>
            </a:r>
            <a:r>
              <a:rPr lang="en-US" sz="1300" dirty="0" smtClean="0">
                <a:solidFill>
                  <a:prstClr val="black"/>
                </a:solidFill>
                <a:latin typeface="Calibri"/>
                <a:sym typeface="Wingdings"/>
              </a:rPr>
              <a:t> </a:t>
            </a:r>
            <a:r>
              <a:rPr lang="en-US" sz="1300" dirty="0" smtClean="0">
                <a:solidFill>
                  <a:prstClr val="black"/>
                </a:solidFill>
                <a:latin typeface="Calibri"/>
              </a:rPr>
              <a:t>Ordovician oxygen increase</a:t>
            </a:r>
            <a:endParaRPr lang="en-US" sz="13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191886" y="833080"/>
            <a:ext cx="106952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>
                <a:solidFill>
                  <a:prstClr val="black"/>
                </a:solidFill>
                <a:latin typeface="Calibri"/>
              </a:rPr>
              <a:t>overshoot?</a:t>
            </a:r>
            <a:endParaRPr lang="en-US" sz="15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679616" y="477162"/>
            <a:ext cx="187420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>
                <a:solidFill>
                  <a:prstClr val="black"/>
                </a:solidFill>
                <a:latin typeface="Calibri"/>
              </a:rPr>
              <a:t>forest-fire upper limit</a:t>
            </a:r>
            <a:endParaRPr lang="en-US" sz="15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44" y="3661071"/>
            <a:ext cx="7874886" cy="3003908"/>
          </a:xfrm>
          <a:prstGeom prst="rect">
            <a:avLst/>
          </a:prstGeom>
        </p:spPr>
      </p:pic>
      <p:sp>
        <p:nvSpPr>
          <p:cNvPr id="24" name="Title 1"/>
          <p:cNvSpPr txBox="1">
            <a:spLocks/>
          </p:cNvSpPr>
          <p:nvPr/>
        </p:nvSpPr>
        <p:spPr>
          <a:xfrm>
            <a:off x="0" y="3303796"/>
            <a:ext cx="3266714" cy="614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EMERGENCE OF COMPLEX LIFE: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051300" y="1993900"/>
            <a:ext cx="491240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3366FF"/>
                </a:solidFill>
                <a:latin typeface="Calibri"/>
              </a:rPr>
              <a:t>*</a:t>
            </a:r>
            <a:endParaRPr lang="en-US" sz="4800" dirty="0">
              <a:solidFill>
                <a:srgbClr val="3366FF"/>
              </a:solidFill>
              <a:latin typeface="Calibri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203700" y="2027535"/>
            <a:ext cx="491240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3366FF"/>
                </a:solidFill>
                <a:latin typeface="Calibri"/>
              </a:rPr>
              <a:t>*</a:t>
            </a:r>
            <a:endParaRPr lang="en-US" sz="4800" dirty="0">
              <a:solidFill>
                <a:srgbClr val="3366FF"/>
              </a:solidFill>
              <a:latin typeface="Calibri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908800" y="2020332"/>
            <a:ext cx="491240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3366FF"/>
                </a:solidFill>
                <a:latin typeface="Calibri"/>
              </a:rPr>
              <a:t>*</a:t>
            </a:r>
            <a:endParaRPr lang="en-US" sz="4800" dirty="0">
              <a:solidFill>
                <a:srgbClr val="3366FF"/>
              </a:solidFill>
              <a:latin typeface="Calibri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031480" y="2027535"/>
            <a:ext cx="491240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3366FF"/>
                </a:solidFill>
                <a:latin typeface="Calibri"/>
              </a:rPr>
              <a:t>*</a:t>
            </a:r>
            <a:endParaRPr lang="en-US" sz="4800" dirty="0">
              <a:solidFill>
                <a:srgbClr val="3366FF"/>
              </a:solidFill>
              <a:latin typeface="Calibri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874327" y="1867814"/>
            <a:ext cx="15612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 smtClean="0">
                <a:solidFill>
                  <a:srgbClr val="3366FF"/>
                </a:solidFill>
                <a:latin typeface="Calibri"/>
              </a:rPr>
              <a:t>very extensive</a:t>
            </a:r>
          </a:p>
          <a:p>
            <a:pPr algn="ctr"/>
            <a:r>
              <a:rPr lang="en-US" i="1" dirty="0" smtClean="0">
                <a:solidFill>
                  <a:srgbClr val="3366FF"/>
                </a:solidFill>
                <a:latin typeface="Calibri"/>
              </a:rPr>
              <a:t>glaciation</a:t>
            </a:r>
            <a:endParaRPr lang="en-US" i="1" dirty="0">
              <a:solidFill>
                <a:srgbClr val="3366FF"/>
              </a:solidFill>
              <a:latin typeface="Calibri"/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6433069" y="2341265"/>
            <a:ext cx="598411" cy="2196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4542540" y="2341265"/>
            <a:ext cx="31677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5303548" y="6480313"/>
            <a:ext cx="3840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Knoll, Cold Springs Harbor </a:t>
            </a:r>
            <a:r>
              <a:rPr lang="en-US" dirty="0" err="1" smtClean="0">
                <a:solidFill>
                  <a:prstClr val="black"/>
                </a:solidFill>
                <a:latin typeface="Calibri"/>
              </a:rPr>
              <a:t>Persp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., 2014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400040" y="1062439"/>
            <a:ext cx="84534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>
                <a:solidFill>
                  <a:prstClr val="black"/>
                </a:solidFill>
                <a:latin typeface="Calibri"/>
              </a:rPr>
              <a:t>charcoal</a:t>
            </a:r>
            <a:endParaRPr lang="en-US" sz="15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79453" y="0"/>
            <a:ext cx="3032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u="sng" dirty="0" smtClean="0">
                <a:solidFill>
                  <a:prstClr val="black"/>
                </a:solidFill>
                <a:latin typeface="Calibri"/>
              </a:rPr>
              <a:t>Lecture 1 summary/close-out</a:t>
            </a:r>
            <a:endParaRPr lang="en-US" b="1" i="1" u="sng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538024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38"/>
            <a:ext cx="8229600" cy="6016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LIFE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8566"/>
            <a:ext cx="3589867" cy="201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2927866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prstClr val="black"/>
                </a:solidFill>
                <a:latin typeface="Calibri"/>
              </a:rPr>
              <a:t>Stromatolites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55453" y="5384798"/>
            <a:ext cx="160314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prstClr val="black"/>
                </a:solidFill>
                <a:latin typeface="Calibri"/>
              </a:rPr>
              <a:t>Ediacarans</a:t>
            </a:r>
            <a:endParaRPr lang="en-US" dirty="0" smtClean="0">
              <a:solidFill>
                <a:prstClr val="black"/>
              </a:solidFill>
              <a:latin typeface="Calibri"/>
            </a:endParaRPr>
          </a:p>
          <a:p>
            <a:r>
              <a:rPr lang="en-US" dirty="0">
                <a:solidFill>
                  <a:prstClr val="black"/>
                </a:solidFill>
                <a:latin typeface="Calibri"/>
              </a:rPr>
              <a:t>0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.6 </a:t>
            </a:r>
            <a:r>
              <a:rPr lang="en-US" dirty="0" err="1" smtClean="0">
                <a:solidFill>
                  <a:prstClr val="black"/>
                </a:solidFill>
                <a:latin typeface="Calibri"/>
              </a:rPr>
              <a:t>Ga</a:t>
            </a:r>
            <a:endParaRPr lang="en-US" dirty="0" smtClean="0">
              <a:solidFill>
                <a:prstClr val="black"/>
              </a:solidFill>
              <a:latin typeface="Calibri"/>
            </a:endParaRPr>
          </a:p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(</a:t>
            </a:r>
            <a:r>
              <a:rPr lang="en-US" dirty="0" err="1" smtClean="0">
                <a:solidFill>
                  <a:prstClr val="black"/>
                </a:solidFill>
                <a:latin typeface="Calibri"/>
              </a:rPr>
              <a:t>Cuthill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et al.</a:t>
            </a:r>
          </a:p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PNAS 2014)</a:t>
            </a:r>
          </a:p>
          <a:p>
            <a:r>
              <a:rPr lang="en-US" i="1" dirty="0" smtClean="0">
                <a:solidFill>
                  <a:prstClr val="black"/>
                </a:solidFill>
                <a:latin typeface="Calibri"/>
              </a:rPr>
              <a:t>all now extinct</a:t>
            </a:r>
            <a:endParaRPr lang="en-US" i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80530" y="5036065"/>
            <a:ext cx="10892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Cambrian</a:t>
            </a:r>
          </a:p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Explosion</a:t>
            </a:r>
          </a:p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0.5 </a:t>
            </a:r>
            <a:r>
              <a:rPr lang="en-US" dirty="0" err="1" smtClean="0">
                <a:solidFill>
                  <a:prstClr val="black"/>
                </a:solidFill>
                <a:latin typeface="Calibri"/>
              </a:rPr>
              <a:t>Ga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5554" y="719435"/>
            <a:ext cx="1694718" cy="375216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794500" y="3963769"/>
            <a:ext cx="635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1 cm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6147640" y="2092067"/>
            <a:ext cx="4343400" cy="159813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192224" y="2072940"/>
            <a:ext cx="3180834" cy="60082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120900" y="3985041"/>
            <a:ext cx="181931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prstClr val="black"/>
                </a:solidFill>
                <a:latin typeface="Calibri"/>
              </a:rPr>
              <a:t>Large microbes,</a:t>
            </a:r>
          </a:p>
          <a:p>
            <a:pPr algn="r"/>
            <a:r>
              <a:rPr lang="en-US" dirty="0" smtClean="0">
                <a:solidFill>
                  <a:prstClr val="black"/>
                </a:solidFill>
                <a:latin typeface="Calibri"/>
              </a:rPr>
              <a:t>unknown affinity</a:t>
            </a:r>
          </a:p>
          <a:p>
            <a:pPr algn="r"/>
            <a:r>
              <a:rPr lang="en-US" dirty="0" smtClean="0">
                <a:solidFill>
                  <a:prstClr val="black"/>
                </a:solidFill>
                <a:latin typeface="Calibri"/>
              </a:rPr>
              <a:t>2.5 </a:t>
            </a:r>
            <a:r>
              <a:rPr lang="en-US" dirty="0" err="1" smtClean="0">
                <a:solidFill>
                  <a:prstClr val="black"/>
                </a:solidFill>
                <a:latin typeface="Calibri"/>
              </a:rPr>
              <a:t>Ga</a:t>
            </a:r>
            <a:endParaRPr lang="en-US" dirty="0" smtClean="0">
              <a:solidFill>
                <a:prstClr val="black"/>
              </a:solidFill>
              <a:latin typeface="Calibri"/>
            </a:endParaRPr>
          </a:p>
          <a:p>
            <a:pPr algn="r"/>
            <a:r>
              <a:rPr lang="en-US" dirty="0" err="1" smtClean="0">
                <a:solidFill>
                  <a:prstClr val="black"/>
                </a:solidFill>
                <a:latin typeface="Calibri"/>
              </a:rPr>
              <a:t>Schopf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2007,</a:t>
            </a:r>
          </a:p>
          <a:p>
            <a:pPr algn="r"/>
            <a:r>
              <a:rPr lang="en-US" dirty="0" smtClean="0">
                <a:solidFill>
                  <a:prstClr val="black"/>
                </a:solidFill>
                <a:latin typeface="Calibri"/>
              </a:rPr>
              <a:t>Precambrian Res.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83053" y="4546937"/>
            <a:ext cx="17796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prstClr val="black"/>
                </a:solidFill>
                <a:latin typeface="Calibri"/>
              </a:rPr>
              <a:t>Acritarchs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1.5 </a:t>
            </a:r>
            <a:r>
              <a:rPr lang="en-US" dirty="0" err="1" smtClean="0">
                <a:solidFill>
                  <a:prstClr val="black"/>
                </a:solidFill>
                <a:latin typeface="Calibri"/>
              </a:rPr>
              <a:t>Ga</a:t>
            </a:r>
            <a:endParaRPr lang="en-US" dirty="0" smtClean="0">
              <a:solidFill>
                <a:prstClr val="black"/>
              </a:solidFill>
              <a:latin typeface="Calibri"/>
            </a:endParaRPr>
          </a:p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Knoll 2014,</a:t>
            </a:r>
          </a:p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Cold Spring</a:t>
            </a:r>
          </a:p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Harbor </a:t>
            </a:r>
            <a:r>
              <a:rPr lang="en-US" dirty="0" err="1" smtClean="0">
                <a:solidFill>
                  <a:prstClr val="black"/>
                </a:solidFill>
                <a:latin typeface="Calibri"/>
              </a:rPr>
              <a:t>Persp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.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 rot="16200000">
            <a:off x="7437530" y="1036603"/>
            <a:ext cx="73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  <a:latin typeface="Calibri"/>
              </a:rPr>
              <a:t>Pikaia</a:t>
            </a:r>
            <a:endParaRPr lang="en-US" dirty="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0216" y="2083316"/>
            <a:ext cx="1991360" cy="16891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699000" y="3772416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75 microns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-79453" y="0"/>
            <a:ext cx="3032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u="sng" dirty="0" smtClean="0">
                <a:solidFill>
                  <a:prstClr val="black"/>
                </a:solidFill>
                <a:latin typeface="Calibri"/>
              </a:rPr>
              <a:t>Lecture 1 summary/close-out</a:t>
            </a:r>
            <a:endParaRPr lang="en-US" b="1" i="1" u="sng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181748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87431" y="6152634"/>
            <a:ext cx="56530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Taken from </a:t>
            </a:r>
            <a:r>
              <a:rPr lang="de-DE" dirty="0">
                <a:solidFill>
                  <a:prstClr val="black"/>
                </a:solidFill>
                <a:latin typeface="Calibri"/>
                <a:hlinkClick r:id="rId2"/>
              </a:rPr>
              <a:t>http://geol.umd.edu/~kaufman/</a:t>
            </a:r>
            <a:r>
              <a:rPr lang="de-DE" dirty="0" smtClean="0">
                <a:solidFill>
                  <a:prstClr val="black"/>
                </a:solidFill>
                <a:latin typeface="Calibri"/>
                <a:hlinkClick r:id="rId2"/>
              </a:rPr>
              <a:t>iceages.html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 ;</a:t>
            </a:r>
            <a:endParaRPr lang="en-US" dirty="0" smtClean="0">
              <a:solidFill>
                <a:prstClr val="black"/>
              </a:solidFill>
              <a:latin typeface="Calibri"/>
            </a:endParaRPr>
          </a:p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see also Shields &amp; </a:t>
            </a:r>
            <a:r>
              <a:rPr lang="en-US" dirty="0" err="1" smtClean="0">
                <a:solidFill>
                  <a:prstClr val="black"/>
                </a:solidFill>
                <a:latin typeface="Calibri"/>
              </a:rPr>
              <a:t>Veizer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, “G</a:t>
            </a:r>
            <a:r>
              <a:rPr lang="en-US" baseline="30000" dirty="0" smtClean="0">
                <a:solidFill>
                  <a:prstClr val="black"/>
                </a:solidFill>
                <a:latin typeface="Calibri"/>
              </a:rPr>
              <a:t>3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”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(an AGU journal),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2002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52985" y="43934"/>
            <a:ext cx="472556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dirty="0" smtClean="0">
                <a:solidFill>
                  <a:prstClr val="black"/>
                </a:solidFill>
                <a:latin typeface="Calibri"/>
              </a:rPr>
              <a:t>CARBON ISOTOPES</a:t>
            </a:r>
          </a:p>
          <a:p>
            <a:endParaRPr lang="en-US" sz="29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057" y="1430382"/>
            <a:ext cx="9164057" cy="46103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66502" y="4426634"/>
            <a:ext cx="2249334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Triangles = glaciations</a:t>
            </a:r>
          </a:p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(not all are snowballs)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8399" y="203200"/>
            <a:ext cx="1625601" cy="14421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135641" y="1645340"/>
            <a:ext cx="1008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prstClr val="black"/>
                </a:solidFill>
                <a:latin typeface="Calibri"/>
              </a:rPr>
              <a:t>Shungite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4483100" y="3594100"/>
            <a:ext cx="2438400" cy="127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940300" y="3302000"/>
            <a:ext cx="160854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“boring billion”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3619500" y="3200400"/>
            <a:ext cx="863600" cy="635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886200" y="2316539"/>
            <a:ext cx="1285516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algae</a:t>
            </a:r>
          </a:p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diversify</a:t>
            </a:r>
          </a:p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after 1.3 </a:t>
            </a:r>
            <a:r>
              <a:rPr lang="en-US" dirty="0" err="1" smtClean="0">
                <a:solidFill>
                  <a:prstClr val="black"/>
                </a:solidFill>
                <a:latin typeface="Calibri"/>
              </a:rPr>
              <a:t>Ga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79453" y="0"/>
            <a:ext cx="3032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u="sng" dirty="0" smtClean="0">
                <a:solidFill>
                  <a:prstClr val="black"/>
                </a:solidFill>
                <a:latin typeface="Calibri"/>
              </a:rPr>
              <a:t>Lecture 1 summary/close-out</a:t>
            </a:r>
            <a:endParaRPr lang="en-US" b="1" i="1" u="sng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Right Arrow 1"/>
          <p:cNvSpPr/>
          <p:nvPr/>
        </p:nvSpPr>
        <p:spPr>
          <a:xfrm rot="16200000">
            <a:off x="185907" y="1181086"/>
            <a:ext cx="863600" cy="80357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0" y="476721"/>
            <a:ext cx="2403222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/>
              <a:t>High values: a greater fraction of</a:t>
            </a:r>
          </a:p>
          <a:p>
            <a:r>
              <a:rPr lang="en-US" sz="1300"/>
              <a:t>the CO</a:t>
            </a:r>
            <a:r>
              <a:rPr lang="en-US" sz="1300" baseline="-25000"/>
              <a:t>2</a:t>
            </a:r>
            <a:r>
              <a:rPr lang="en-US" sz="1300"/>
              <a:t> outgassed by volcanoes</a:t>
            </a:r>
          </a:p>
          <a:p>
            <a:r>
              <a:rPr lang="en-US" sz="1300"/>
              <a:t>is sequestered as organic carbon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-20057" y="5943850"/>
            <a:ext cx="2428870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/>
              <a:t>Low values: a smaller fraction of</a:t>
            </a:r>
          </a:p>
          <a:p>
            <a:r>
              <a:rPr lang="en-US" sz="1300"/>
              <a:t>the CO</a:t>
            </a:r>
            <a:r>
              <a:rPr lang="en-US" sz="1300" baseline="-25000"/>
              <a:t>2</a:t>
            </a:r>
            <a:r>
              <a:rPr lang="en-US" sz="1300"/>
              <a:t> outgassed by volcanoes</a:t>
            </a:r>
          </a:p>
          <a:p>
            <a:r>
              <a:rPr lang="en-US" sz="1300"/>
              <a:t>is sequestered as organic carbon</a:t>
            </a:r>
          </a:p>
        </p:txBody>
      </p:sp>
      <p:sp>
        <p:nvSpPr>
          <p:cNvPr id="16" name="Right Arrow 15"/>
          <p:cNvSpPr/>
          <p:nvPr/>
        </p:nvSpPr>
        <p:spPr>
          <a:xfrm rot="5400000">
            <a:off x="185906" y="5207167"/>
            <a:ext cx="863600" cy="80357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5443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432"/>
          </a:xfrm>
        </p:spPr>
        <p:txBody>
          <a:bodyPr/>
          <a:lstStyle/>
          <a:p>
            <a:r>
              <a:rPr lang="en-US" b="1" dirty="0" smtClean="0"/>
              <a:t>Lecture 1 Key points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6874" y="1282668"/>
            <a:ext cx="8887126" cy="4895775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 smtClean="0"/>
              <a:t>A useful definition of a habitable world is one that maintains T &lt; 400 K liquid water on its surface continuously for timescales that are relevant for biological macroevolution</a:t>
            </a:r>
          </a:p>
          <a:p>
            <a:r>
              <a:rPr lang="en-US" b="1" dirty="0" smtClean="0"/>
              <a:t>Earth has stayed habitable for &gt;3 Gyr</a:t>
            </a:r>
          </a:p>
          <a:p>
            <a:pPr lvl="1"/>
            <a:r>
              <a:rPr lang="en-US" dirty="0" smtClean="0"/>
              <a:t>Continuously</a:t>
            </a:r>
          </a:p>
          <a:p>
            <a:pPr lvl="1"/>
            <a:r>
              <a:rPr lang="en-US" dirty="0" smtClean="0"/>
              <a:t>Earth inhabited only by microbes pre-1 Gya</a:t>
            </a:r>
          </a:p>
          <a:p>
            <a:r>
              <a:rPr lang="en-US" dirty="0" smtClean="0"/>
              <a:t>A `difficult step’ is a step in biological evolution whose characteristic wait time (given a habitable planet) is &gt;&gt; 10 Gyr. There are at least three candidate difficult steps on the evolutionary path leading to people.</a:t>
            </a:r>
          </a:p>
          <a:p>
            <a:r>
              <a:rPr lang="en-US" dirty="0" smtClean="0"/>
              <a:t>Earth’s continuous habitability implies</a:t>
            </a:r>
            <a:r>
              <a:rPr lang="en-US" dirty="0"/>
              <a:t> </a:t>
            </a:r>
            <a:r>
              <a:rPr lang="en-US" dirty="0" smtClean="0"/>
              <a:t>that Earth’s climate has stayed within the habitable range at least for the last 3.5 </a:t>
            </a:r>
            <a:r>
              <a:rPr lang="en-US" dirty="0" err="1" smtClean="0"/>
              <a:t>Ga</a:t>
            </a:r>
            <a:r>
              <a:rPr lang="en-US" dirty="0" smtClean="0"/>
              <a:t> </a:t>
            </a:r>
          </a:p>
          <a:p>
            <a:pPr lvl="1"/>
            <a:r>
              <a:rPr lang="en-US" b="1" dirty="0" smtClean="0"/>
              <a:t>However, Earth’s pO2, pCO2, and ocean chemistry have changed over time.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897070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432"/>
          </a:xfrm>
        </p:spPr>
        <p:txBody>
          <a:bodyPr>
            <a:noAutofit/>
          </a:bodyPr>
          <a:lstStyle/>
          <a:p>
            <a:r>
              <a:rPr lang="en-US" sz="3000" b="1" dirty="0" smtClean="0"/>
              <a:t>Lecture 2: From Earth history to the </a:t>
            </a:r>
            <a:r>
              <a:rPr lang="en-US" sz="3000" b="1" dirty="0" err="1" smtClean="0"/>
              <a:t>Circumstellar</a:t>
            </a:r>
            <a:r>
              <a:rPr lang="en-US" sz="3000" b="1" dirty="0" smtClean="0"/>
              <a:t> Habitable Zone concept: Key points</a:t>
            </a:r>
            <a:endParaRPr lang="en-US" sz="3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630" y="1045996"/>
            <a:ext cx="8887126" cy="5701559"/>
          </a:xfrm>
        </p:spPr>
        <p:txBody>
          <a:bodyPr>
            <a:normAutofit fontScale="85000" lnSpcReduction="10000"/>
          </a:bodyPr>
          <a:lstStyle/>
          <a:p>
            <a:r>
              <a:rPr lang="en-US" b="1" dirty="0" smtClean="0"/>
              <a:t>Small imbalances between the geologic release rate of pCO2</a:t>
            </a:r>
            <a:r>
              <a:rPr lang="en-US" b="1" dirty="0"/>
              <a:t> </a:t>
            </a:r>
            <a:r>
              <a:rPr lang="en-US" b="1" dirty="0" smtClean="0"/>
              <a:t>and the geologic consumption rate of pCO2 would have seriously threatened Earth’s habitability.</a:t>
            </a:r>
          </a:p>
          <a:p>
            <a:r>
              <a:rPr lang="en-US" b="1" dirty="0" smtClean="0"/>
              <a:t>This strongly suggests a negative feedback has regulated pCO2 over geologic time.</a:t>
            </a:r>
          </a:p>
          <a:p>
            <a:pPr lvl="1"/>
            <a:r>
              <a:rPr lang="en-US" dirty="0" smtClean="0"/>
              <a:t>In the last ~10 years, the evidence for a negative feedback has gotten stronger - some people would go further and say a weathering feedback is required to explain the geologic data.</a:t>
            </a:r>
          </a:p>
          <a:p>
            <a:r>
              <a:rPr lang="en-US" b="1" dirty="0" smtClean="0"/>
              <a:t>A candidate mechanism for the weathering feedback is carbonate-silicate weathering.</a:t>
            </a:r>
          </a:p>
          <a:p>
            <a:r>
              <a:rPr lang="en-US" b="1" dirty="0" smtClean="0"/>
              <a:t>The Habitable Zone is defined as the range of distances from a star within which a weathering feedback </a:t>
            </a:r>
            <a:r>
              <a:rPr lang="en-US" b="1" i="1" dirty="0" smtClean="0"/>
              <a:t>might</a:t>
            </a:r>
            <a:r>
              <a:rPr lang="en-US" b="1" dirty="0" smtClean="0"/>
              <a:t> operate.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759513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734727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>
                <a:solidFill>
                  <a:prstClr val="black"/>
                </a:solidFill>
                <a:latin typeface="Calibri"/>
              </a:rPr>
              <a:t>Why has Earth avoided the fates of Mars and Venus?</a:t>
            </a:r>
            <a:endParaRPr lang="en-US" sz="26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00"/>
            <a:ext cx="9144000" cy="4572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9176"/>
            <a:ext cx="9144000" cy="3067665"/>
          </a:xfrm>
          <a:prstGeom prst="rect">
            <a:avLst/>
          </a:prstGeom>
          <a:ln w="50800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0219940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88369" y="5867366"/>
            <a:ext cx="2561857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/>
              <a:t>from de Pater &amp; Lissauer,</a:t>
            </a:r>
          </a:p>
          <a:p>
            <a:r>
              <a:rPr lang="en-US"/>
              <a:t>“Fundamental Planetary</a:t>
            </a:r>
          </a:p>
          <a:p>
            <a:r>
              <a:rPr lang="en-US"/>
              <a:t>Science”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4467802" cy="64633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/>
              <a:t>answer to student question about impact size </a:t>
            </a:r>
          </a:p>
          <a:p>
            <a:r>
              <a:rPr lang="en-US"/>
              <a:t>for planet sterilization</a:t>
            </a:r>
          </a:p>
        </p:txBody>
      </p:sp>
    </p:spTree>
    <p:extLst>
      <p:ext uri="{BB962C8B-B14F-4D97-AF65-F5344CB8AC3E}">
        <p14:creationId xmlns:p14="http://schemas.microsoft.com/office/powerpoint/2010/main" val="5893482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03200"/>
            <a:ext cx="8229600" cy="76993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Short-term vs. long term carbon cycle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422" y="528851"/>
            <a:ext cx="4096445" cy="36362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3322" y="1087399"/>
            <a:ext cx="3970677" cy="2667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92073" y="4783098"/>
            <a:ext cx="23519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prstClr val="black"/>
                </a:solidFill>
                <a:latin typeface="Calibri"/>
              </a:rPr>
              <a:t>Zeebe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, Annual Reviews</a:t>
            </a:r>
          </a:p>
          <a:p>
            <a:r>
              <a:rPr lang="en-US" dirty="0">
                <a:solidFill>
                  <a:prstClr val="black"/>
                </a:solidFill>
                <a:latin typeface="Calibri"/>
              </a:rPr>
              <a:t>o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f Earth and Planetary</a:t>
            </a:r>
          </a:p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Sciences, 2012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6972300" y="3754399"/>
            <a:ext cx="0" cy="66039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350000" y="4414798"/>
            <a:ext cx="171666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 smtClean="0">
                <a:solidFill>
                  <a:prstClr val="black"/>
                </a:solidFill>
                <a:latin typeface="Calibri"/>
              </a:rPr>
              <a:t>THIS CLASS</a:t>
            </a:r>
            <a:endParaRPr lang="en-US" sz="26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Left Brace 9"/>
          <p:cNvSpPr/>
          <p:nvPr/>
        </p:nvSpPr>
        <p:spPr>
          <a:xfrm>
            <a:off x="660400" y="749300"/>
            <a:ext cx="357022" cy="2540000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 rot="16200000">
            <a:off x="-602292" y="1708561"/>
            <a:ext cx="18790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ANTHROPOGENIC </a:t>
            </a:r>
          </a:p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CLIMATE CHANGE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04075" y="4041422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Units: </a:t>
            </a:r>
            <a:r>
              <a:rPr lang="en-US" dirty="0" err="1" smtClean="0">
                <a:solidFill>
                  <a:prstClr val="black"/>
                </a:solidFill>
                <a:latin typeface="Calibri"/>
              </a:rPr>
              <a:t>Pg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C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5113867" y="528851"/>
            <a:ext cx="59455" cy="584654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1764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668"/>
            <a:ext cx="9144000" cy="607568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5791200"/>
            <a:ext cx="9144000" cy="8545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931070" y="5802868"/>
            <a:ext cx="1212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J. </a:t>
            </a:r>
            <a:r>
              <a:rPr lang="en-US" dirty="0" err="1" smtClean="0">
                <a:solidFill>
                  <a:prstClr val="black"/>
                </a:solidFill>
                <a:latin typeface="Calibri"/>
              </a:rPr>
              <a:t>Guarinos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31809"/>
            <a:ext cx="90551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 b="1" dirty="0" smtClean="0">
                <a:solidFill>
                  <a:srgbClr val="FFFFFF"/>
                </a:solidFill>
                <a:latin typeface="Calibri"/>
              </a:rPr>
              <a:t>If volcanism ceased, Earth’s biosphere would become undetectable over interstellar distances within 1 Myr (because the planet would freeze over</a:t>
            </a:r>
          </a:p>
          <a:p>
            <a:pPr algn="r"/>
            <a:r>
              <a:rPr lang="en-US" sz="2200" b="1" dirty="0" smtClean="0">
                <a:solidFill>
                  <a:srgbClr val="FFFFFF"/>
                </a:solidFill>
                <a:latin typeface="Calibri"/>
              </a:rPr>
              <a:t>due to CO2 consumption by rock weathering without CO2 release from</a:t>
            </a:r>
          </a:p>
          <a:p>
            <a:pPr algn="r"/>
            <a:r>
              <a:rPr lang="en-US" sz="2200" b="1" dirty="0" smtClean="0">
                <a:solidFill>
                  <a:srgbClr val="FFFFFF"/>
                </a:solidFill>
                <a:latin typeface="Calibri"/>
              </a:rPr>
              <a:t>volcanoes).</a:t>
            </a:r>
            <a:endParaRPr lang="en-US" sz="2200" b="1" dirty="0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31007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" y="1193800"/>
            <a:ext cx="9093200" cy="4470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32675" y="99179"/>
            <a:ext cx="9176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  <a:latin typeface="Calibri"/>
              </a:rPr>
              <a:t>Toy model showing fast climate destabilization for an Earth-like planet with geologic CO2 output </a:t>
            </a:r>
            <a:r>
              <a:rPr lang="en-US" b="1" i="1" dirty="0" smtClean="0">
                <a:solidFill>
                  <a:prstClr val="black"/>
                </a:solidFill>
                <a:latin typeface="Calibri"/>
              </a:rPr>
              <a:t>not </a:t>
            </a:r>
            <a:r>
              <a:rPr lang="en-US" b="1" dirty="0" smtClean="0">
                <a:solidFill>
                  <a:prstClr val="black"/>
                </a:solidFill>
                <a:latin typeface="Calibri"/>
              </a:rPr>
              <a:t>equal to  CO2 consumption</a:t>
            </a:r>
            <a:endParaRPr lang="en-US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3268" y="5480878"/>
            <a:ext cx="2636730" cy="92498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74571" y="5664200"/>
            <a:ext cx="42694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color scale: fraction of initial ocean that has</a:t>
            </a:r>
          </a:p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escaped to space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6516591"/>
            <a:ext cx="7391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Kite &amp; Ford </a:t>
            </a:r>
            <a:r>
              <a:rPr lang="en-US" i="1" dirty="0" smtClean="0">
                <a:solidFill>
                  <a:prstClr val="black"/>
                </a:solidFill>
                <a:latin typeface="Calibri"/>
              </a:rPr>
              <a:t>Habitability of exoplanet </a:t>
            </a:r>
            <a:r>
              <a:rPr lang="en-US" i="1" dirty="0" err="1" smtClean="0">
                <a:solidFill>
                  <a:prstClr val="black"/>
                </a:solidFill>
                <a:latin typeface="Calibri"/>
              </a:rPr>
              <a:t>waterworlds</a:t>
            </a:r>
            <a:r>
              <a:rPr lang="en-US" i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Astrophysical Journal 2018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220544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432"/>
          </a:xfrm>
        </p:spPr>
        <p:txBody>
          <a:bodyPr>
            <a:noAutofit/>
          </a:bodyPr>
          <a:lstStyle/>
          <a:p>
            <a:r>
              <a:rPr lang="en-US" sz="3000" b="1" dirty="0" smtClean="0"/>
              <a:t>Lecture 2: From Earth history to the </a:t>
            </a:r>
            <a:r>
              <a:rPr lang="en-US" sz="3000" b="1" dirty="0" err="1" smtClean="0"/>
              <a:t>Circumstellar</a:t>
            </a:r>
            <a:r>
              <a:rPr lang="en-US" sz="3000" b="1" dirty="0" smtClean="0"/>
              <a:t> Habitable Zone concept: Key points</a:t>
            </a:r>
            <a:endParaRPr lang="en-US" sz="3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630" y="1045996"/>
            <a:ext cx="8887126" cy="5701559"/>
          </a:xfrm>
        </p:spPr>
        <p:txBody>
          <a:bodyPr>
            <a:normAutofit fontScale="85000" lnSpcReduction="10000"/>
          </a:bodyPr>
          <a:lstStyle/>
          <a:p>
            <a:r>
              <a:rPr lang="en-US" b="1" dirty="0" smtClean="0">
                <a:solidFill>
                  <a:srgbClr val="7F7F7F"/>
                </a:solidFill>
              </a:rPr>
              <a:t>Small imbalances between the geologic release rate of pCO2</a:t>
            </a:r>
            <a:r>
              <a:rPr lang="en-US" b="1" dirty="0">
                <a:solidFill>
                  <a:srgbClr val="7F7F7F"/>
                </a:solidFill>
              </a:rPr>
              <a:t> </a:t>
            </a:r>
            <a:r>
              <a:rPr lang="en-US" b="1" dirty="0" smtClean="0">
                <a:solidFill>
                  <a:srgbClr val="7F7F7F"/>
                </a:solidFill>
              </a:rPr>
              <a:t>and the geologic consumption rate of pCO2 would have seriously threatened Earth’s habitability.</a:t>
            </a:r>
          </a:p>
          <a:p>
            <a:r>
              <a:rPr lang="en-US" b="1" dirty="0" smtClean="0"/>
              <a:t>This strongly suggests a negative feedback has regulated pCO2 over geologic time.</a:t>
            </a:r>
          </a:p>
          <a:p>
            <a:pPr lvl="1"/>
            <a:r>
              <a:rPr lang="en-US" dirty="0" smtClean="0"/>
              <a:t>In the last ~10 years, the evidence for a negative feedback has gotten stronger - some people would go further and say a weathering feedback is required to explain the geologic data.</a:t>
            </a:r>
          </a:p>
          <a:p>
            <a:r>
              <a:rPr lang="en-US" b="1" dirty="0" smtClean="0">
                <a:solidFill>
                  <a:srgbClr val="7F7F7F"/>
                </a:solidFill>
              </a:rPr>
              <a:t>A candidate mechanism for the weathering feedback is carbonate-silicate weathering.</a:t>
            </a:r>
          </a:p>
          <a:p>
            <a:r>
              <a:rPr lang="en-US" b="1" dirty="0" smtClean="0">
                <a:solidFill>
                  <a:srgbClr val="7F7F7F"/>
                </a:solidFill>
              </a:rPr>
              <a:t>The Habitable Zone is defined as the range of distances from a star within which a weathering feedback </a:t>
            </a:r>
            <a:r>
              <a:rPr lang="en-US" b="1" i="1" dirty="0" smtClean="0">
                <a:solidFill>
                  <a:srgbClr val="7F7F7F"/>
                </a:solidFill>
              </a:rPr>
              <a:t>might</a:t>
            </a:r>
            <a:r>
              <a:rPr lang="en-US" b="1" dirty="0" smtClean="0">
                <a:solidFill>
                  <a:srgbClr val="7F7F7F"/>
                </a:solidFill>
              </a:rPr>
              <a:t> operate.</a:t>
            </a:r>
            <a:endParaRPr lang="en-US" b="1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6999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8"/>
            <a:ext cx="8229600" cy="642584"/>
          </a:xfrm>
        </p:spPr>
        <p:txBody>
          <a:bodyPr>
            <a:normAutofit fontScale="90000"/>
          </a:bodyPr>
          <a:lstStyle/>
          <a:p>
            <a:r>
              <a:rPr lang="en-US" sz="2300" dirty="0" smtClean="0"/>
              <a:t>Observation: CO</a:t>
            </a:r>
            <a:r>
              <a:rPr lang="en-US" sz="2300" baseline="-25000" dirty="0" smtClean="0"/>
              <a:t>2</a:t>
            </a:r>
            <a:r>
              <a:rPr lang="en-US" sz="2300" dirty="0" smtClean="0"/>
              <a:t> concentration does not change quickly;</a:t>
            </a:r>
            <a:br>
              <a:rPr lang="en-US" sz="2300" dirty="0" smtClean="0"/>
            </a:br>
            <a:r>
              <a:rPr lang="en-US" sz="2300" dirty="0" smtClean="0"/>
              <a:t> therefore CO</a:t>
            </a:r>
            <a:r>
              <a:rPr lang="en-US" sz="2300" baseline="-25000" dirty="0" smtClean="0"/>
              <a:t>2</a:t>
            </a:r>
            <a:r>
              <a:rPr lang="en-US" sz="2300" dirty="0" smtClean="0"/>
              <a:t> supply is almost exactly equal to CO</a:t>
            </a:r>
            <a:r>
              <a:rPr lang="en-US" sz="2300" baseline="-25000" dirty="0" smtClean="0"/>
              <a:t>2</a:t>
            </a:r>
            <a:r>
              <a:rPr lang="en-US" sz="2300" dirty="0" smtClean="0"/>
              <a:t> removal.</a:t>
            </a:r>
            <a:endParaRPr lang="en-US" sz="23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9800"/>
            <a:ext cx="6709820" cy="271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4138220"/>
            <a:ext cx="4699000" cy="18307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09820" y="1066800"/>
            <a:ext cx="241747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solidFill>
                  <a:prstClr val="black"/>
                </a:solidFill>
                <a:latin typeface="Calibri"/>
              </a:rPr>
              <a:t>Direct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measurement</a:t>
            </a:r>
          </a:p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from air trapped</a:t>
            </a:r>
          </a:p>
          <a:p>
            <a:r>
              <a:rPr lang="en-US" dirty="0">
                <a:solidFill>
                  <a:prstClr val="black"/>
                </a:solidFill>
                <a:latin typeface="Calibri"/>
              </a:rPr>
              <a:t>i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n ice cores. </a:t>
            </a:r>
            <a:endParaRPr lang="en-US" dirty="0">
              <a:solidFill>
                <a:prstClr val="black"/>
              </a:solidFill>
              <a:latin typeface="Calibri"/>
            </a:endParaRPr>
          </a:p>
          <a:p>
            <a:r>
              <a:rPr lang="en-US" dirty="0">
                <a:solidFill>
                  <a:prstClr val="black"/>
                </a:solidFill>
                <a:latin typeface="Calibri"/>
              </a:rPr>
              <a:t>U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nfortunately, no </a:t>
            </a:r>
          </a:p>
          <a:p>
            <a:r>
              <a:rPr lang="en-US" dirty="0">
                <a:solidFill>
                  <a:prstClr val="black"/>
                </a:solidFill>
                <a:latin typeface="Calibri"/>
              </a:rPr>
              <a:t>c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ontinuous ice record</a:t>
            </a:r>
          </a:p>
          <a:p>
            <a:r>
              <a:rPr lang="en-US" dirty="0">
                <a:solidFill>
                  <a:prstClr val="black"/>
                </a:solidFill>
                <a:latin typeface="Calibri"/>
              </a:rPr>
              <a:t>p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rior to 1 </a:t>
            </a:r>
            <a:r>
              <a:rPr lang="en-US" dirty="0" err="1" smtClean="0">
                <a:solidFill>
                  <a:prstClr val="black"/>
                </a:solidFill>
                <a:latin typeface="Calibri"/>
              </a:rPr>
              <a:t>Mya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(because</a:t>
            </a:r>
          </a:p>
          <a:p>
            <a:r>
              <a:rPr lang="en-US" dirty="0">
                <a:solidFill>
                  <a:prstClr val="black"/>
                </a:solidFill>
                <a:latin typeface="Calibri"/>
              </a:rPr>
              <a:t>o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ld ice flows to the sea)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127" y="4201720"/>
            <a:ext cx="4252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prstClr val="black"/>
                </a:solidFill>
                <a:latin typeface="Calibri"/>
              </a:rPr>
              <a:t>Zeebe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&amp; </a:t>
            </a:r>
            <a:r>
              <a:rPr lang="en-US" dirty="0" err="1" smtClean="0">
                <a:solidFill>
                  <a:prstClr val="black"/>
                </a:solidFill>
                <a:latin typeface="Calibri"/>
              </a:rPr>
              <a:t>Caldeira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, Nature Geoscience, 2008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43851" y="3402568"/>
            <a:ext cx="50834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Maximum imbalance between C in and C out = 1-2%</a:t>
            </a:r>
          </a:p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(recall ocean C is currently ~50 x atmospheric C)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558609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432"/>
          </a:xfrm>
        </p:spPr>
        <p:txBody>
          <a:bodyPr>
            <a:noAutofit/>
          </a:bodyPr>
          <a:lstStyle/>
          <a:p>
            <a:r>
              <a:rPr lang="en-US" sz="3000" b="1" dirty="0" smtClean="0"/>
              <a:t>Lecture 2: From Earth history to the </a:t>
            </a:r>
            <a:r>
              <a:rPr lang="en-US" sz="3000" b="1" dirty="0" err="1" smtClean="0"/>
              <a:t>Circumstellar</a:t>
            </a:r>
            <a:r>
              <a:rPr lang="en-US" sz="3000" b="1" dirty="0" smtClean="0"/>
              <a:t> Habitable Zone concept: Key points</a:t>
            </a:r>
            <a:endParaRPr lang="en-US" sz="3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630" y="1045996"/>
            <a:ext cx="8887126" cy="5701559"/>
          </a:xfrm>
        </p:spPr>
        <p:txBody>
          <a:bodyPr>
            <a:normAutofit fontScale="85000" lnSpcReduction="10000"/>
          </a:bodyPr>
          <a:lstStyle/>
          <a:p>
            <a:r>
              <a:rPr lang="en-US" b="1" dirty="0" smtClean="0">
                <a:solidFill>
                  <a:srgbClr val="7F7F7F"/>
                </a:solidFill>
              </a:rPr>
              <a:t>Small imbalances between the geologic release rate of pCO2</a:t>
            </a:r>
            <a:r>
              <a:rPr lang="en-US" b="1" dirty="0">
                <a:solidFill>
                  <a:srgbClr val="7F7F7F"/>
                </a:solidFill>
              </a:rPr>
              <a:t> </a:t>
            </a:r>
            <a:r>
              <a:rPr lang="en-US" b="1" dirty="0" smtClean="0">
                <a:solidFill>
                  <a:srgbClr val="7F7F7F"/>
                </a:solidFill>
              </a:rPr>
              <a:t>and the geologic consumption rate of pCO2 would have seriously threatened Earth’s habitability.</a:t>
            </a:r>
          </a:p>
          <a:p>
            <a:r>
              <a:rPr lang="en-US" b="1" dirty="0" smtClean="0">
                <a:solidFill>
                  <a:srgbClr val="7F7F7F"/>
                </a:solidFill>
              </a:rPr>
              <a:t>This strongly suggests a negative feedback has regulated pCO2 over geologic time.</a:t>
            </a:r>
          </a:p>
          <a:p>
            <a:pPr lvl="1"/>
            <a:r>
              <a:rPr lang="en-US" dirty="0" smtClean="0">
                <a:solidFill>
                  <a:srgbClr val="7F7F7F"/>
                </a:solidFill>
              </a:rPr>
              <a:t>In the last ~10 years, the evidence for a negative feedback has gotten stronger - some people would go further and say a weathering feedback is required to explain the geologic data</a:t>
            </a:r>
            <a:r>
              <a:rPr lang="en-US" dirty="0" smtClean="0"/>
              <a:t>.</a:t>
            </a:r>
          </a:p>
          <a:p>
            <a:r>
              <a:rPr lang="en-US" b="1" dirty="0" smtClean="0"/>
              <a:t>A candidate mechanism for the weathering feedback is carbonate-silicate weathering.</a:t>
            </a:r>
          </a:p>
          <a:p>
            <a:r>
              <a:rPr lang="en-US" b="1" dirty="0" smtClean="0">
                <a:solidFill>
                  <a:srgbClr val="7F7F7F"/>
                </a:solidFill>
              </a:rPr>
              <a:t>The Habitable Zone is defined as the range of distances from a star within which a weathering feedback </a:t>
            </a:r>
            <a:r>
              <a:rPr lang="en-US" b="1" i="1" dirty="0" smtClean="0">
                <a:solidFill>
                  <a:srgbClr val="7F7F7F"/>
                </a:solidFill>
              </a:rPr>
              <a:t>might</a:t>
            </a:r>
            <a:r>
              <a:rPr lang="en-US" b="1" dirty="0" smtClean="0">
                <a:solidFill>
                  <a:srgbClr val="7F7F7F"/>
                </a:solidFill>
              </a:rPr>
              <a:t> operate.</a:t>
            </a:r>
            <a:endParaRPr lang="en-US" b="1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2606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777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141663"/>
            <a:ext cx="1498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3778" name="TextBox 12"/>
          <p:cNvSpPr txBox="1">
            <a:spLocks noChangeArrowheads="1"/>
          </p:cNvSpPr>
          <p:nvPr/>
        </p:nvSpPr>
        <p:spPr bwMode="auto">
          <a:xfrm>
            <a:off x="4587875" y="2512219"/>
            <a:ext cx="45561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black"/>
                </a:solidFill>
              </a:rPr>
              <a:t>(Walker et al., JGR, 1981; </a:t>
            </a:r>
            <a:r>
              <a:rPr lang="en-US" sz="1600" dirty="0" err="1">
                <a:solidFill>
                  <a:prstClr val="black"/>
                </a:solidFill>
              </a:rPr>
              <a:t>Kasting</a:t>
            </a:r>
            <a:r>
              <a:rPr lang="en-US" sz="1600" dirty="0">
                <a:solidFill>
                  <a:prstClr val="black"/>
                </a:solidFill>
              </a:rPr>
              <a:t> et al., Icarus, 1993)</a:t>
            </a:r>
          </a:p>
        </p:txBody>
      </p:sp>
      <p:sp>
        <p:nvSpPr>
          <p:cNvPr id="203779" name="Title 1"/>
          <p:cNvSpPr txBox="1">
            <a:spLocks/>
          </p:cNvSpPr>
          <p:nvPr/>
        </p:nvSpPr>
        <p:spPr bwMode="auto">
          <a:xfrm>
            <a:off x="3532188" y="1615157"/>
            <a:ext cx="5726112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42900" indent="-34290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1" fontAlgn="base">
              <a:spcBef>
                <a:spcPct val="0"/>
              </a:spcBef>
              <a:spcAft>
                <a:spcPct val="0"/>
              </a:spcAft>
            </a:pPr>
            <a:r>
              <a:rPr lang="en-US" sz="2300" dirty="0" smtClean="0">
                <a:solidFill>
                  <a:prstClr val="black"/>
                </a:solidFill>
                <a:cs typeface="ＭＳ Ｐゴシック" charset="0"/>
              </a:rPr>
              <a:t>On Earth, long</a:t>
            </a:r>
            <a:r>
              <a:rPr lang="en-US" sz="2300" dirty="0">
                <a:solidFill>
                  <a:prstClr val="black"/>
                </a:solidFill>
                <a:cs typeface="ＭＳ Ｐゴシック" charset="0"/>
              </a:rPr>
              <a:t>-term climate stability involves the nonlinear temperature dependence of greenhouse gas drawdown by weathering.</a:t>
            </a:r>
            <a:r>
              <a:rPr lang="en-US" sz="2400" dirty="0">
                <a:solidFill>
                  <a:prstClr val="black"/>
                </a:solidFill>
                <a:cs typeface="ＭＳ Ｐゴシック" charset="0"/>
              </a:rPr>
              <a:t/>
            </a:r>
            <a:br>
              <a:rPr lang="en-US" sz="2400" dirty="0">
                <a:solidFill>
                  <a:prstClr val="black"/>
                </a:solidFill>
                <a:cs typeface="ＭＳ Ｐゴシック" charset="0"/>
              </a:rPr>
            </a:br>
            <a:endParaRPr lang="en-US" sz="2400" dirty="0">
              <a:solidFill>
                <a:prstClr val="black"/>
              </a:solidFill>
              <a:cs typeface="ＭＳ Ｐゴシック" charset="0"/>
            </a:endParaRPr>
          </a:p>
        </p:txBody>
      </p:sp>
      <p:sp>
        <p:nvSpPr>
          <p:cNvPr id="19" name="Donut 18"/>
          <p:cNvSpPr/>
          <p:nvPr/>
        </p:nvSpPr>
        <p:spPr>
          <a:xfrm>
            <a:off x="5854700" y="3417895"/>
            <a:ext cx="2933700" cy="2133600"/>
          </a:xfrm>
          <a:prstGeom prst="donut">
            <a:avLst>
              <a:gd name="adj" fmla="val 19877"/>
            </a:avLst>
          </a:prstGeom>
          <a:solidFill>
            <a:srgbClr val="00E9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3781" name="TextBox 29"/>
          <p:cNvSpPr txBox="1">
            <a:spLocks noChangeArrowheads="1"/>
          </p:cNvSpPr>
          <p:nvPr/>
        </p:nvSpPr>
        <p:spPr bwMode="auto">
          <a:xfrm>
            <a:off x="6923088" y="3760795"/>
            <a:ext cx="823912" cy="163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0">
                <a:solidFill>
                  <a:srgbClr val="FADC3D"/>
                </a:solidFill>
              </a:rPr>
              <a:t>*</a:t>
            </a:r>
          </a:p>
        </p:txBody>
      </p:sp>
      <p:sp>
        <p:nvSpPr>
          <p:cNvPr id="56" name="Rectangle 55"/>
          <p:cNvSpPr/>
          <p:nvPr/>
        </p:nvSpPr>
        <p:spPr>
          <a:xfrm>
            <a:off x="6108289" y="3687618"/>
            <a:ext cx="2483381" cy="186360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908681"/>
              </a:avLst>
            </a:prstTxWarp>
            <a:spAutoFit/>
          </a:bodyPr>
          <a:lstStyle/>
          <a:p>
            <a:pPr algn="ctr">
              <a:defRPr/>
            </a:pPr>
            <a:r>
              <a:rPr lang="en-US" sz="3000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ea typeface="ＭＳ Ｐゴシック" charset="0"/>
                <a:cs typeface="ＭＳ Ｐゴシック" charset="0"/>
              </a:rPr>
              <a:t>Habitable zone</a:t>
            </a:r>
          </a:p>
        </p:txBody>
      </p:sp>
      <p:cxnSp>
        <p:nvCxnSpPr>
          <p:cNvPr id="58" name="Straight Arrow Connector 57"/>
          <p:cNvCxnSpPr/>
          <p:nvPr/>
        </p:nvCxnSpPr>
        <p:spPr>
          <a:xfrm flipH="1">
            <a:off x="6256338" y="4564070"/>
            <a:ext cx="793750" cy="36353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3784" name="TextBox 58"/>
          <p:cNvSpPr txBox="1">
            <a:spLocks noChangeArrowheads="1"/>
          </p:cNvSpPr>
          <p:nvPr/>
        </p:nvSpPr>
        <p:spPr bwMode="auto">
          <a:xfrm rot="-1386921">
            <a:off x="6538913" y="4383095"/>
            <a:ext cx="3206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prstClr val="black"/>
                </a:solidFill>
              </a:rPr>
              <a:t>r</a:t>
            </a:r>
          </a:p>
        </p:txBody>
      </p:sp>
      <p:sp>
        <p:nvSpPr>
          <p:cNvPr id="203785" name="TextBox 59"/>
          <p:cNvSpPr txBox="1">
            <a:spLocks noChangeArrowheads="1"/>
          </p:cNvSpPr>
          <p:nvPr/>
        </p:nvSpPr>
        <p:spPr bwMode="auto">
          <a:xfrm rot="1176510">
            <a:off x="6599238" y="4711707"/>
            <a:ext cx="8937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0000"/>
                </a:solidFill>
              </a:rPr>
              <a:t>too hot</a:t>
            </a:r>
          </a:p>
        </p:txBody>
      </p:sp>
      <p:sp>
        <p:nvSpPr>
          <p:cNvPr id="203786" name="TextBox 60"/>
          <p:cNvSpPr txBox="1">
            <a:spLocks noChangeArrowheads="1"/>
          </p:cNvSpPr>
          <p:nvPr/>
        </p:nvSpPr>
        <p:spPr bwMode="auto">
          <a:xfrm rot="1903954">
            <a:off x="5684838" y="5197482"/>
            <a:ext cx="965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3366FF"/>
                </a:solidFill>
              </a:rPr>
              <a:t>too cold</a:t>
            </a:r>
          </a:p>
        </p:txBody>
      </p:sp>
      <p:cxnSp>
        <p:nvCxnSpPr>
          <p:cNvPr id="12" name="Straight Arrow Connector 11"/>
          <p:cNvCxnSpPr>
            <a:stCxn id="203777" idx="3"/>
            <a:endCxn id="203791" idx="1"/>
          </p:cNvCxnSpPr>
          <p:nvPr/>
        </p:nvCxnSpPr>
        <p:spPr>
          <a:xfrm flipV="1">
            <a:off x="1498600" y="3443288"/>
            <a:ext cx="661988" cy="3175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3788" name="TextBox 13"/>
          <p:cNvSpPr txBox="1">
            <a:spLocks noChangeArrowheads="1"/>
          </p:cNvSpPr>
          <p:nvPr/>
        </p:nvSpPr>
        <p:spPr bwMode="auto">
          <a:xfrm>
            <a:off x="190500" y="2813050"/>
            <a:ext cx="152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increase</a:t>
            </a:r>
          </a:p>
        </p:txBody>
      </p:sp>
      <p:sp>
        <p:nvSpPr>
          <p:cNvPr id="203789" name="TextBox 14"/>
          <p:cNvSpPr txBox="1">
            <a:spLocks noChangeArrowheads="1"/>
          </p:cNvSpPr>
          <p:nvPr/>
        </p:nvSpPr>
        <p:spPr bwMode="auto">
          <a:xfrm>
            <a:off x="1079500" y="5170488"/>
            <a:ext cx="16383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stabilize GHG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concentration</a:t>
            </a:r>
          </a:p>
        </p:txBody>
      </p:sp>
      <p:sp>
        <p:nvSpPr>
          <p:cNvPr id="203790" name="TextBox 15"/>
          <p:cNvSpPr txBox="1">
            <a:spLocks noChangeArrowheads="1"/>
          </p:cNvSpPr>
          <p:nvPr/>
        </p:nvSpPr>
        <p:spPr bwMode="auto">
          <a:xfrm>
            <a:off x="4538663" y="3146425"/>
            <a:ext cx="152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increase temperature</a:t>
            </a:r>
          </a:p>
        </p:txBody>
      </p:sp>
      <p:sp>
        <p:nvSpPr>
          <p:cNvPr id="203791" name="TextBox 16"/>
          <p:cNvSpPr txBox="1">
            <a:spLocks noChangeArrowheads="1"/>
          </p:cNvSpPr>
          <p:nvPr/>
        </p:nvSpPr>
        <p:spPr bwMode="auto">
          <a:xfrm>
            <a:off x="2160588" y="3121025"/>
            <a:ext cx="152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increase GHG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concentration</a:t>
            </a:r>
          </a:p>
        </p:txBody>
      </p:sp>
      <p:cxnSp>
        <p:nvCxnSpPr>
          <p:cNvPr id="18" name="Straight Arrow Connector 17"/>
          <p:cNvCxnSpPr>
            <a:stCxn id="203791" idx="3"/>
          </p:cNvCxnSpPr>
          <p:nvPr/>
        </p:nvCxnSpPr>
        <p:spPr>
          <a:xfrm>
            <a:off x="3684588" y="3443288"/>
            <a:ext cx="1073150" cy="25400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203789" idx="0"/>
          </p:cNvCxnSpPr>
          <p:nvPr/>
        </p:nvCxnSpPr>
        <p:spPr>
          <a:xfrm flipH="1" flipV="1">
            <a:off x="1854200" y="3594100"/>
            <a:ext cx="44450" cy="1576388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203790" idx="2"/>
            <a:endCxn id="203795" idx="0"/>
          </p:cNvCxnSpPr>
          <p:nvPr/>
        </p:nvCxnSpPr>
        <p:spPr>
          <a:xfrm flipH="1">
            <a:off x="4248150" y="3792538"/>
            <a:ext cx="1052513" cy="1481137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3795" name="TextBox 21"/>
          <p:cNvSpPr txBox="1">
            <a:spLocks noChangeArrowheads="1"/>
          </p:cNvSpPr>
          <p:nvPr/>
        </p:nvSpPr>
        <p:spPr bwMode="auto">
          <a:xfrm>
            <a:off x="3486150" y="5273675"/>
            <a:ext cx="152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increase</a:t>
            </a:r>
          </a:p>
        </p:txBody>
      </p:sp>
      <p:cxnSp>
        <p:nvCxnSpPr>
          <p:cNvPr id="23" name="Straight Arrow Connector 22"/>
          <p:cNvCxnSpPr>
            <a:stCxn id="203795" idx="1"/>
          </p:cNvCxnSpPr>
          <p:nvPr/>
        </p:nvCxnSpPr>
        <p:spPr>
          <a:xfrm flipH="1">
            <a:off x="2522538" y="5459413"/>
            <a:ext cx="963612" cy="9525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3797" name="Picture 2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87850" y="5219700"/>
            <a:ext cx="793750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3798" name="TextBox 30"/>
          <p:cNvSpPr txBox="1">
            <a:spLocks noChangeArrowheads="1"/>
          </p:cNvSpPr>
          <p:nvPr/>
        </p:nvSpPr>
        <p:spPr bwMode="auto">
          <a:xfrm>
            <a:off x="165100" y="2311400"/>
            <a:ext cx="21034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u="sng">
                <a:solidFill>
                  <a:prstClr val="black"/>
                </a:solidFill>
              </a:rPr>
              <a:t>Stabilizing feedback:</a:t>
            </a:r>
          </a:p>
        </p:txBody>
      </p:sp>
      <p:sp>
        <p:nvSpPr>
          <p:cNvPr id="203799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60400"/>
          </a:xfrm>
        </p:spPr>
        <p:txBody>
          <a:bodyPr/>
          <a:lstStyle/>
          <a:p>
            <a:r>
              <a:rPr lang="en-US" sz="3200" b="1" dirty="0" smtClean="0">
                <a:latin typeface="Calibri" charset="0"/>
              </a:rPr>
              <a:t>Definitions of a habitable planet</a:t>
            </a:r>
            <a:endParaRPr lang="en-US" sz="3200" b="1" dirty="0">
              <a:latin typeface="Calibri" charset="0"/>
            </a:endParaRPr>
          </a:p>
        </p:txBody>
      </p:sp>
      <p:sp>
        <p:nvSpPr>
          <p:cNvPr id="203800" name="TextBox 42"/>
          <p:cNvSpPr txBox="1">
            <a:spLocks noChangeArrowheads="1"/>
          </p:cNvSpPr>
          <p:nvPr/>
        </p:nvSpPr>
        <p:spPr bwMode="auto">
          <a:xfrm>
            <a:off x="-50327" y="521266"/>
            <a:ext cx="9276404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700" dirty="0" smtClean="0">
                <a:solidFill>
                  <a:prstClr val="black"/>
                </a:solidFill>
              </a:rPr>
              <a:t>(Operational) definition of habitable planet used in this course: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700" dirty="0" smtClean="0">
                <a:solidFill>
                  <a:prstClr val="black"/>
                </a:solidFill>
              </a:rPr>
              <a:t>Habitable </a:t>
            </a:r>
            <a:r>
              <a:rPr lang="en-US" sz="1700" dirty="0">
                <a:solidFill>
                  <a:prstClr val="black"/>
                </a:solidFill>
              </a:rPr>
              <a:t>planet ≈ maintains surface liquid water over timescales relevant </a:t>
            </a:r>
            <a:r>
              <a:rPr lang="en-US" sz="1700" dirty="0" smtClean="0">
                <a:solidFill>
                  <a:prstClr val="black"/>
                </a:solidFill>
              </a:rPr>
              <a:t>to biological </a:t>
            </a:r>
            <a:r>
              <a:rPr lang="en-US" sz="1700" dirty="0">
                <a:solidFill>
                  <a:prstClr val="black"/>
                </a:solidFill>
              </a:rPr>
              <a:t>macroevolution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941805" y="5468938"/>
            <a:ext cx="22021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Dependent on</a:t>
            </a:r>
          </a:p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which atmospheric</a:t>
            </a:r>
          </a:p>
          <a:p>
            <a:r>
              <a:rPr lang="en-US" dirty="0">
                <a:solidFill>
                  <a:prstClr val="black"/>
                </a:solidFill>
                <a:latin typeface="Calibri"/>
              </a:rPr>
              <a:t>v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olatiles are available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39859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00" y="1321872"/>
            <a:ext cx="8559800" cy="825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7800"/>
            <a:ext cx="9144000" cy="749300"/>
          </a:xfrm>
        </p:spPr>
        <p:txBody>
          <a:bodyPr>
            <a:noAutofit/>
          </a:bodyPr>
          <a:lstStyle/>
          <a:p>
            <a:r>
              <a:rPr lang="en-US" sz="2400" dirty="0"/>
              <a:t>The carbonate-silicate feedback </a:t>
            </a:r>
            <a:r>
              <a:rPr lang="en-US" sz="2400" dirty="0" smtClean="0"/>
              <a:t>hypothesis involves both on-land weathering and seawater chemistry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3581400" y="1962706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rocks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36252" y="1962706"/>
            <a:ext cx="13216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atmosphere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122" y="3317290"/>
            <a:ext cx="5626100" cy="12827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096000" y="1962706"/>
            <a:ext cx="1952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d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ischarge to ocean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95944" y="3151158"/>
            <a:ext cx="1899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d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issolved in ocean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4444" y="3422650"/>
            <a:ext cx="4648200" cy="6223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127000" y="4044950"/>
            <a:ext cx="5813778" cy="79516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95644" y="2914302"/>
            <a:ext cx="13003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s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eafloor</a:t>
            </a:r>
          </a:p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precipitates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795644" y="3891139"/>
            <a:ext cx="2952044" cy="79516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1159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03200"/>
            <a:ext cx="8229600" cy="76993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Short-term vs. long term carbon cycle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422" y="909639"/>
            <a:ext cx="3667467" cy="32554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3322" y="812801"/>
            <a:ext cx="3970677" cy="2667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92073" y="4508500"/>
            <a:ext cx="23519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prstClr val="black"/>
                </a:solidFill>
                <a:latin typeface="Calibri"/>
              </a:rPr>
              <a:t>Zeebe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, Annual Reviews</a:t>
            </a:r>
          </a:p>
          <a:p>
            <a:r>
              <a:rPr lang="en-US" dirty="0">
                <a:solidFill>
                  <a:prstClr val="black"/>
                </a:solidFill>
                <a:latin typeface="Calibri"/>
              </a:rPr>
              <a:t>o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f Earth and Planetary</a:t>
            </a:r>
          </a:p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Sciences, 2012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6972300" y="3479801"/>
            <a:ext cx="0" cy="66039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350000" y="4229100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THIS CLASS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Left Brace 9"/>
          <p:cNvSpPr/>
          <p:nvPr/>
        </p:nvSpPr>
        <p:spPr>
          <a:xfrm>
            <a:off x="660400" y="1092200"/>
            <a:ext cx="357022" cy="1993900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 rot="16200000">
            <a:off x="-602292" y="1708561"/>
            <a:ext cx="18790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ANTHROPOGENIC </a:t>
            </a:r>
          </a:p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CLIMATE CHANGE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04075" y="4041422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Units: </a:t>
            </a:r>
            <a:r>
              <a:rPr lang="en-US" dirty="0" err="1" smtClean="0">
                <a:solidFill>
                  <a:prstClr val="black"/>
                </a:solidFill>
                <a:latin typeface="Calibri"/>
              </a:rPr>
              <a:t>Pg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C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4378083"/>
            <a:ext cx="4656667" cy="2479917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5113867" y="5965673"/>
            <a:ext cx="15716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Goodwin et al.</a:t>
            </a:r>
          </a:p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Nature </a:t>
            </a:r>
            <a:r>
              <a:rPr lang="en-US" dirty="0" err="1" smtClean="0">
                <a:solidFill>
                  <a:prstClr val="black"/>
                </a:solidFill>
                <a:latin typeface="Calibri"/>
              </a:rPr>
              <a:t>Geosci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. </a:t>
            </a:r>
          </a:p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2009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19454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500" y="296333"/>
            <a:ext cx="8229600" cy="825500"/>
          </a:xfrm>
        </p:spPr>
        <p:txBody>
          <a:bodyPr>
            <a:normAutofit fontScale="90000"/>
          </a:bodyPr>
          <a:lstStyle/>
          <a:p>
            <a:r>
              <a:rPr lang="en-US" sz="3400" baseline="30000" dirty="0" smtClean="0"/>
              <a:t>13</a:t>
            </a:r>
            <a:r>
              <a:rPr lang="en-US" sz="3400" dirty="0" smtClean="0"/>
              <a:t>C shows that 70%-80% of CO</a:t>
            </a:r>
            <a:r>
              <a:rPr lang="en-US" sz="3400" baseline="-25000" dirty="0" smtClean="0"/>
              <a:t>2</a:t>
            </a:r>
            <a:r>
              <a:rPr lang="en-US" sz="3400" dirty="0" smtClean="0"/>
              <a:t> released by volcanoes is taken up by carbonates (organic</a:t>
            </a:r>
            <a:br>
              <a:rPr lang="en-US" sz="3400" dirty="0" smtClean="0"/>
            </a:br>
            <a:r>
              <a:rPr lang="en-US" sz="3400" dirty="0" smtClean="0"/>
              <a:t>matter C-sink is relatively unimportant)</a:t>
            </a:r>
            <a:endParaRPr lang="en-US" sz="3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356" y="1842587"/>
            <a:ext cx="8311444" cy="39834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59300" y="5930900"/>
            <a:ext cx="4416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Royer, Treatise on </a:t>
            </a:r>
            <a:r>
              <a:rPr lang="en-US" dirty="0" err="1" smtClean="0">
                <a:solidFill>
                  <a:prstClr val="black"/>
                </a:solidFill>
                <a:latin typeface="Calibri"/>
              </a:rPr>
              <a:t>Geochem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. (2</a:t>
            </a:r>
            <a:r>
              <a:rPr lang="en-US" baseline="30000" dirty="0" smtClean="0">
                <a:solidFill>
                  <a:prstClr val="black"/>
                </a:solidFill>
                <a:latin typeface="Calibri"/>
              </a:rPr>
              <a:t>nd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Calibri"/>
              </a:rPr>
              <a:t>edn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.), 2014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7947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558562" y="458571"/>
            <a:ext cx="8420337" cy="60941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82143" y="5934670"/>
            <a:ext cx="2561857" cy="92333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/>
              <a:t>from de Pater &amp; Lissauer,</a:t>
            </a:r>
          </a:p>
          <a:p>
            <a:r>
              <a:rPr lang="en-US"/>
              <a:t>“Fundamental Planetary</a:t>
            </a:r>
          </a:p>
          <a:p>
            <a:r>
              <a:rPr lang="en-US"/>
              <a:t>Science”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4467802" cy="64633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/>
              <a:t>answer to student question about impact size </a:t>
            </a:r>
          </a:p>
          <a:p>
            <a:r>
              <a:rPr lang="en-US"/>
              <a:t>for mass extinction</a:t>
            </a:r>
          </a:p>
        </p:txBody>
      </p:sp>
    </p:spTree>
    <p:extLst>
      <p:ext uri="{BB962C8B-B14F-4D97-AF65-F5344CB8AC3E}">
        <p14:creationId xmlns:p14="http://schemas.microsoft.com/office/powerpoint/2010/main" val="42089263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27100"/>
          </a:xfrm>
        </p:spPr>
        <p:txBody>
          <a:bodyPr>
            <a:normAutofit fontScale="90000"/>
          </a:bodyPr>
          <a:lstStyle/>
          <a:p>
            <a:pPr algn="l"/>
            <a:r>
              <a:rPr lang="en-US" sz="2500" b="1" dirty="0" smtClean="0"/>
              <a:t>Erosion </a:t>
            </a:r>
            <a:r>
              <a:rPr lang="en-US" sz="2500" b="1" dirty="0"/>
              <a:t>driven by tectonic uplift is required to provide </a:t>
            </a:r>
            <a:r>
              <a:rPr lang="en-US" sz="2500" b="1" dirty="0" err="1"/>
              <a:t>cations</a:t>
            </a:r>
            <a:r>
              <a:rPr lang="en-US" sz="2500" b="1" dirty="0"/>
              <a:t> to balance CO</a:t>
            </a:r>
            <a:r>
              <a:rPr lang="en-US" sz="2500" b="1" baseline="-25000" dirty="0"/>
              <a:t>2</a:t>
            </a:r>
            <a:r>
              <a:rPr lang="en-US" sz="2500" b="1" dirty="0"/>
              <a:t> supplied by volcanic outgassing.</a:t>
            </a:r>
            <a:br>
              <a:rPr lang="en-US" sz="2500" b="1" dirty="0"/>
            </a:br>
            <a:endParaRPr lang="en-US" sz="25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C in atmosphere-ocean system: 3 kg/m</a:t>
            </a:r>
            <a:r>
              <a:rPr lang="en-US" baseline="30000" dirty="0" smtClean="0"/>
              <a:t>2</a:t>
            </a:r>
            <a:r>
              <a:rPr lang="en-US" dirty="0" smtClean="0"/>
              <a:t> , replenished every ~300 </a:t>
            </a:r>
            <a:r>
              <a:rPr lang="en-US" dirty="0" err="1" smtClean="0"/>
              <a:t>Kyr</a:t>
            </a:r>
            <a:endParaRPr lang="en-US" baseline="30000" dirty="0" smtClean="0"/>
          </a:p>
          <a:p>
            <a:r>
              <a:rPr lang="en-US" dirty="0" err="1" smtClean="0"/>
              <a:t>Ca</a:t>
            </a:r>
            <a:r>
              <a:rPr lang="en-US" dirty="0" smtClean="0"/>
              <a:t> needed to “neutralize” C: ~10</a:t>
            </a:r>
            <a:r>
              <a:rPr lang="en-US" baseline="30000" dirty="0" smtClean="0"/>
              <a:t>2</a:t>
            </a:r>
            <a:r>
              <a:rPr lang="en-US" dirty="0" smtClean="0"/>
              <a:t> kg/m</a:t>
            </a:r>
            <a:r>
              <a:rPr lang="en-US" baseline="30000" dirty="0" smtClean="0"/>
              <a:t>2</a:t>
            </a:r>
            <a:r>
              <a:rPr lang="en-US" dirty="0" smtClean="0"/>
              <a:t>/Myr (continental area, </a:t>
            </a:r>
            <a:r>
              <a:rPr lang="en-US" dirty="0" err="1" smtClean="0"/>
              <a:t>Ca:C</a:t>
            </a:r>
            <a:r>
              <a:rPr lang="en-US" dirty="0" smtClean="0"/>
              <a:t> </a:t>
            </a:r>
            <a:r>
              <a:rPr lang="en-US" dirty="0" err="1" smtClean="0"/>
              <a:t>stochiometry</a:t>
            </a:r>
            <a:r>
              <a:rPr lang="en-US" dirty="0" smtClean="0"/>
              <a:t>)</a:t>
            </a:r>
          </a:p>
          <a:p>
            <a:r>
              <a:rPr lang="en-US" dirty="0" err="1" smtClean="0"/>
              <a:t>Ca</a:t>
            </a:r>
            <a:r>
              <a:rPr lang="en-US" dirty="0" smtClean="0"/>
              <a:t> content of upper continental crust: ~5 </a:t>
            </a:r>
            <a:r>
              <a:rPr lang="en-US" dirty="0" err="1" smtClean="0"/>
              <a:t>wt</a:t>
            </a:r>
            <a:r>
              <a:rPr lang="en-US" dirty="0" smtClean="0"/>
              <a:t>% </a:t>
            </a:r>
            <a:r>
              <a:rPr lang="en-US" dirty="0" smtClean="0">
                <a:sym typeface="Wingdings"/>
              </a:rPr>
              <a:t> ~10</a:t>
            </a:r>
            <a:r>
              <a:rPr lang="en-US" baseline="30000" dirty="0" smtClean="0">
                <a:sym typeface="Wingdings"/>
              </a:rPr>
              <a:t>0</a:t>
            </a:r>
            <a:r>
              <a:rPr lang="en-US" dirty="0" smtClean="0">
                <a:sym typeface="Wingdings"/>
              </a:rPr>
              <a:t> km</a:t>
            </a:r>
            <a:r>
              <a:rPr lang="en-US" baseline="30000" dirty="0" smtClean="0">
                <a:sym typeface="Wingdings"/>
              </a:rPr>
              <a:t>3</a:t>
            </a:r>
            <a:r>
              <a:rPr lang="en-US" dirty="0" smtClean="0">
                <a:sym typeface="Wingdings"/>
              </a:rPr>
              <a:t>/</a:t>
            </a:r>
            <a:r>
              <a:rPr lang="en-US" dirty="0" err="1" smtClean="0">
                <a:sym typeface="Wingdings"/>
              </a:rPr>
              <a:t>yr</a:t>
            </a:r>
            <a:r>
              <a:rPr lang="en-US" dirty="0" smtClean="0">
                <a:sym typeface="Wingdings"/>
              </a:rPr>
              <a:t> of rock must have its </a:t>
            </a:r>
            <a:r>
              <a:rPr lang="en-US" dirty="0" err="1" smtClean="0">
                <a:sym typeface="Wingdings"/>
              </a:rPr>
              <a:t>Ca</a:t>
            </a:r>
            <a:r>
              <a:rPr lang="en-US" dirty="0" smtClean="0">
                <a:sym typeface="Wingdings"/>
              </a:rPr>
              <a:t> leached to balance volcanism.</a:t>
            </a:r>
            <a:endParaRPr lang="en-US" dirty="0" smtClean="0"/>
          </a:p>
          <a:p>
            <a:r>
              <a:rPr lang="en-US" dirty="0" smtClean="0"/>
              <a:t>Observed </a:t>
            </a:r>
            <a:r>
              <a:rPr lang="en-US" i="1" dirty="0" smtClean="0"/>
              <a:t>sediment</a:t>
            </a:r>
            <a:r>
              <a:rPr lang="en-US" dirty="0" smtClean="0"/>
              <a:t> (suspended/</a:t>
            </a:r>
            <a:r>
              <a:rPr lang="en-US" dirty="0" err="1" smtClean="0"/>
              <a:t>bedload</a:t>
            </a:r>
            <a:r>
              <a:rPr lang="en-US" dirty="0" smtClean="0"/>
              <a:t>) flux: 8 km</a:t>
            </a:r>
            <a:r>
              <a:rPr lang="en-US" baseline="30000" dirty="0" smtClean="0"/>
              <a:t>3</a:t>
            </a:r>
            <a:r>
              <a:rPr lang="en-US" dirty="0" smtClean="0"/>
              <a:t>/</a:t>
            </a:r>
            <a:r>
              <a:rPr lang="en-US" dirty="0" err="1" smtClean="0"/>
              <a:t>yr</a:t>
            </a:r>
            <a:r>
              <a:rPr lang="en-US" dirty="0" smtClean="0"/>
              <a:t>; roughly in balance with rock uplift by tectonics.</a:t>
            </a:r>
          </a:p>
          <a:p>
            <a:r>
              <a:rPr lang="en-US" dirty="0"/>
              <a:t>S</a:t>
            </a:r>
            <a:r>
              <a:rPr lang="en-US" dirty="0" smtClean="0"/>
              <a:t>oil</a:t>
            </a:r>
            <a:r>
              <a:rPr lang="en-US" dirty="0"/>
              <a:t>-profiles grow slowly and diffusively ( and are rarely &gt;&gt;100 m deep), </a:t>
            </a:r>
            <a:r>
              <a:rPr lang="en-US" dirty="0" smtClean="0"/>
              <a:t>too slow to balance Ca</a:t>
            </a:r>
            <a:r>
              <a:rPr lang="en-US" baseline="30000" dirty="0" smtClean="0"/>
              <a:t>2+</a:t>
            </a:r>
            <a:r>
              <a:rPr lang="en-US" dirty="0" smtClean="0"/>
              <a:t> demand.</a:t>
            </a:r>
          </a:p>
          <a:p>
            <a:endParaRPr lang="en-US" dirty="0"/>
          </a:p>
          <a:p>
            <a:pPr>
              <a:buFont typeface="Wingdings" charset="0"/>
              <a:buChar char="à"/>
            </a:pPr>
            <a:r>
              <a:rPr lang="en-US" u="sng" dirty="0" smtClean="0">
                <a:sym typeface="Wingdings"/>
              </a:rPr>
              <a:t>Plate tectonics needed for Earth-climate stability</a:t>
            </a:r>
            <a:r>
              <a:rPr lang="en-US" dirty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(in order to supply </a:t>
            </a:r>
            <a:r>
              <a:rPr lang="en-US" dirty="0" err="1" smtClean="0">
                <a:sym typeface="Wingdings"/>
              </a:rPr>
              <a:t>cations</a:t>
            </a:r>
            <a:r>
              <a:rPr lang="en-US" dirty="0" smtClean="0">
                <a:sym typeface="Wingdings"/>
              </a:rPr>
              <a:t> to balance volcanic fluxes of CO</a:t>
            </a:r>
            <a:r>
              <a:rPr lang="en-US" baseline="-25000" dirty="0" smtClean="0">
                <a:sym typeface="Wingdings"/>
              </a:rPr>
              <a:t>2</a:t>
            </a:r>
            <a:r>
              <a:rPr lang="en-US" dirty="0" smtClean="0">
                <a:sym typeface="Wingdings"/>
              </a:rPr>
              <a:t>).</a:t>
            </a:r>
            <a:endParaRPr lang="en-US" u="sng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2398889" y="6406444"/>
            <a:ext cx="6636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(However, would volcanic outgassing cease without plate tectonics?)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25399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432"/>
          </a:xfrm>
        </p:spPr>
        <p:txBody>
          <a:bodyPr>
            <a:noAutofit/>
          </a:bodyPr>
          <a:lstStyle/>
          <a:p>
            <a:r>
              <a:rPr lang="en-US" sz="3000" b="1" dirty="0" smtClean="0"/>
              <a:t>Lecture 2: From Earth history to the </a:t>
            </a:r>
            <a:r>
              <a:rPr lang="en-US" sz="3000" b="1" dirty="0" err="1" smtClean="0"/>
              <a:t>Circumstellar</a:t>
            </a:r>
            <a:r>
              <a:rPr lang="en-US" sz="3000" b="1" dirty="0" smtClean="0"/>
              <a:t> Habitable Zone concept: Key points</a:t>
            </a:r>
            <a:endParaRPr lang="en-US" sz="3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630" y="1045996"/>
            <a:ext cx="8887126" cy="5701559"/>
          </a:xfrm>
        </p:spPr>
        <p:txBody>
          <a:bodyPr>
            <a:normAutofit fontScale="85000" lnSpcReduction="10000"/>
          </a:bodyPr>
          <a:lstStyle/>
          <a:p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Small imbalances between the geologic release rate of pCO2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and the geologic consumption rate of pCO2 would have seriously threatened Earth’s habitability.</a:t>
            </a:r>
          </a:p>
          <a:p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This strongly suggests a negative feedback has regulated pCO2 over geologic time.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In the last ~10 years, the evidence for a negative feedback has gotten stronger - some people would go further and say a weathering feedback is required to explain the geologic data.</a:t>
            </a:r>
          </a:p>
          <a:p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A candidate mechanism for the weathering feedback is carbonate-silicate weathering.</a:t>
            </a:r>
          </a:p>
          <a:p>
            <a:r>
              <a:rPr lang="en-US" b="1" dirty="0" smtClean="0"/>
              <a:t>The Habitable Zone is defined as the range of distances from a star within which a weathering feedback </a:t>
            </a:r>
            <a:r>
              <a:rPr lang="en-US" b="1" i="1" dirty="0" smtClean="0"/>
              <a:t>might</a:t>
            </a:r>
            <a:r>
              <a:rPr lang="en-US" b="1" dirty="0" smtClean="0"/>
              <a:t> operate.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8826170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777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141663"/>
            <a:ext cx="1498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3778" name="TextBox 12"/>
          <p:cNvSpPr txBox="1">
            <a:spLocks noChangeArrowheads="1"/>
          </p:cNvSpPr>
          <p:nvPr/>
        </p:nvSpPr>
        <p:spPr bwMode="auto">
          <a:xfrm>
            <a:off x="4587875" y="2512219"/>
            <a:ext cx="45561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black"/>
                </a:solidFill>
              </a:rPr>
              <a:t>(Walker et al., JGR, 1981; </a:t>
            </a:r>
            <a:r>
              <a:rPr lang="en-US" sz="1600" dirty="0" err="1">
                <a:solidFill>
                  <a:prstClr val="black"/>
                </a:solidFill>
              </a:rPr>
              <a:t>Kasting</a:t>
            </a:r>
            <a:r>
              <a:rPr lang="en-US" sz="1600" dirty="0">
                <a:solidFill>
                  <a:prstClr val="black"/>
                </a:solidFill>
              </a:rPr>
              <a:t> et al., Icarus, 1993)</a:t>
            </a:r>
          </a:p>
        </p:txBody>
      </p:sp>
      <p:sp>
        <p:nvSpPr>
          <p:cNvPr id="203779" name="Title 1"/>
          <p:cNvSpPr txBox="1">
            <a:spLocks/>
          </p:cNvSpPr>
          <p:nvPr/>
        </p:nvSpPr>
        <p:spPr bwMode="auto">
          <a:xfrm>
            <a:off x="3532188" y="1615157"/>
            <a:ext cx="5726112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42900" indent="-34290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1" fontAlgn="base">
              <a:spcBef>
                <a:spcPct val="0"/>
              </a:spcBef>
              <a:spcAft>
                <a:spcPct val="0"/>
              </a:spcAft>
            </a:pPr>
            <a:r>
              <a:rPr lang="en-US" sz="2300" dirty="0" smtClean="0">
                <a:solidFill>
                  <a:prstClr val="black"/>
                </a:solidFill>
                <a:cs typeface="ＭＳ Ｐゴシック" charset="0"/>
              </a:rPr>
              <a:t>On Earth, long</a:t>
            </a:r>
            <a:r>
              <a:rPr lang="en-US" sz="2300" dirty="0">
                <a:solidFill>
                  <a:prstClr val="black"/>
                </a:solidFill>
                <a:cs typeface="ＭＳ Ｐゴシック" charset="0"/>
              </a:rPr>
              <a:t>-term climate stability involves the nonlinear temperature dependence of greenhouse gas drawdown by weathering.</a:t>
            </a:r>
            <a:r>
              <a:rPr lang="en-US" sz="2400" dirty="0">
                <a:solidFill>
                  <a:prstClr val="black"/>
                </a:solidFill>
                <a:cs typeface="ＭＳ Ｐゴシック" charset="0"/>
              </a:rPr>
              <a:t/>
            </a:r>
            <a:br>
              <a:rPr lang="en-US" sz="2400" dirty="0">
                <a:solidFill>
                  <a:prstClr val="black"/>
                </a:solidFill>
                <a:cs typeface="ＭＳ Ｐゴシック" charset="0"/>
              </a:rPr>
            </a:br>
            <a:endParaRPr lang="en-US" sz="2400" dirty="0">
              <a:solidFill>
                <a:prstClr val="black"/>
              </a:solidFill>
              <a:cs typeface="ＭＳ Ｐゴシック" charset="0"/>
            </a:endParaRPr>
          </a:p>
        </p:txBody>
      </p:sp>
      <p:sp>
        <p:nvSpPr>
          <p:cNvPr id="19" name="Donut 18"/>
          <p:cNvSpPr/>
          <p:nvPr/>
        </p:nvSpPr>
        <p:spPr>
          <a:xfrm>
            <a:off x="5854700" y="3417895"/>
            <a:ext cx="2933700" cy="2133600"/>
          </a:xfrm>
          <a:prstGeom prst="donut">
            <a:avLst>
              <a:gd name="adj" fmla="val 19877"/>
            </a:avLst>
          </a:prstGeom>
          <a:solidFill>
            <a:srgbClr val="00E9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3781" name="TextBox 29"/>
          <p:cNvSpPr txBox="1">
            <a:spLocks noChangeArrowheads="1"/>
          </p:cNvSpPr>
          <p:nvPr/>
        </p:nvSpPr>
        <p:spPr bwMode="auto">
          <a:xfrm>
            <a:off x="6923088" y="3760795"/>
            <a:ext cx="823912" cy="163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0">
                <a:solidFill>
                  <a:srgbClr val="FADC3D"/>
                </a:solidFill>
              </a:rPr>
              <a:t>*</a:t>
            </a:r>
          </a:p>
        </p:txBody>
      </p:sp>
      <p:sp>
        <p:nvSpPr>
          <p:cNvPr id="56" name="Rectangle 55"/>
          <p:cNvSpPr/>
          <p:nvPr/>
        </p:nvSpPr>
        <p:spPr>
          <a:xfrm>
            <a:off x="6108289" y="3687618"/>
            <a:ext cx="2483381" cy="186360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908681"/>
              </a:avLst>
            </a:prstTxWarp>
            <a:spAutoFit/>
          </a:bodyPr>
          <a:lstStyle/>
          <a:p>
            <a:pPr algn="ctr">
              <a:defRPr/>
            </a:pPr>
            <a:r>
              <a:rPr lang="en-US" sz="3000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ea typeface="ＭＳ Ｐゴシック" charset="0"/>
                <a:cs typeface="ＭＳ Ｐゴシック" charset="0"/>
              </a:rPr>
              <a:t>Habitable zone</a:t>
            </a:r>
          </a:p>
        </p:txBody>
      </p:sp>
      <p:cxnSp>
        <p:nvCxnSpPr>
          <p:cNvPr id="58" name="Straight Arrow Connector 57"/>
          <p:cNvCxnSpPr/>
          <p:nvPr/>
        </p:nvCxnSpPr>
        <p:spPr>
          <a:xfrm flipH="1">
            <a:off x="6256338" y="4564070"/>
            <a:ext cx="793750" cy="36353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3784" name="TextBox 58"/>
          <p:cNvSpPr txBox="1">
            <a:spLocks noChangeArrowheads="1"/>
          </p:cNvSpPr>
          <p:nvPr/>
        </p:nvSpPr>
        <p:spPr bwMode="auto">
          <a:xfrm rot="-1386921">
            <a:off x="6538913" y="4383095"/>
            <a:ext cx="3206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prstClr val="black"/>
                </a:solidFill>
              </a:rPr>
              <a:t>r</a:t>
            </a:r>
          </a:p>
        </p:txBody>
      </p:sp>
      <p:sp>
        <p:nvSpPr>
          <p:cNvPr id="203785" name="TextBox 59"/>
          <p:cNvSpPr txBox="1">
            <a:spLocks noChangeArrowheads="1"/>
          </p:cNvSpPr>
          <p:nvPr/>
        </p:nvSpPr>
        <p:spPr bwMode="auto">
          <a:xfrm rot="1176510">
            <a:off x="6599238" y="4711707"/>
            <a:ext cx="8937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0000"/>
                </a:solidFill>
              </a:rPr>
              <a:t>too hot</a:t>
            </a:r>
          </a:p>
        </p:txBody>
      </p:sp>
      <p:sp>
        <p:nvSpPr>
          <p:cNvPr id="203786" name="TextBox 60"/>
          <p:cNvSpPr txBox="1">
            <a:spLocks noChangeArrowheads="1"/>
          </p:cNvSpPr>
          <p:nvPr/>
        </p:nvSpPr>
        <p:spPr bwMode="auto">
          <a:xfrm rot="1903954">
            <a:off x="5684838" y="5197482"/>
            <a:ext cx="965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3366FF"/>
                </a:solidFill>
              </a:rPr>
              <a:t>too cold</a:t>
            </a:r>
          </a:p>
        </p:txBody>
      </p:sp>
      <p:cxnSp>
        <p:nvCxnSpPr>
          <p:cNvPr id="12" name="Straight Arrow Connector 11"/>
          <p:cNvCxnSpPr>
            <a:stCxn id="203777" idx="3"/>
            <a:endCxn id="203791" idx="1"/>
          </p:cNvCxnSpPr>
          <p:nvPr/>
        </p:nvCxnSpPr>
        <p:spPr>
          <a:xfrm flipV="1">
            <a:off x="1498600" y="3443288"/>
            <a:ext cx="661988" cy="3175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3788" name="TextBox 13"/>
          <p:cNvSpPr txBox="1">
            <a:spLocks noChangeArrowheads="1"/>
          </p:cNvSpPr>
          <p:nvPr/>
        </p:nvSpPr>
        <p:spPr bwMode="auto">
          <a:xfrm>
            <a:off x="190500" y="2813050"/>
            <a:ext cx="152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increase</a:t>
            </a:r>
          </a:p>
        </p:txBody>
      </p:sp>
      <p:sp>
        <p:nvSpPr>
          <p:cNvPr id="203789" name="TextBox 14"/>
          <p:cNvSpPr txBox="1">
            <a:spLocks noChangeArrowheads="1"/>
          </p:cNvSpPr>
          <p:nvPr/>
        </p:nvSpPr>
        <p:spPr bwMode="auto">
          <a:xfrm>
            <a:off x="1079500" y="5170488"/>
            <a:ext cx="16383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stabilize GHG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concentration</a:t>
            </a:r>
          </a:p>
        </p:txBody>
      </p:sp>
      <p:sp>
        <p:nvSpPr>
          <p:cNvPr id="203790" name="TextBox 15"/>
          <p:cNvSpPr txBox="1">
            <a:spLocks noChangeArrowheads="1"/>
          </p:cNvSpPr>
          <p:nvPr/>
        </p:nvSpPr>
        <p:spPr bwMode="auto">
          <a:xfrm>
            <a:off x="4538663" y="3146425"/>
            <a:ext cx="152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increase temperature</a:t>
            </a:r>
          </a:p>
        </p:txBody>
      </p:sp>
      <p:sp>
        <p:nvSpPr>
          <p:cNvPr id="203791" name="TextBox 16"/>
          <p:cNvSpPr txBox="1">
            <a:spLocks noChangeArrowheads="1"/>
          </p:cNvSpPr>
          <p:nvPr/>
        </p:nvSpPr>
        <p:spPr bwMode="auto">
          <a:xfrm>
            <a:off x="2160588" y="3121025"/>
            <a:ext cx="152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increase GHG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concentration</a:t>
            </a:r>
          </a:p>
        </p:txBody>
      </p:sp>
      <p:cxnSp>
        <p:nvCxnSpPr>
          <p:cNvPr id="18" name="Straight Arrow Connector 17"/>
          <p:cNvCxnSpPr>
            <a:stCxn id="203791" idx="3"/>
          </p:cNvCxnSpPr>
          <p:nvPr/>
        </p:nvCxnSpPr>
        <p:spPr>
          <a:xfrm>
            <a:off x="3684588" y="3443288"/>
            <a:ext cx="1073150" cy="25400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203789" idx="0"/>
          </p:cNvCxnSpPr>
          <p:nvPr/>
        </p:nvCxnSpPr>
        <p:spPr>
          <a:xfrm flipH="1" flipV="1">
            <a:off x="1854200" y="3594100"/>
            <a:ext cx="44450" cy="1576388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203790" idx="2"/>
            <a:endCxn id="203795" idx="0"/>
          </p:cNvCxnSpPr>
          <p:nvPr/>
        </p:nvCxnSpPr>
        <p:spPr>
          <a:xfrm flipH="1">
            <a:off x="4248150" y="3792538"/>
            <a:ext cx="1052513" cy="1481137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3795" name="TextBox 21"/>
          <p:cNvSpPr txBox="1">
            <a:spLocks noChangeArrowheads="1"/>
          </p:cNvSpPr>
          <p:nvPr/>
        </p:nvSpPr>
        <p:spPr bwMode="auto">
          <a:xfrm>
            <a:off x="3486150" y="5273675"/>
            <a:ext cx="152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increase</a:t>
            </a:r>
          </a:p>
        </p:txBody>
      </p:sp>
      <p:cxnSp>
        <p:nvCxnSpPr>
          <p:cNvPr id="23" name="Straight Arrow Connector 22"/>
          <p:cNvCxnSpPr>
            <a:stCxn id="203795" idx="1"/>
          </p:cNvCxnSpPr>
          <p:nvPr/>
        </p:nvCxnSpPr>
        <p:spPr>
          <a:xfrm flipH="1">
            <a:off x="2522538" y="5459413"/>
            <a:ext cx="963612" cy="9525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3797" name="Picture 2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87850" y="5219700"/>
            <a:ext cx="793750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3798" name="TextBox 30"/>
          <p:cNvSpPr txBox="1">
            <a:spLocks noChangeArrowheads="1"/>
          </p:cNvSpPr>
          <p:nvPr/>
        </p:nvSpPr>
        <p:spPr bwMode="auto">
          <a:xfrm>
            <a:off x="165100" y="2311400"/>
            <a:ext cx="21034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u="sng">
                <a:solidFill>
                  <a:prstClr val="black"/>
                </a:solidFill>
              </a:rPr>
              <a:t>Stabilizing feedback:</a:t>
            </a:r>
          </a:p>
        </p:txBody>
      </p:sp>
      <p:sp>
        <p:nvSpPr>
          <p:cNvPr id="203799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60400"/>
          </a:xfrm>
        </p:spPr>
        <p:txBody>
          <a:bodyPr/>
          <a:lstStyle/>
          <a:p>
            <a:r>
              <a:rPr lang="en-US" sz="3200" b="1" dirty="0" smtClean="0">
                <a:latin typeface="Calibri" charset="0"/>
              </a:rPr>
              <a:t>Definitions of a habitable planet</a:t>
            </a:r>
            <a:endParaRPr lang="en-US" sz="3200" b="1" dirty="0">
              <a:latin typeface="Calibri" charset="0"/>
            </a:endParaRPr>
          </a:p>
        </p:txBody>
      </p:sp>
      <p:sp>
        <p:nvSpPr>
          <p:cNvPr id="203800" name="TextBox 42"/>
          <p:cNvSpPr txBox="1">
            <a:spLocks noChangeArrowheads="1"/>
          </p:cNvSpPr>
          <p:nvPr/>
        </p:nvSpPr>
        <p:spPr bwMode="auto">
          <a:xfrm>
            <a:off x="-50327" y="521266"/>
            <a:ext cx="9276404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700" dirty="0" smtClean="0">
                <a:solidFill>
                  <a:prstClr val="black"/>
                </a:solidFill>
              </a:rPr>
              <a:t>(Operational) definition of habitable planet used in this course: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700" dirty="0" smtClean="0">
                <a:solidFill>
                  <a:prstClr val="black"/>
                </a:solidFill>
              </a:rPr>
              <a:t>Habitable </a:t>
            </a:r>
            <a:r>
              <a:rPr lang="en-US" sz="1700" dirty="0">
                <a:solidFill>
                  <a:prstClr val="black"/>
                </a:solidFill>
              </a:rPr>
              <a:t>planet ≈ maintains surface liquid water over timescales relevant </a:t>
            </a:r>
            <a:r>
              <a:rPr lang="en-US" sz="1700" dirty="0" smtClean="0">
                <a:solidFill>
                  <a:prstClr val="black"/>
                </a:solidFill>
              </a:rPr>
              <a:t>to biological </a:t>
            </a:r>
            <a:r>
              <a:rPr lang="en-US" sz="1700" dirty="0">
                <a:solidFill>
                  <a:prstClr val="black"/>
                </a:solidFill>
              </a:rPr>
              <a:t>macroevolution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941805" y="5468938"/>
            <a:ext cx="22021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Dependent on</a:t>
            </a:r>
          </a:p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which atmospheric</a:t>
            </a:r>
          </a:p>
          <a:p>
            <a:r>
              <a:rPr lang="en-US" dirty="0">
                <a:solidFill>
                  <a:prstClr val="black"/>
                </a:solidFill>
                <a:latin typeface="Calibri"/>
              </a:rPr>
              <a:t>v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olatiles are available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92539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 smtClean="0"/>
              <a:t>The Habitable Zone is bounded by luminosities that trigger </a:t>
            </a:r>
            <a:r>
              <a:rPr lang="en-US" sz="4000" i="1" dirty="0" smtClean="0"/>
              <a:t>unrecoverable </a:t>
            </a:r>
            <a:r>
              <a:rPr lang="en-US" sz="4000" dirty="0" smtClean="0"/>
              <a:t>climate crises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53695"/>
            <a:ext cx="8229600" cy="424858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q.v. impacts: Compare impact energy to insolation (work on board)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8258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0066"/>
            <a:ext cx="8229600" cy="576262"/>
          </a:xfrm>
        </p:spPr>
        <p:txBody>
          <a:bodyPr>
            <a:normAutofit/>
          </a:bodyPr>
          <a:lstStyle/>
          <a:p>
            <a:pPr algn="l"/>
            <a:r>
              <a:rPr lang="en-US" sz="3000" dirty="0" smtClean="0"/>
              <a:t>Feedbacks in the carbonate-silicate cycle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715690"/>
            <a:ext cx="7988300" cy="61423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7527645" y="1874845"/>
            <a:ext cx="2687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Langmuir &amp; </a:t>
            </a:r>
            <a:r>
              <a:rPr lang="en-US" dirty="0" err="1" smtClean="0">
                <a:solidFill>
                  <a:prstClr val="black"/>
                </a:solidFill>
                <a:latin typeface="Calibri"/>
              </a:rPr>
              <a:t>Broecker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Ch. 9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017017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432"/>
          </a:xfrm>
        </p:spPr>
        <p:txBody>
          <a:bodyPr>
            <a:noAutofit/>
          </a:bodyPr>
          <a:lstStyle/>
          <a:p>
            <a:r>
              <a:rPr lang="en-US" sz="3000" b="1" dirty="0" smtClean="0"/>
              <a:t>Lecture 2: From Earth history to the </a:t>
            </a:r>
            <a:r>
              <a:rPr lang="en-US" sz="3000" b="1" dirty="0" err="1" smtClean="0"/>
              <a:t>Circumstellar</a:t>
            </a:r>
            <a:r>
              <a:rPr lang="en-US" sz="3000" b="1" dirty="0" smtClean="0"/>
              <a:t> Habitable Zone concept: Key points</a:t>
            </a:r>
            <a:endParaRPr lang="en-US" sz="3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630" y="1045996"/>
            <a:ext cx="8887126" cy="5701559"/>
          </a:xfrm>
        </p:spPr>
        <p:txBody>
          <a:bodyPr>
            <a:normAutofit fontScale="85000" lnSpcReduction="10000"/>
          </a:bodyPr>
          <a:lstStyle/>
          <a:p>
            <a:r>
              <a:rPr lang="en-US" b="1" dirty="0" smtClean="0"/>
              <a:t>Small imbalances between the geologic release rate of pCO2</a:t>
            </a:r>
            <a:r>
              <a:rPr lang="en-US" b="1" dirty="0"/>
              <a:t> </a:t>
            </a:r>
            <a:r>
              <a:rPr lang="en-US" b="1" dirty="0" smtClean="0"/>
              <a:t>and the geologic consumption rate of pCO2 would have seriously threatened Earth’s habitability.</a:t>
            </a:r>
          </a:p>
          <a:p>
            <a:r>
              <a:rPr lang="en-US" b="1" dirty="0" smtClean="0"/>
              <a:t>This strongly suggests a negative feedback has regulated pCO2 over geologic time.</a:t>
            </a:r>
          </a:p>
          <a:p>
            <a:pPr lvl="1"/>
            <a:r>
              <a:rPr lang="en-US" dirty="0" smtClean="0"/>
              <a:t>In the last ~10 years, the evidence for a negative feedback has gotten stronger - some people would go further and say a weathering feedback is required to explain the geologic data.</a:t>
            </a:r>
          </a:p>
          <a:p>
            <a:r>
              <a:rPr lang="en-US" b="1" dirty="0" smtClean="0"/>
              <a:t>A candidate mechanism for the weathering feedback is carbonate-silicate weathering.</a:t>
            </a:r>
          </a:p>
          <a:p>
            <a:r>
              <a:rPr lang="en-US" b="1" dirty="0" smtClean="0"/>
              <a:t>The Habitable Zone is defined as the range of distances from a star within which a weathering feedback </a:t>
            </a:r>
            <a:r>
              <a:rPr lang="en-US" b="1" i="1" dirty="0" smtClean="0"/>
              <a:t>might</a:t>
            </a:r>
            <a:r>
              <a:rPr lang="en-US" b="1" dirty="0" smtClean="0"/>
              <a:t> operate.</a:t>
            </a:r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787698" y="751415"/>
            <a:ext cx="77159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alibri"/>
              </a:rPr>
              <a:t>Reminder: Class website is http</a:t>
            </a:r>
            <a:r>
              <a:rPr lang="en-US" dirty="0">
                <a:solidFill>
                  <a:srgbClr val="FF0000"/>
                </a:solidFill>
                <a:latin typeface="Calibri"/>
              </a:rPr>
              <a:t>://</a:t>
            </a:r>
            <a:r>
              <a:rPr lang="en-US" dirty="0" err="1">
                <a:solidFill>
                  <a:srgbClr val="FF0000"/>
                </a:solidFill>
                <a:latin typeface="Calibri"/>
              </a:rPr>
              <a:t>geosci.uchicago.edu</a:t>
            </a:r>
            <a:r>
              <a:rPr lang="en-US" dirty="0">
                <a:solidFill>
                  <a:srgbClr val="FF0000"/>
                </a:solidFill>
                <a:latin typeface="Calibri"/>
              </a:rPr>
              <a:t>/~kite/geos32060_2019/</a:t>
            </a:r>
          </a:p>
        </p:txBody>
      </p:sp>
    </p:spTree>
    <p:extLst>
      <p:ext uri="{BB962C8B-B14F-4D97-AF65-F5344CB8AC3E}">
        <p14:creationId xmlns:p14="http://schemas.microsoft.com/office/powerpoint/2010/main" val="18356465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7900" b="1" dirty="0" smtClean="0"/>
              <a:t>Bonus slides</a:t>
            </a:r>
            <a:endParaRPr lang="en-US" sz="7900" b="1" dirty="0"/>
          </a:p>
        </p:txBody>
      </p:sp>
    </p:spTree>
    <p:extLst>
      <p:ext uri="{BB962C8B-B14F-4D97-AF65-F5344CB8AC3E}">
        <p14:creationId xmlns:p14="http://schemas.microsoft.com/office/powerpoint/2010/main" val="7053540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276" y="1864088"/>
            <a:ext cx="7391400" cy="2108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8402" y="161964"/>
            <a:ext cx="881523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/>
              <a:t>Complex life and complex biospheres are lacking for most of Earth history</a:t>
            </a:r>
            <a:endParaRPr lang="en-US" sz="22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2851"/>
            <a:ext cx="9144000" cy="57776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2686" y="6388475"/>
            <a:ext cx="8691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Nick Butterfield, Macroevolution and </a:t>
            </a:r>
            <a:r>
              <a:rPr lang="en-US" dirty="0" err="1" smtClean="0"/>
              <a:t>macroecology</a:t>
            </a:r>
            <a:r>
              <a:rPr lang="en-US" dirty="0" smtClean="0"/>
              <a:t> through deep time, Paleontology, 2007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25557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pPr algn="l"/>
            <a:r>
              <a:rPr lang="en-US" sz="3000" dirty="0" smtClean="0"/>
              <a:t>Using genetic data to probe paleoclimate?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573962" y="157788"/>
            <a:ext cx="2661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u="sng" dirty="0" smtClean="0">
                <a:solidFill>
                  <a:srgbClr val="FF0000"/>
                </a:solidFill>
              </a:rPr>
              <a:t>new, little-tested method</a:t>
            </a:r>
            <a:endParaRPr lang="en-US" b="1" i="1" u="sng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73962" y="6264886"/>
            <a:ext cx="2381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Garcia et al. PNAS 2017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853" y="814826"/>
            <a:ext cx="5053761" cy="604317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36538" y="2040456"/>
            <a:ext cx="30594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 Resurrect ancestral proteins</a:t>
            </a:r>
          </a:p>
          <a:p>
            <a:r>
              <a:rPr lang="en-US" dirty="0" smtClean="0"/>
              <a:t>- Determine their temperature</a:t>
            </a:r>
          </a:p>
          <a:p>
            <a:r>
              <a:rPr lang="en-US" dirty="0" smtClean="0"/>
              <a:t>sensitivity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355783" y="5284790"/>
            <a:ext cx="37882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NDK = nucleoside </a:t>
            </a:r>
            <a:r>
              <a:rPr lang="en-US" dirty="0" err="1"/>
              <a:t>diphosphate</a:t>
            </a:r>
            <a:r>
              <a:rPr lang="en-US" dirty="0"/>
              <a:t> kinases</a:t>
            </a:r>
          </a:p>
        </p:txBody>
      </p:sp>
    </p:spTree>
    <p:extLst>
      <p:ext uri="{BB962C8B-B14F-4D97-AF65-F5344CB8AC3E}">
        <p14:creationId xmlns:p14="http://schemas.microsoft.com/office/powerpoint/2010/main" val="2817009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333" y="444101"/>
            <a:ext cx="6156553" cy="61909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5175"/>
            <a:ext cx="8229600" cy="338926"/>
          </a:xfrm>
        </p:spPr>
        <p:txBody>
          <a:bodyPr/>
          <a:lstStyle/>
          <a:p>
            <a:r>
              <a:rPr lang="en-US" sz="3000" dirty="0" smtClean="0"/>
              <a:t>Origin of oxygenic photosynthesis</a:t>
            </a:r>
            <a:endParaRPr lang="en-US" sz="3000" dirty="0"/>
          </a:p>
        </p:txBody>
      </p:sp>
      <p:sp>
        <p:nvSpPr>
          <p:cNvPr id="4" name="TextBox 3"/>
          <p:cNvSpPr txBox="1"/>
          <p:nvPr/>
        </p:nvSpPr>
        <p:spPr>
          <a:xfrm>
            <a:off x="5152021" y="6265716"/>
            <a:ext cx="3534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Fischer et al., Annual Reviews,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30525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425747" cy="48158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778" y="3639467"/>
            <a:ext cx="5364222" cy="3218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4665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338"/>
            <a:ext cx="8229600" cy="6651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Warming by CH</a:t>
            </a:r>
            <a:r>
              <a:rPr lang="en-US" baseline="-25000" dirty="0" smtClean="0"/>
              <a:t>4</a:t>
            </a:r>
            <a:r>
              <a:rPr lang="en-US" dirty="0" smtClean="0"/>
              <a:t> in addition to CO</a:t>
            </a:r>
            <a:r>
              <a:rPr lang="en-US" baseline="-25000" dirty="0" smtClean="0"/>
              <a:t>2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5300" y="1031726"/>
            <a:ext cx="7378700" cy="58262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30300" y="698500"/>
            <a:ext cx="697586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>
                <a:solidFill>
                  <a:prstClr val="black"/>
                </a:solidFill>
                <a:latin typeface="Calibri"/>
              </a:rPr>
              <a:t>Which is the more powerful greenhouse gas – CH</a:t>
            </a:r>
            <a:r>
              <a:rPr lang="en-US" sz="2200" b="1" baseline="-25000" dirty="0" smtClean="0">
                <a:solidFill>
                  <a:prstClr val="black"/>
                </a:solidFill>
                <a:latin typeface="Calibri"/>
              </a:rPr>
              <a:t>4</a:t>
            </a:r>
            <a:r>
              <a:rPr lang="en-US" sz="2200" b="1" dirty="0" smtClean="0">
                <a:solidFill>
                  <a:prstClr val="black"/>
                </a:solidFill>
                <a:latin typeface="Calibri"/>
              </a:rPr>
              <a:t> or CO</a:t>
            </a:r>
            <a:r>
              <a:rPr lang="en-US" sz="2200" b="1" baseline="-25000" dirty="0" smtClean="0">
                <a:solidFill>
                  <a:prstClr val="black"/>
                </a:solidFill>
                <a:latin typeface="Calibri"/>
              </a:rPr>
              <a:t>2</a:t>
            </a:r>
            <a:r>
              <a:rPr lang="en-US" sz="2200" b="1" dirty="0" smtClean="0">
                <a:solidFill>
                  <a:prstClr val="black"/>
                </a:solidFill>
                <a:latin typeface="Calibri"/>
              </a:rPr>
              <a:t>?</a:t>
            </a:r>
            <a:endParaRPr lang="en-US" sz="22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341" y="2463800"/>
            <a:ext cx="170195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  <a:latin typeface="Calibri"/>
              </a:rPr>
              <a:t>O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utgoing</a:t>
            </a:r>
          </a:p>
          <a:p>
            <a:r>
              <a:rPr lang="en-US" b="1" dirty="0" err="1" smtClean="0">
                <a:solidFill>
                  <a:prstClr val="black"/>
                </a:solidFill>
                <a:latin typeface="Calibri"/>
              </a:rPr>
              <a:t>L</a:t>
            </a:r>
            <a:r>
              <a:rPr lang="en-US" dirty="0" err="1" smtClean="0">
                <a:solidFill>
                  <a:prstClr val="black"/>
                </a:solidFill>
                <a:latin typeface="Calibri"/>
              </a:rPr>
              <a:t>ongwave</a:t>
            </a:r>
            <a:endParaRPr lang="en-US" dirty="0" smtClean="0">
              <a:solidFill>
                <a:prstClr val="black"/>
              </a:solidFill>
              <a:latin typeface="Calibri"/>
            </a:endParaRPr>
          </a:p>
          <a:p>
            <a:r>
              <a:rPr lang="en-US" b="1" dirty="0" smtClean="0">
                <a:solidFill>
                  <a:prstClr val="black"/>
                </a:solidFill>
                <a:latin typeface="Calibri"/>
              </a:rPr>
              <a:t>R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adiation reduction</a:t>
            </a:r>
          </a:p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= strength</a:t>
            </a:r>
          </a:p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of greenhouse effect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341" y="5600700"/>
            <a:ext cx="229619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@280K fixed</a:t>
            </a:r>
          </a:p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surface temperature,</a:t>
            </a:r>
          </a:p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with 1 bar background</a:t>
            </a:r>
          </a:p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radiatively-inert gas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5156200" y="2667000"/>
            <a:ext cx="558800" cy="203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715000" y="2547034"/>
            <a:ext cx="15440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mixing ratio of</a:t>
            </a:r>
          </a:p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(CO</a:t>
            </a:r>
            <a:r>
              <a:rPr lang="en-US" baseline="-25000" dirty="0" smtClean="0">
                <a:solidFill>
                  <a:prstClr val="black"/>
                </a:solidFill>
                <a:latin typeface="Calibri"/>
              </a:rPr>
              <a:t>2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+CH</a:t>
            </a:r>
            <a:r>
              <a:rPr lang="en-US" baseline="-25000" dirty="0" smtClean="0">
                <a:solidFill>
                  <a:prstClr val="black"/>
                </a:solidFill>
                <a:latin typeface="Calibri"/>
              </a:rPr>
              <a:t>4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)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 rot="16200000">
            <a:off x="7328318" y="2408534"/>
            <a:ext cx="34197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from Pierrehumbert, </a:t>
            </a:r>
            <a:r>
              <a:rPr lang="en-US" sz="1200" i="1"/>
              <a:t>Principles of Planetary Climate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5059792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386" y="909586"/>
            <a:ext cx="7645400" cy="5461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34865" y="5921602"/>
            <a:ext cx="12997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Stephanie </a:t>
            </a:r>
          </a:p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Olson et al.,</a:t>
            </a:r>
          </a:p>
          <a:p>
            <a:r>
              <a:rPr lang="en-US" dirty="0" err="1" smtClean="0">
                <a:solidFill>
                  <a:prstClr val="black"/>
                </a:solidFill>
                <a:latin typeface="Calibri"/>
              </a:rPr>
              <a:t>arXiv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2018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47812"/>
            <a:ext cx="886890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smtClean="0">
                <a:solidFill>
                  <a:prstClr val="black"/>
                </a:solidFill>
                <a:latin typeface="Calibri"/>
              </a:rPr>
              <a:t>We don’t know the past total atmospheric pressure (or past pN2)</a:t>
            </a:r>
          </a:p>
          <a:p>
            <a:r>
              <a:rPr lang="en-US" sz="2500" b="1" dirty="0" smtClean="0">
                <a:solidFill>
                  <a:prstClr val="black"/>
                </a:solidFill>
                <a:latin typeface="Calibri"/>
              </a:rPr>
              <a:t>because we don’t understand the </a:t>
            </a:r>
            <a:r>
              <a:rPr lang="en-US" sz="2500" b="1" dirty="0">
                <a:solidFill>
                  <a:prstClr val="black"/>
                </a:solidFill>
                <a:latin typeface="Calibri"/>
              </a:rPr>
              <a:t>P</a:t>
            </a:r>
            <a:r>
              <a:rPr lang="en-US" sz="2500" b="1" dirty="0" smtClean="0">
                <a:solidFill>
                  <a:prstClr val="black"/>
                </a:solidFill>
                <a:latin typeface="Calibri"/>
              </a:rPr>
              <a:t>recambrian N cycle</a:t>
            </a:r>
            <a:endParaRPr lang="en-US" sz="2500" b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439557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36704"/>
            <a:ext cx="9144000" cy="30377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938790"/>
          </a:xfrm>
        </p:spPr>
        <p:txBody>
          <a:bodyPr>
            <a:normAutofit fontScale="90000"/>
          </a:bodyPr>
          <a:lstStyle/>
          <a:p>
            <a:pPr algn="r"/>
            <a:r>
              <a:rPr lang="en-US" sz="2200" dirty="0" smtClean="0"/>
              <a:t>The processes discussed today operate on 10^(5-12) </a:t>
            </a:r>
            <a:r>
              <a:rPr lang="en-US" sz="2200" dirty="0" err="1" smtClean="0"/>
              <a:t>yr</a:t>
            </a:r>
            <a:r>
              <a:rPr lang="en-US" sz="2200" dirty="0" smtClean="0"/>
              <a:t> timescales, much longer than the ~10^(2-3) </a:t>
            </a:r>
            <a:r>
              <a:rPr lang="en-US" sz="2200" dirty="0" err="1" smtClean="0"/>
              <a:t>yr</a:t>
            </a:r>
            <a:r>
              <a:rPr lang="en-US" sz="2200" dirty="0" smtClean="0"/>
              <a:t> timescales associated with the human response to human-induced climate change.</a:t>
            </a:r>
            <a:endParaRPr lang="en-US" sz="2200" dirty="0"/>
          </a:p>
        </p:txBody>
      </p:sp>
      <p:sp>
        <p:nvSpPr>
          <p:cNvPr id="4" name="TextBox 3"/>
          <p:cNvSpPr txBox="1"/>
          <p:nvPr/>
        </p:nvSpPr>
        <p:spPr>
          <a:xfrm>
            <a:off x="2928950" y="6316802"/>
            <a:ext cx="6215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Archer, Kite, et al., ‘The ultimate social cost of carbon,’ in review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3268" y="5796988"/>
            <a:ext cx="8062043" cy="528428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4638436" y="4942454"/>
            <a:ext cx="524585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279509" y="4942454"/>
            <a:ext cx="1397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Common Era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999" y="1114634"/>
            <a:ext cx="2747170" cy="327633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extBox 12"/>
          <p:cNvSpPr txBox="1"/>
          <p:nvPr/>
        </p:nvSpPr>
        <p:spPr>
          <a:xfrm rot="16200000">
            <a:off x="-1514517" y="2322456"/>
            <a:ext cx="35830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err="1" smtClean="0">
                <a:solidFill>
                  <a:prstClr val="black"/>
                </a:solidFill>
                <a:latin typeface="Calibri"/>
              </a:rPr>
              <a:t>Zeebe</a:t>
            </a:r>
            <a:r>
              <a:rPr lang="en-US" sz="1500" dirty="0" smtClean="0">
                <a:solidFill>
                  <a:prstClr val="black"/>
                </a:solidFill>
                <a:latin typeface="Calibri"/>
              </a:rPr>
              <a:t> &amp; </a:t>
            </a:r>
            <a:r>
              <a:rPr lang="en-US" sz="1500" dirty="0" err="1" smtClean="0">
                <a:solidFill>
                  <a:prstClr val="black"/>
                </a:solidFill>
                <a:latin typeface="Calibri"/>
              </a:rPr>
              <a:t>Zachos</a:t>
            </a:r>
            <a:r>
              <a:rPr lang="en-US" sz="1500" dirty="0" smtClean="0">
                <a:solidFill>
                  <a:prstClr val="black"/>
                </a:solidFill>
                <a:latin typeface="Calibri"/>
              </a:rPr>
              <a:t>, Philosophical Transactions </a:t>
            </a:r>
          </a:p>
          <a:p>
            <a:r>
              <a:rPr lang="en-US" sz="1500" dirty="0" smtClean="0">
                <a:solidFill>
                  <a:prstClr val="black"/>
                </a:solidFill>
                <a:latin typeface="Calibri"/>
              </a:rPr>
              <a:t>of the Royal Society 2013 </a:t>
            </a:r>
            <a:endParaRPr lang="en-US" sz="15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746078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"/>
            <a:ext cx="7747000" cy="6705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34865" y="5921602"/>
            <a:ext cx="12997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Stephanie </a:t>
            </a:r>
          </a:p>
          <a:p>
            <a:r>
              <a:rPr lang="en-US" dirty="0" smtClean="0"/>
              <a:t>Olson et al.,</a:t>
            </a:r>
          </a:p>
          <a:p>
            <a:r>
              <a:rPr lang="en-US" dirty="0" err="1" smtClean="0"/>
              <a:t>arXiv</a:t>
            </a:r>
            <a:r>
              <a:rPr lang="en-US" dirty="0" smtClean="0"/>
              <a:t>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406207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0"/>
            <a:ext cx="571341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34865" y="5921602"/>
            <a:ext cx="12997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Stephanie </a:t>
            </a:r>
          </a:p>
          <a:p>
            <a:r>
              <a:rPr lang="en-US" dirty="0" smtClean="0"/>
              <a:t>Olson et al.,</a:t>
            </a:r>
          </a:p>
          <a:p>
            <a:r>
              <a:rPr lang="en-US" dirty="0" err="1" smtClean="0"/>
              <a:t>arXiv</a:t>
            </a:r>
            <a:r>
              <a:rPr lang="en-US" dirty="0" smtClean="0"/>
              <a:t>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129151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186" y="0"/>
            <a:ext cx="6870992" cy="57637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61620" y="5763769"/>
            <a:ext cx="3882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prstClr val="black"/>
                </a:solidFill>
                <a:latin typeface="Calibri"/>
              </a:rPr>
              <a:t>Krissansen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-Totten et al. Am. J. Sci. 2015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3651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561525"/>
          </a:xfrm>
        </p:spPr>
        <p:txBody>
          <a:bodyPr/>
          <a:lstStyle/>
          <a:p>
            <a:r>
              <a:rPr lang="en-US" dirty="0" smtClean="0"/>
              <a:t>Why did the development of complex, multicellular life on Earth take so long?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950" y="2176937"/>
            <a:ext cx="8686800" cy="4525963"/>
          </a:xfrm>
        </p:spPr>
        <p:txBody>
          <a:bodyPr/>
          <a:lstStyle/>
          <a:p>
            <a:r>
              <a:rPr lang="en-US" dirty="0" smtClean="0"/>
              <a:t>Long wait for origin of life? (very unlikely)</a:t>
            </a:r>
          </a:p>
          <a:p>
            <a:r>
              <a:rPr lang="en-US" dirty="0" smtClean="0"/>
              <a:t>Evolutionary innovations the rate-limiting step?</a:t>
            </a:r>
          </a:p>
          <a:p>
            <a:r>
              <a:rPr lang="en-US" dirty="0" smtClean="0"/>
              <a:t>Environmental changes the rate-limiting step?</a:t>
            </a:r>
          </a:p>
          <a:p>
            <a:r>
              <a:rPr lang="en-US" dirty="0" smtClean="0"/>
              <a:t>Focus for the rest of this course: </a:t>
            </a:r>
            <a:r>
              <a:rPr lang="en-US" u="sng" dirty="0" smtClean="0"/>
              <a:t>microbial</a:t>
            </a:r>
            <a:r>
              <a:rPr lang="en-US" dirty="0" smtClean="0"/>
              <a:t> habitability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26633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60" y="0"/>
            <a:ext cx="7493000" cy="889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96" y="1001137"/>
            <a:ext cx="7493000" cy="46869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7702603" y="4580121"/>
            <a:ext cx="12916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Carter 1983</a:t>
            </a:r>
          </a:p>
          <a:p>
            <a:r>
              <a:rPr lang="en-US" dirty="0" smtClean="0"/>
              <a:t>Phil. Trans.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99895" y="5226452"/>
            <a:ext cx="8589917" cy="5539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000" b="1" dirty="0" smtClean="0"/>
              <a:t>Are you persuaded by Carter’s argument?</a:t>
            </a:r>
          </a:p>
        </p:txBody>
      </p:sp>
    </p:spTree>
    <p:extLst>
      <p:ext uri="{BB962C8B-B14F-4D97-AF65-F5344CB8AC3E}">
        <p14:creationId xmlns:p14="http://schemas.microsoft.com/office/powerpoint/2010/main" val="29894709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can we infer about climate from the continuity of life?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71191"/>
            <a:ext cx="8686800" cy="4525963"/>
          </a:xfrm>
        </p:spPr>
        <p:txBody>
          <a:bodyPr/>
          <a:lstStyle/>
          <a:p>
            <a:pPr marL="0" indent="0">
              <a:buNone/>
            </a:pPr>
            <a:r>
              <a:rPr lang="en-US" u="sng" dirty="0" smtClean="0"/>
              <a:t>Continuous surface (or near-surface) liquid water</a:t>
            </a:r>
          </a:p>
          <a:p>
            <a:pPr marL="0" indent="0">
              <a:buNone/>
            </a:pPr>
            <a:r>
              <a:rPr lang="en-US" dirty="0" smtClean="0"/>
              <a:t>Life is known to proliferate at least within this range:</a:t>
            </a:r>
          </a:p>
          <a:p>
            <a:pPr marL="0" indent="0">
              <a:buNone/>
            </a:pPr>
            <a:r>
              <a:rPr lang="en-US" dirty="0" smtClean="0"/>
              <a:t>T = -25C to 122C</a:t>
            </a:r>
          </a:p>
          <a:p>
            <a:pPr marL="0" indent="0">
              <a:buNone/>
            </a:pPr>
            <a:r>
              <a:rPr lang="en-US" dirty="0" smtClean="0"/>
              <a:t>pH = 0 to 13</a:t>
            </a:r>
          </a:p>
          <a:p>
            <a:pPr marL="0" indent="0">
              <a:buNone/>
            </a:pPr>
            <a:r>
              <a:rPr lang="en-US" i="1" dirty="0" smtClean="0"/>
              <a:t>P</a:t>
            </a:r>
            <a:r>
              <a:rPr lang="en-US" dirty="0" smtClean="0"/>
              <a:t> up to 200 </a:t>
            </a:r>
            <a:r>
              <a:rPr lang="en-US" dirty="0" err="1" smtClean="0"/>
              <a:t>MPa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Water activity as low as 0.6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669681" y="6312488"/>
            <a:ext cx="7262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Searching for Life Across Space and Time: Proceedings of a Workshop,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05788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514" y="169521"/>
            <a:ext cx="8686800" cy="1143000"/>
          </a:xfrm>
        </p:spPr>
        <p:txBody>
          <a:bodyPr/>
          <a:lstStyle/>
          <a:p>
            <a:r>
              <a:rPr lang="en-US" dirty="0" smtClean="0"/>
              <a:t>Evidence for oceans on Earth &gt;4.0 </a:t>
            </a:r>
            <a:r>
              <a:rPr lang="en-US" dirty="0" err="1" smtClean="0"/>
              <a:t>Ga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4699"/>
            <a:ext cx="5181841" cy="38863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1310" y="2322929"/>
            <a:ext cx="4152690" cy="34649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5787830"/>
            <a:ext cx="1724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Jack Hills zircons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7298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-270846"/>
            <a:ext cx="8524231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Glaciation uncommon in Earth history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5810"/>
            <a:ext cx="9144000" cy="609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7559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2191</TotalTime>
  <Words>2520</Words>
  <Application>Microsoft Macintosh PowerPoint</Application>
  <PresentationFormat>On-screen Show (4:3)</PresentationFormat>
  <Paragraphs>300</Paragraphs>
  <Slides>45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45</vt:i4>
      </vt:variant>
    </vt:vector>
  </HeadingPairs>
  <TitlesOfParts>
    <vt:vector size="48" baseType="lpstr">
      <vt:lpstr>Office Theme</vt:lpstr>
      <vt:lpstr>10_Office Theme</vt:lpstr>
      <vt:lpstr>4_Office Theme</vt:lpstr>
      <vt:lpstr>GEOS 22060/ GEOS 32060 / ASTR 45900 </vt:lpstr>
      <vt:lpstr>PowerPoint Presentation</vt:lpstr>
      <vt:lpstr>PowerPoint Presentation</vt:lpstr>
      <vt:lpstr>PowerPoint Presentation</vt:lpstr>
      <vt:lpstr>Why did the development of complex, multicellular life on Earth take so long?</vt:lpstr>
      <vt:lpstr>PowerPoint Presentation</vt:lpstr>
      <vt:lpstr>What can we infer about climate from the continuity of life?</vt:lpstr>
      <vt:lpstr>Evidence for oceans on Earth &gt;4.0 Ga</vt:lpstr>
      <vt:lpstr>Glaciation uncommon in Earth history</vt:lpstr>
      <vt:lpstr>PowerPoint Presentation</vt:lpstr>
      <vt:lpstr>History of Earth’s climate</vt:lpstr>
      <vt:lpstr>PowerPoint Presentation</vt:lpstr>
      <vt:lpstr>PowerPoint Presentation</vt:lpstr>
      <vt:lpstr>RISE OF OXYGEN:</vt:lpstr>
      <vt:lpstr>LIFE</vt:lpstr>
      <vt:lpstr>PowerPoint Presentation</vt:lpstr>
      <vt:lpstr>Lecture 1 Key points</vt:lpstr>
      <vt:lpstr>Lecture 2: From Earth history to the Circumstellar Habitable Zone concept: Key points</vt:lpstr>
      <vt:lpstr>PowerPoint Presentation</vt:lpstr>
      <vt:lpstr>Short-term vs. long term carbon cycle</vt:lpstr>
      <vt:lpstr>PowerPoint Presentation</vt:lpstr>
      <vt:lpstr>PowerPoint Presentation</vt:lpstr>
      <vt:lpstr>Lecture 2: From Earth history to the Circumstellar Habitable Zone concept: Key points</vt:lpstr>
      <vt:lpstr>Observation: CO2 concentration does not change quickly;  therefore CO2 supply is almost exactly equal to CO2 removal.</vt:lpstr>
      <vt:lpstr>Lecture 2: From Earth history to the Circumstellar Habitable Zone concept: Key points</vt:lpstr>
      <vt:lpstr>Definitions of a habitable planet</vt:lpstr>
      <vt:lpstr>The carbonate-silicate feedback hypothesis involves both on-land weathering and seawater chemistry</vt:lpstr>
      <vt:lpstr>Short-term vs. long term carbon cycle</vt:lpstr>
      <vt:lpstr>13C shows that 70%-80% of CO2 released by volcanoes is taken up by carbonates (organic matter C-sink is relatively unimportant)</vt:lpstr>
      <vt:lpstr>Erosion driven by tectonic uplift is required to provide cations to balance CO2 supplied by volcanic outgassing. </vt:lpstr>
      <vt:lpstr>Lecture 2: From Earth history to the Circumstellar Habitable Zone concept: Key points</vt:lpstr>
      <vt:lpstr>Definitions of a habitable planet</vt:lpstr>
      <vt:lpstr>The Habitable Zone is bounded by luminosities that trigger unrecoverable climate crises</vt:lpstr>
      <vt:lpstr>Feedbacks in the carbonate-silicate cycle</vt:lpstr>
      <vt:lpstr>Lecture 2: From Earth history to the Circumstellar Habitable Zone concept: Key points</vt:lpstr>
      <vt:lpstr>PowerPoint Presentation</vt:lpstr>
      <vt:lpstr>PowerPoint Presentation</vt:lpstr>
      <vt:lpstr>Using genetic data to probe paleoclimate? </vt:lpstr>
      <vt:lpstr>Origin of oxygenic photosynthesis</vt:lpstr>
      <vt:lpstr>Warming by CH4 in addition to CO2?</vt:lpstr>
      <vt:lpstr>PowerPoint Presentation</vt:lpstr>
      <vt:lpstr>The processes discussed today operate on 10^(5-12) yr timescales, much longer than the ~10^(2-3) yr timescales associated with the human response to human-induced climate change.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Edwin Kite</dc:creator>
  <cp:lastModifiedBy>Edwin Kite</cp:lastModifiedBy>
  <cp:revision>165</cp:revision>
  <dcterms:created xsi:type="dcterms:W3CDTF">2016-01-07T03:39:51Z</dcterms:created>
  <dcterms:modified xsi:type="dcterms:W3CDTF">2020-01-09T14:35:01Z</dcterms:modified>
</cp:coreProperties>
</file>