
<file path=[Content_Types].xml><?xml version="1.0" encoding="utf-8"?>
<Types xmlns="http://schemas.openxmlformats.org/package/2006/content-types">
  <Default Extension="xml" ContentType="application/xml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4" r:id="rId2"/>
    <p:sldMasterId id="2147483696" r:id="rId3"/>
  </p:sldMasterIdLst>
  <p:notesMasterIdLst>
    <p:notesMasterId r:id="rId35"/>
  </p:notesMasterIdLst>
  <p:sldIdLst>
    <p:sldId id="259" r:id="rId4"/>
    <p:sldId id="876" r:id="rId5"/>
    <p:sldId id="904" r:id="rId6"/>
    <p:sldId id="905" r:id="rId7"/>
    <p:sldId id="902" r:id="rId8"/>
    <p:sldId id="903" r:id="rId9"/>
    <p:sldId id="875" r:id="rId10"/>
    <p:sldId id="877" r:id="rId11"/>
    <p:sldId id="897" r:id="rId12"/>
    <p:sldId id="898" r:id="rId13"/>
    <p:sldId id="878" r:id="rId14"/>
    <p:sldId id="879" r:id="rId15"/>
    <p:sldId id="880" r:id="rId16"/>
    <p:sldId id="881" r:id="rId17"/>
    <p:sldId id="882" r:id="rId18"/>
    <p:sldId id="883" r:id="rId19"/>
    <p:sldId id="884" r:id="rId20"/>
    <p:sldId id="885" r:id="rId21"/>
    <p:sldId id="886" r:id="rId22"/>
    <p:sldId id="887" r:id="rId23"/>
    <p:sldId id="888" r:id="rId24"/>
    <p:sldId id="889" r:id="rId25"/>
    <p:sldId id="890" r:id="rId26"/>
    <p:sldId id="891" r:id="rId27"/>
    <p:sldId id="900" r:id="rId28"/>
    <p:sldId id="892" r:id="rId29"/>
    <p:sldId id="901" r:id="rId30"/>
    <p:sldId id="893" r:id="rId31"/>
    <p:sldId id="894" r:id="rId32"/>
    <p:sldId id="895" r:id="rId33"/>
    <p:sldId id="896" r:id="rId3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927" autoAdjust="0"/>
  </p:normalViewPr>
  <p:slideViewPr>
    <p:cSldViewPr snapToGrid="0" snapToObjects="1">
      <p:cViewPr>
        <p:scale>
          <a:sx n="75" d="100"/>
          <a:sy n="75" d="100"/>
        </p:scale>
        <p:origin x="-1096" y="-81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9" Type="http://schemas.openxmlformats.org/officeDocument/2006/relationships/slide" Target="slides/slide6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6C5D7E-955D-8B4E-90DA-A0FBEC7B91C1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99272D-19A8-E048-8EEA-12540FA111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121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So,</a:t>
            </a:r>
            <a:r>
              <a:rPr lang="en-US" baseline="0"/>
              <a:t> t</a:t>
            </a:r>
            <a:r>
              <a:rPr lang="en-US"/>
              <a:t>oday’s talk will focus uninhabitable planets.</a:t>
            </a:r>
            <a:r>
              <a:rPr lang="en-US" baseline="0"/>
              <a:t> But we can still get a lot of habitability insights from uninhabitable planets!</a:t>
            </a:r>
            <a:endParaRPr lang="en-US"/>
          </a:p>
          <a:p>
            <a:r>
              <a:rPr lang="en-US"/>
              <a:t>This slide is</a:t>
            </a:r>
            <a:r>
              <a:rPr lang="en-US" baseline="0"/>
              <a:t> a reminder for all of us, but</a:t>
            </a:r>
            <a:r>
              <a:rPr lang="en-US"/>
              <a:t> especially </a:t>
            </a:r>
            <a:r>
              <a:rPr lang="en-US" baseline="0"/>
              <a:t>the students, that we should not focus only on the x-axis of awesome when we pick our problems! Awesomeness, which is to say the axis of </a:t>
            </a:r>
            <a:r>
              <a:rPr lang="en-US" b="1" i="0" baseline="0"/>
              <a:t>absolute</a:t>
            </a:r>
            <a:r>
              <a:rPr lang="en-US" baseline="0"/>
              <a:t> contribution, is important, but let’s not forget the y-axis of </a:t>
            </a:r>
            <a:r>
              <a:rPr lang="en-US" b="1" i="0" baseline="0"/>
              <a:t>marginal</a:t>
            </a:r>
            <a:r>
              <a:rPr lang="en-US" baseline="0"/>
              <a:t> contribution. This y-axis will be different for everyone in the room because it’s a function of one’s specific skillset.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D8C94-30F0-4D4A-977C-612E79DD121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5530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No</a:t>
            </a:r>
            <a:r>
              <a:rPr lang="en-US" baseline="0"/>
              <a:t>w how did I know to truncate my log-uniform sub-Neptune core mass distribution at about 3 Earth masses? Well, generally, if you don’t have a lower cutoff then you fill in the radius valley. But the value of about 3 Earth masses is motivated by planet-radius correlations for neighboring planets. Down in the rocky-rocky quadrant, planet masses are well-correlated, so we can use the radius of the inner planet. We know rocky planets 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D8C94-30F0-4D4A-977C-612E79DD1217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10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32383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905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val="1"/>
            </a:ext>
          </a:extLst>
        </p:spPr>
      </p:sp>
      <p:sp>
        <p:nvSpPr>
          <p:cNvPr id="25190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r>
              <a:rPr lang="en-US">
                <a:latin typeface="Calibri" charset="0"/>
              </a:rPr>
              <a:t>From climate reconstruction to climate evolution modeling.</a:t>
            </a:r>
          </a:p>
        </p:txBody>
      </p:sp>
      <p:sp>
        <p:nvSpPr>
          <p:cNvPr id="25190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EFD3A2F-D1D9-3340-B116-2D5C19F24CB5}" type="slidenum">
              <a:rPr lang="en-US">
                <a:solidFill>
                  <a:prstClr val="black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This is a partial list of all</a:t>
            </a:r>
            <a:r>
              <a:rPr lang="en-US" baseline="0"/>
              <a:t> the things that have to go right before we get science out of James Webb Space Telescope.</a:t>
            </a:r>
          </a:p>
          <a:p>
            <a:r>
              <a:rPr lang="en-US" baseline="0"/>
              <a:t>I would say I have anxiety dreams about this, but I’m teaching two classes this quarter, which is a nice break from anxiety dreams &lt;beat&gt; *about JWST*.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6D8C94-30F0-4D4A-977C-612E79DD1217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4804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021415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767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5607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6588870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301832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79441625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40896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90015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077727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344645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009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51007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7158721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183155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345289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69515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125377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581740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30849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472852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324246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97723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749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45216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62066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681382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438DC1-655C-E04B-B855-43BA8576F009}" type="datetimeFigureOut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3/5/20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704E01-321E-354F-BA36-BE814F2255AE}" type="slidenum">
              <a:rPr lang="en-US" smtClean="0">
                <a:solidFill>
                  <a:prstClr val="white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956022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80807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31326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2780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58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6911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08013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1C5D88-EB29-6841-8092-9D9A531548E1}" type="datetimeFigureOut">
              <a:rPr lang="en-US" smtClean="0"/>
              <a:t>3/5/20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BEB44B-6C31-084D-B3FA-7D197837C3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8983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718C81-4FF0-2A49-82F1-416E7CCD713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3/5/20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2ED3FF-7211-C740-BEFA-A91AD736C4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1928514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F718C81-4FF0-2A49-82F1-416E7CCD713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3/5/20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72ED3FF-7211-C740-BEFA-A91AD736C43D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9129298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60400"/>
            <a:ext cx="7772400" cy="1470025"/>
          </a:xfrm>
        </p:spPr>
        <p:txBody>
          <a:bodyPr>
            <a:normAutofit/>
          </a:bodyPr>
          <a:lstStyle/>
          <a:p>
            <a:r>
              <a:rPr lang="en-US" sz="3400" dirty="0" smtClean="0"/>
              <a:t>GEOS 22060/ GEOS 32060 / ASTR 45900 </a:t>
            </a:r>
            <a:endParaRPr lang="en-US" sz="3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Lecture 18 </a:t>
            </a:r>
          </a:p>
          <a:p>
            <a:r>
              <a:rPr lang="en-US" dirty="0" smtClean="0"/>
              <a:t>Thursday 5 March 2020</a:t>
            </a:r>
            <a:endParaRPr lang="en-US" dirty="0"/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1804234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200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/>
              <a:t>What makes a planet habitable?</a:t>
            </a:r>
            <a:endParaRPr lang="en-US" b="1" dirty="0"/>
          </a:p>
          <a:p>
            <a:r>
              <a:rPr lang="en-US" dirty="0" smtClean="0"/>
              <a:t>Exoplanets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43781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7214" y="0"/>
            <a:ext cx="7082036" cy="6858000"/>
          </a:xfrm>
          <a:prstGeom prst="rect">
            <a:avLst/>
          </a:prstGeom>
        </p:spPr>
      </p:pic>
      <p:cxnSp>
        <p:nvCxnSpPr>
          <p:cNvPr id="6" name="Straight Connector 5"/>
          <p:cNvCxnSpPr/>
          <p:nvPr/>
        </p:nvCxnSpPr>
        <p:spPr>
          <a:xfrm flipV="1">
            <a:off x="4156414" y="127000"/>
            <a:ext cx="0" cy="6057900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2721314" y="4203700"/>
            <a:ext cx="12700" cy="1981200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flipH="1">
            <a:off x="2556214" y="5943600"/>
            <a:ext cx="1930400" cy="0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4727914" y="5956300"/>
            <a:ext cx="1625600" cy="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08614" y="2336800"/>
            <a:ext cx="0" cy="1651000"/>
          </a:xfrm>
          <a:prstGeom prst="straightConnector1">
            <a:avLst/>
          </a:prstGeom>
          <a:ln>
            <a:solidFill>
              <a:srgbClr val="008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extBox 1"/>
          <p:cNvSpPr txBox="1"/>
          <p:nvPr/>
        </p:nvSpPr>
        <p:spPr>
          <a:xfrm>
            <a:off x="3076914" y="55742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  <a:latin typeface="Calibri"/>
              </a:rPr>
              <a:t>rocky</a:t>
            </a:r>
          </a:p>
        </p:txBody>
      </p:sp>
      <p:sp>
        <p:nvSpPr>
          <p:cNvPr id="11" name="TextBox 10"/>
          <p:cNvSpPr txBox="1"/>
          <p:nvPr/>
        </p:nvSpPr>
        <p:spPr>
          <a:xfrm rot="16200000">
            <a:off x="2563000" y="4520168"/>
            <a:ext cx="6976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800000"/>
                </a:solidFill>
                <a:latin typeface="Calibri"/>
              </a:rPr>
              <a:t>rocky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2175534" y="2945368"/>
            <a:ext cx="140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alibri"/>
              </a:rPr>
              <a:t>sub-Neptune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16814" y="5573238"/>
            <a:ext cx="14080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008000"/>
                </a:solidFill>
                <a:latin typeface="Calibri"/>
              </a:rPr>
              <a:t>sub-Neptune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7196544" y="4334729"/>
            <a:ext cx="131169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300" i="1">
                <a:solidFill>
                  <a:prstClr val="black"/>
                </a:solidFill>
                <a:latin typeface="Calibri"/>
              </a:rPr>
              <a:t>different dot</a:t>
            </a:r>
          </a:p>
          <a:p>
            <a:pPr algn="r"/>
            <a:r>
              <a:rPr lang="en-US" sz="1300" i="1">
                <a:solidFill>
                  <a:prstClr val="black"/>
                </a:solidFill>
                <a:latin typeface="Calibri"/>
              </a:rPr>
              <a:t>colors represent</a:t>
            </a:r>
          </a:p>
          <a:p>
            <a:pPr algn="r"/>
            <a:r>
              <a:rPr lang="en-US" sz="1300" i="1">
                <a:solidFill>
                  <a:prstClr val="black"/>
                </a:solidFill>
                <a:latin typeface="Calibri"/>
              </a:rPr>
              <a:t>different system</a:t>
            </a:r>
          </a:p>
          <a:p>
            <a:pPr algn="r"/>
            <a:r>
              <a:rPr lang="en-US" sz="1300" i="1">
                <a:solidFill>
                  <a:prstClr val="black"/>
                </a:solidFill>
                <a:latin typeface="Calibri"/>
              </a:rPr>
              <a:t>multiplicities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4207214" y="215900"/>
            <a:ext cx="24015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>
                <a:solidFill>
                  <a:srgbClr val="000000"/>
                </a:solidFill>
                <a:latin typeface="Calibri"/>
              </a:rPr>
              <a:t>minimum radius</a:t>
            </a:r>
          </a:p>
          <a:p>
            <a:r>
              <a:rPr lang="en-US" i="1">
                <a:solidFill>
                  <a:srgbClr val="000000"/>
                </a:solidFill>
                <a:latin typeface="Calibri"/>
              </a:rPr>
              <a:t>for a sub-Neptune core</a:t>
            </a:r>
          </a:p>
        </p:txBody>
      </p:sp>
      <p:sp>
        <p:nvSpPr>
          <p:cNvPr id="7" name="TextBox 6"/>
          <p:cNvSpPr txBox="1"/>
          <p:nvPr/>
        </p:nvSpPr>
        <p:spPr>
          <a:xfrm rot="5400000">
            <a:off x="6928368" y="4419602"/>
            <a:ext cx="4011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Calibri"/>
              </a:rPr>
              <a:t>Radii from Kepler DR25 + Gaia DR2 + CKS</a:t>
            </a:r>
          </a:p>
        </p:txBody>
      </p:sp>
      <p:cxnSp>
        <p:nvCxnSpPr>
          <p:cNvPr id="20" name="Straight Connector 19"/>
          <p:cNvCxnSpPr/>
          <p:nvPr/>
        </p:nvCxnSpPr>
        <p:spPr>
          <a:xfrm flipV="1">
            <a:off x="2861014" y="4203700"/>
            <a:ext cx="1625600" cy="1625600"/>
          </a:xfrm>
          <a:prstGeom prst="line">
            <a:avLst/>
          </a:prstGeom>
          <a:ln>
            <a:solidFill>
              <a:srgbClr val="00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H="1">
            <a:off x="2555341" y="4216400"/>
            <a:ext cx="1930400" cy="0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 flipH="1">
            <a:off x="4486614" y="4191000"/>
            <a:ext cx="12700" cy="1981200"/>
          </a:xfrm>
          <a:prstGeom prst="straightConnector1">
            <a:avLst/>
          </a:prstGeom>
          <a:ln>
            <a:solidFill>
              <a:srgbClr val="8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Right Arrow 20"/>
          <p:cNvSpPr/>
          <p:nvPr/>
        </p:nvSpPr>
        <p:spPr>
          <a:xfrm rot="4589558">
            <a:off x="5110563" y="4284077"/>
            <a:ext cx="675476" cy="307945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5286991" y="4565382"/>
            <a:ext cx="1043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/>
              </a:rPr>
              <a:t>giant 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Calibri"/>
              </a:rPr>
              <a:t>impacts?</a:t>
            </a:r>
          </a:p>
        </p:txBody>
      </p:sp>
      <p:sp>
        <p:nvSpPr>
          <p:cNvPr id="25" name="Right Arrow 24"/>
          <p:cNvSpPr/>
          <p:nvPr/>
        </p:nvSpPr>
        <p:spPr>
          <a:xfrm rot="16200000">
            <a:off x="3818676" y="3032279"/>
            <a:ext cx="675476" cy="307945"/>
          </a:xfrm>
          <a:prstGeom prst="right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44380" y="3111317"/>
            <a:ext cx="10772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b="1">
                <a:solidFill>
                  <a:srgbClr val="000000"/>
                </a:solidFill>
                <a:latin typeface="Calibri"/>
              </a:rPr>
              <a:t>gas </a:t>
            </a:r>
          </a:p>
          <a:p>
            <a:pPr algn="r"/>
            <a:r>
              <a:rPr lang="en-US" b="1">
                <a:solidFill>
                  <a:srgbClr val="000000"/>
                </a:solidFill>
                <a:latin typeface="Calibri"/>
              </a:rPr>
              <a:t>accretion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H="1">
            <a:off x="4156414" y="836831"/>
            <a:ext cx="571500" cy="36966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Up-Down Arrow 28"/>
          <p:cNvSpPr/>
          <p:nvPr/>
        </p:nvSpPr>
        <p:spPr>
          <a:xfrm rot="18834979">
            <a:off x="5715070" y="2271267"/>
            <a:ext cx="285999" cy="1100180"/>
          </a:xfrm>
          <a:prstGeom prst="upDownArrow">
            <a:avLst/>
          </a:prstGeom>
          <a:solidFill>
            <a:srgbClr val="FFFFFF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30" name="TextBox 29"/>
          <p:cNvSpPr txBox="1"/>
          <p:nvPr/>
        </p:nvSpPr>
        <p:spPr>
          <a:xfrm rot="2521323">
            <a:off x="5194315" y="2202182"/>
            <a:ext cx="2105151" cy="646331"/>
          </a:xfrm>
          <a:prstGeom prst="rect">
            <a:avLst/>
          </a:prstGeom>
          <a:solidFill>
            <a:srgbClr val="FFFFFF">
              <a:alpha val="48000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rgbClr val="000000"/>
                </a:solidFill>
                <a:latin typeface="Calibri"/>
              </a:rPr>
              <a:t>dispersal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Calibri"/>
              </a:rPr>
              <a:t>in gas complement?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0" y="5053648"/>
            <a:ext cx="1702434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prstClr val="white"/>
                </a:solidFill>
                <a:latin typeface="Calibri"/>
              </a:rPr>
              <a:t>Rocky planet</a:t>
            </a:r>
          </a:p>
          <a:p>
            <a:r>
              <a:rPr lang="en-US">
                <a:solidFill>
                  <a:prstClr val="white"/>
                </a:solidFill>
                <a:latin typeface="Calibri"/>
              </a:rPr>
              <a:t>densities mostly</a:t>
            </a:r>
          </a:p>
          <a:p>
            <a:r>
              <a:rPr lang="en-US">
                <a:solidFill>
                  <a:prstClr val="white"/>
                </a:solidFill>
                <a:latin typeface="Calibri"/>
              </a:rPr>
              <a:t>consistent with</a:t>
            </a:r>
          </a:p>
          <a:p>
            <a:r>
              <a:rPr lang="en-US">
                <a:solidFill>
                  <a:prstClr val="white"/>
                </a:solidFill>
                <a:latin typeface="Calibri"/>
              </a:rPr>
              <a:t>Earth-like </a:t>
            </a:r>
          </a:p>
          <a:p>
            <a:r>
              <a:rPr lang="en-US">
                <a:solidFill>
                  <a:prstClr val="white"/>
                </a:solidFill>
                <a:latin typeface="Calibri"/>
              </a:rPr>
              <a:t>composition</a:t>
            </a:r>
          </a:p>
          <a:p>
            <a:r>
              <a:rPr lang="en-US">
                <a:solidFill>
                  <a:prstClr val="white"/>
                </a:solidFill>
                <a:latin typeface="Calibri"/>
              </a:rPr>
              <a:t>(e.g. Dai+ 2019)</a:t>
            </a:r>
          </a:p>
        </p:txBody>
      </p:sp>
    </p:spTree>
    <p:extLst>
      <p:ext uri="{BB962C8B-B14F-4D97-AF65-F5344CB8AC3E}">
        <p14:creationId xmlns:p14="http://schemas.microsoft.com/office/powerpoint/2010/main" val="23783557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HYDROGEN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</a:t>
            </a:r>
            <a:r>
              <a:rPr lang="en-US" dirty="0" smtClean="0">
                <a:solidFill>
                  <a:srgbClr val="000000"/>
                </a:solidFill>
              </a:rPr>
              <a:t>MG</a:t>
            </a:r>
            <a:r>
              <a:rPr lang="en-US" dirty="0">
                <a:solidFill>
                  <a:srgbClr val="000000"/>
                </a:solidFill>
              </a:rPr>
              <a:t>/SI/FE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WATER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CARBON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131760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342668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HABITABLE-ZONE 1-2 EARTH RADIUS PLANETS ARE LIKELY DIVERSE COMPOSITIONALLY </a:t>
            </a:r>
          </a:p>
          <a:p>
            <a:r>
              <a:rPr lang="en-US" dirty="0">
                <a:solidFill>
                  <a:srgbClr val="000000"/>
                </a:solidFill>
                <a:latin typeface="Calibri"/>
              </a:rPr>
              <a:t>	- HYDROGEN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22123" y="711200"/>
            <a:ext cx="5397500" cy="61468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25778" y="5150556"/>
            <a:ext cx="15393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Ginzberg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</a:t>
            </a:r>
          </a:p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ApJ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358043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MG/</a:t>
            </a:r>
            <a:r>
              <a:rPr lang="en-US" dirty="0" smtClean="0">
                <a:solidFill>
                  <a:srgbClr val="000000"/>
                </a:solidFill>
              </a:rPr>
              <a:t>SI, MG/FE, </a:t>
            </a:r>
            <a:r>
              <a:rPr lang="en-US" dirty="0" err="1" smtClean="0">
                <a:solidFill>
                  <a:srgbClr val="000000"/>
                </a:solidFill>
              </a:rPr>
              <a:t>e.t.c</a:t>
            </a:r>
            <a:r>
              <a:rPr lang="en-US" dirty="0" smtClean="0">
                <a:solidFill>
                  <a:srgbClr val="000000"/>
                </a:solidFill>
              </a:rPr>
              <a:t>. </a:t>
            </a:r>
          </a:p>
          <a:p>
            <a:pPr marL="0" indent="0">
              <a:buNone/>
            </a:pPr>
            <a:endParaRPr lang="en-US" sz="22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2863127" y="6293556"/>
            <a:ext cx="628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Jura &amp; Young, ‘Extrasolar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cosmochemistry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,’ Annual Reviews,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01" y="2356556"/>
            <a:ext cx="5720252" cy="351225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983111" y="2977444"/>
            <a:ext cx="3160889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Calibri"/>
              </a:rPr>
              <a:t>Constrained mainly by compositions of white dwarfs that are accreting 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material </a:t>
            </a:r>
            <a:r>
              <a:rPr lang="en-US" dirty="0" err="1" smtClean="0">
                <a:solidFill>
                  <a:srgbClr val="000000"/>
                </a:solidFill>
                <a:latin typeface="Calibri"/>
              </a:rPr>
              <a:t>fderived</a:t>
            </a:r>
            <a:r>
              <a:rPr lang="en-US" dirty="0" smtClean="0">
                <a:solidFill>
                  <a:srgbClr val="000000"/>
                </a:solidFill>
                <a:latin typeface="Calibri"/>
              </a:rPr>
              <a:t> </a:t>
            </a:r>
            <a:r>
              <a:rPr lang="en-US" dirty="0">
                <a:solidFill>
                  <a:srgbClr val="000000"/>
                </a:solidFill>
                <a:latin typeface="Calibri"/>
              </a:rPr>
              <a:t>from tidally shredded planets.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3231444" y="5868811"/>
            <a:ext cx="2356556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3654777" y="5868811"/>
            <a:ext cx="1600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~1 Earth radius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654777" y="4600941"/>
            <a:ext cx="14683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~1 Solar mass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20294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2863127" y="6293556"/>
            <a:ext cx="62808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Jura &amp; Young, ‘Extrasolar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cosmochemistry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,’ Annual Reviews, 2014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73200" y="533400"/>
            <a:ext cx="6184900" cy="579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0075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59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WATER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16111" y="1425222"/>
            <a:ext cx="5212291" cy="543277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18534" y="6094609"/>
            <a:ext cx="211225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Raymond et al. </a:t>
            </a:r>
          </a:p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MNRAS Letters 2018</a:t>
            </a:r>
          </a:p>
          <a:p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06269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7584"/>
            <a:ext cx="8229600" cy="756884"/>
          </a:xfrm>
        </p:spPr>
        <p:txBody>
          <a:bodyPr>
            <a:noAutofit/>
          </a:bodyPr>
          <a:lstStyle/>
          <a:p>
            <a:pPr algn="l"/>
            <a:r>
              <a:rPr lang="en-US" sz="2400" dirty="0" smtClean="0"/>
              <a:t>CYCLE-INDEPENDENT PLANETARY HABITABILITY ON EXOPLANET WATERWORLDS?</a:t>
            </a:r>
            <a:endParaRPr lang="en-US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5334000" y="6547556"/>
            <a:ext cx="21994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Kite &amp; Ford,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ApJ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2018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2068" y="812802"/>
            <a:ext cx="7265250" cy="5806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86327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- CARBON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6300" y="2044700"/>
            <a:ext cx="7391400" cy="4813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 rot="16200000">
            <a:off x="5892800" y="3641664"/>
            <a:ext cx="6063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Dasgupta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 2013, Reviews in Mineralogy &amp; Geochemistry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74301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422" y="5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THE M-STAR </a:t>
            </a:r>
            <a:r>
              <a:rPr lang="en-US" dirty="0" smtClean="0">
                <a:solidFill>
                  <a:srgbClr val="000000"/>
                </a:solidFill>
              </a:rPr>
              <a:t>OPPORTUNITY: RELATIVELY DEEPER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AND MORE FREQUENT TRANSITS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  <a:sym typeface="Wingdings"/>
              </a:rPr>
              <a:t> EASIER TO DETECT &amp; CHARACTERIZE 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22" y="1968500"/>
            <a:ext cx="7734300" cy="48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46395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457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574800"/>
            <a:ext cx="9144000" cy="843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7459" name="Title 1"/>
          <p:cNvSpPr txBox="1">
            <a:spLocks/>
          </p:cNvSpPr>
          <p:nvPr/>
        </p:nvSpPr>
        <p:spPr bwMode="auto">
          <a:xfrm>
            <a:off x="1016000" y="2603500"/>
            <a:ext cx="7177088" cy="331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altLang="ja-JP" sz="2800">
                <a:solidFill>
                  <a:prstClr val="white"/>
                </a:solidFill>
              </a:rPr>
              <a:t>Rocky planets in the habitable zone</a:t>
            </a:r>
          </a:p>
          <a:p>
            <a:r>
              <a:rPr lang="en-US" altLang="ja-JP" sz="2800">
                <a:solidFill>
                  <a:prstClr val="white"/>
                </a:solidFill>
              </a:rPr>
              <a:t>around red dwarfs (75% of stars in </a:t>
            </a:r>
          </a:p>
          <a:p>
            <a:r>
              <a:rPr lang="en-US" altLang="ja-JP" sz="2800">
                <a:solidFill>
                  <a:prstClr val="white"/>
                </a:solidFill>
              </a:rPr>
              <a:t>the Galaxy) should have a </a:t>
            </a:r>
          </a:p>
          <a:p>
            <a:r>
              <a:rPr lang="en-US" altLang="ja-JP" sz="2800">
                <a:solidFill>
                  <a:prstClr val="white"/>
                </a:solidFill>
              </a:rPr>
              <a:t>permanent dayside and nightside</a:t>
            </a:r>
          </a:p>
          <a:p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7460" name="Title 1"/>
          <p:cNvSpPr txBox="1">
            <a:spLocks/>
          </p:cNvSpPr>
          <p:nvPr/>
        </p:nvSpPr>
        <p:spPr bwMode="auto">
          <a:xfrm>
            <a:off x="0" y="2589213"/>
            <a:ext cx="9144000" cy="1325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 sz="3200">
              <a:solidFill>
                <a:prstClr val="white"/>
              </a:solidFill>
            </a:endParaRPr>
          </a:p>
        </p:txBody>
      </p:sp>
      <p:sp>
        <p:nvSpPr>
          <p:cNvPr id="147461" name="TextBox 7"/>
          <p:cNvSpPr txBox="1">
            <a:spLocks noChangeArrowheads="1"/>
          </p:cNvSpPr>
          <p:nvPr/>
        </p:nvSpPr>
        <p:spPr bwMode="auto">
          <a:xfrm>
            <a:off x="0" y="5353050"/>
            <a:ext cx="4097338" cy="110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r>
              <a:rPr lang="en-US" sz="2200">
                <a:solidFill>
                  <a:prstClr val="white"/>
                </a:solidFill>
              </a:rPr>
              <a:t>Example: GJ 1214b </a:t>
            </a:r>
          </a:p>
          <a:p>
            <a:r>
              <a:rPr lang="en-US" sz="2200">
                <a:solidFill>
                  <a:prstClr val="white"/>
                </a:solidFill>
              </a:rPr>
              <a:t>(Charbonneau et al., Nature 2009; </a:t>
            </a:r>
          </a:p>
          <a:p>
            <a:r>
              <a:rPr lang="en-US" sz="2200">
                <a:solidFill>
                  <a:prstClr val="white"/>
                </a:solidFill>
              </a:rPr>
              <a:t>Bean et al., Nature 2010)</a:t>
            </a:r>
          </a:p>
        </p:txBody>
      </p:sp>
      <p:sp>
        <p:nvSpPr>
          <p:cNvPr id="147462" name="TextBox 10"/>
          <p:cNvSpPr txBox="1">
            <a:spLocks noChangeArrowheads="1"/>
          </p:cNvSpPr>
          <p:nvPr/>
        </p:nvSpPr>
        <p:spPr bwMode="auto">
          <a:xfrm>
            <a:off x="0" y="6380163"/>
            <a:ext cx="6583363" cy="477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pPr>
              <a:buFont typeface="Wingdings" charset="0"/>
              <a:buChar char="à"/>
            </a:pPr>
            <a:r>
              <a:rPr lang="en-US" sz="2500">
                <a:solidFill>
                  <a:prstClr val="white"/>
                </a:solidFill>
              </a:rPr>
              <a:t>Exoplanet phase curves can test this prediction</a:t>
            </a:r>
          </a:p>
        </p:txBody>
      </p:sp>
      <p:sp>
        <p:nvSpPr>
          <p:cNvPr id="147463" name="Rectangle 13"/>
          <p:cNvSpPr>
            <a:spLocks noChangeArrowheads="1"/>
          </p:cNvSpPr>
          <p:nvPr/>
        </p:nvSpPr>
        <p:spPr bwMode="auto">
          <a:xfrm rot="-5400000">
            <a:off x="7346951" y="5060950"/>
            <a:ext cx="3224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sv-SE" i="1">
                <a:solidFill>
                  <a:srgbClr val="FFFFFF"/>
                </a:solidFill>
                <a:latin typeface="Calibri"/>
              </a:rPr>
              <a:t>Visualization: CfA/David Aguilar</a:t>
            </a:r>
            <a:endParaRPr lang="en-US" i="1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47465" name="TextBox 2"/>
          <p:cNvSpPr txBox="1">
            <a:spLocks noChangeArrowheads="1"/>
          </p:cNvSpPr>
          <p:nvPr/>
        </p:nvSpPr>
        <p:spPr bwMode="auto">
          <a:xfrm>
            <a:off x="10998200" y="43053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charset="0"/>
                <a:ea typeface="ＭＳ Ｐゴシック" charset="0"/>
              </a:defRPr>
            </a:lvl9pPr>
          </a:lstStyle>
          <a:p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3058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3000" dirty="0" smtClean="0"/>
              <a:t>Exoplanets are detected mainly through radial velocity measurements and transits</a:t>
            </a:r>
            <a:endParaRPr lang="en-US" sz="3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4222"/>
            <a:ext cx="3798880" cy="316200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2766671" y="2175209"/>
            <a:ext cx="2710748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Proxima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Centauri b</a:t>
            </a:r>
          </a:p>
          <a:p>
            <a:r>
              <a:rPr lang="en-US" dirty="0" err="1">
                <a:solidFill>
                  <a:prstClr val="black"/>
                </a:solidFill>
                <a:latin typeface="Calibri"/>
              </a:rPr>
              <a:t>Anglada-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Escudé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 2016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15444" y="4206231"/>
            <a:ext cx="6928556" cy="2651769"/>
          </a:xfrm>
          <a:prstGeom prst="rect">
            <a:avLst/>
          </a:prstGeom>
        </p:spPr>
      </p:pic>
      <p:cxnSp>
        <p:nvCxnSpPr>
          <p:cNvPr id="11" name="Straight Arrow Connector 10"/>
          <p:cNvCxnSpPr/>
          <p:nvPr/>
        </p:nvCxnSpPr>
        <p:spPr>
          <a:xfrm flipH="1">
            <a:off x="1981507" y="1044222"/>
            <a:ext cx="417382" cy="2963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477000" y="1044222"/>
            <a:ext cx="14112" cy="279267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949469" y="3836899"/>
            <a:ext cx="30371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TRAPPIST-1 (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Gillon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et al. 2016)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0330952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0426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HIGH XUV FLUX SUSTAINED FOR LONG PERIOD FOR SMALL STARS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000" y="1945922"/>
            <a:ext cx="8877300" cy="42799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69360" y="6488668"/>
            <a:ext cx="41746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Lammer et al. 2009 Space Science Reviews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913141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422" y="966081"/>
            <a:ext cx="4524022" cy="1143000"/>
          </a:xfrm>
        </p:spPr>
        <p:txBody>
          <a:bodyPr>
            <a:normAutofit fontScale="90000"/>
          </a:bodyPr>
          <a:lstStyle/>
          <a:p>
            <a:pPr algn="l"/>
            <a:r>
              <a:rPr lang="en-US" dirty="0" smtClean="0"/>
              <a:t>STRONGER STELLAR WIND </a:t>
            </a:r>
            <a:r>
              <a:rPr lang="en-US" dirty="0" smtClean="0">
                <a:sym typeface="Wingdings"/>
              </a:rPr>
              <a:t> STRONGER NONTHERMAL ATMOSPHERIC ESCPAE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3623" y="0"/>
            <a:ext cx="37341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04466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564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ADDITIONAL PROBLEMS </a:t>
            </a:r>
            <a:r>
              <a:rPr lang="en-US" dirty="0">
                <a:solidFill>
                  <a:srgbClr val="000000"/>
                </a:solidFill>
              </a:rPr>
              <a:t>FOR HABITABILITY FOR </a:t>
            </a:r>
            <a:r>
              <a:rPr lang="en-US" dirty="0" smtClean="0">
                <a:solidFill>
                  <a:srgbClr val="000000"/>
                </a:solidFill>
              </a:rPr>
              <a:t>PLANETS ORBITING </a:t>
            </a:r>
            <a:r>
              <a:rPr lang="en-US" dirty="0">
                <a:solidFill>
                  <a:srgbClr val="000000"/>
                </a:solidFill>
              </a:rPr>
              <a:t>M-</a:t>
            </a:r>
            <a:r>
              <a:rPr lang="en-US" dirty="0" smtClean="0">
                <a:solidFill>
                  <a:srgbClr val="000000"/>
                </a:solidFill>
              </a:rPr>
              <a:t>STARS</a:t>
            </a: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32111" y="1128888"/>
            <a:ext cx="4674252" cy="544708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037480" y="6488668"/>
            <a:ext cx="19688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Kite et al.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ApJ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2011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926642" y="759556"/>
            <a:ext cx="42173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Enhanced Substellar Weathering Instability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84668" y="6463086"/>
            <a:ext cx="3038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Tarter et al. Astrobiology 2007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97348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Exoplanet habitability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9333" y="685800"/>
            <a:ext cx="8771467" cy="55499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NUMEROUS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MG/SI/FE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WATER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CARBON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THE M-STAR OPPORTUNITY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PROBLEMS FOR HABITABILITY FOR PLANETS 	 	  	  	 	  ORBITING M-STARS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000000"/>
                </a:solidFill>
              </a:rPr>
              <a:t>FUTURE MISSIONS</a:t>
            </a: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34455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14300"/>
            <a:ext cx="9144000" cy="662452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95500" y="5651500"/>
            <a:ext cx="24557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Hubble Space Telescope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934200" y="5651500"/>
            <a:ext cx="6848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JWST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75858" y="494268"/>
            <a:ext cx="3318036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5000"/>
              <a:t>What’s next</a:t>
            </a:r>
          </a:p>
        </p:txBody>
      </p:sp>
    </p:spTree>
    <p:extLst>
      <p:ext uri="{BB962C8B-B14F-4D97-AF65-F5344CB8AC3E}">
        <p14:creationId xmlns:p14="http://schemas.microsoft.com/office/powerpoint/2010/main" val="36791162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4638"/>
            <a:ext cx="9144000" cy="5045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853826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202207" y="660400"/>
            <a:ext cx="192873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/>
              <a:t>Early Next Year</a:t>
            </a:r>
          </a:p>
        </p:txBody>
      </p:sp>
    </p:spTree>
    <p:extLst>
      <p:ext uri="{BB962C8B-B14F-4D97-AF65-F5344CB8AC3E}">
        <p14:creationId xmlns:p14="http://schemas.microsoft.com/office/powerpoint/2010/main" val="267271082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328" y="3352800"/>
            <a:ext cx="6230672" cy="35052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786538" y="674131"/>
            <a:ext cx="2132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Malik et al. in review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69333"/>
            <a:ext cx="4854270" cy="359306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0"/>
            <a:ext cx="36545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prstClr val="black"/>
                </a:solidFill>
                <a:latin typeface="Calibri"/>
              </a:rPr>
              <a:t>Simulated secondary eclipse spectra</a:t>
            </a:r>
            <a:endParaRPr lang="en-US" b="1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201585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5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583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236319"/>
            <a:ext cx="8229600" cy="623278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297331" y="25439"/>
            <a:ext cx="3089583" cy="646331"/>
          </a:xfrm>
          <a:prstGeom prst="rect">
            <a:avLst/>
          </a:prstGeom>
          <a:solidFill>
            <a:sysClr val="window" lastClr="FFFFFF"/>
          </a:solidFill>
        </p:spPr>
        <p:txBody>
          <a:bodyPr wrap="non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analysis of community data by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</a:rPr>
              <a:t>Otegi et al. A&amp;A 2019</a:t>
            </a:r>
          </a:p>
        </p:txBody>
      </p:sp>
    </p:spTree>
    <p:extLst>
      <p:ext uri="{BB962C8B-B14F-4D97-AF65-F5344CB8AC3E}">
        <p14:creationId xmlns:p14="http://schemas.microsoft.com/office/powerpoint/2010/main" val="25507323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27251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INTERSTELLAR MISSIONS?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063978"/>
            <a:ext cx="9144000" cy="4525963"/>
          </a:xfrm>
        </p:spPr>
        <p:txBody>
          <a:bodyPr>
            <a:normAutofit/>
          </a:bodyPr>
          <a:lstStyle/>
          <a:p>
            <a:r>
              <a:rPr lang="en-US" sz="2500" dirty="0" smtClean="0"/>
              <a:t>Current distance record: Voyager 1 @ 0.8 light-days</a:t>
            </a:r>
          </a:p>
          <a:p>
            <a:r>
              <a:rPr lang="en-US" sz="2500" dirty="0" smtClean="0"/>
              <a:t>No interstellar missions have been funded</a:t>
            </a:r>
          </a:p>
          <a:p>
            <a:r>
              <a:rPr lang="en-US" sz="2500" dirty="0" smtClean="0"/>
              <a:t>The technology for an interstellar mission does not currently exist</a:t>
            </a:r>
          </a:p>
          <a:p>
            <a:r>
              <a:rPr lang="en-US" sz="2500" dirty="0" smtClean="0"/>
              <a:t>Breakthrough </a:t>
            </a:r>
            <a:r>
              <a:rPr lang="en-US" sz="2500" dirty="0" err="1" smtClean="0"/>
              <a:t>Starshot</a:t>
            </a:r>
            <a:r>
              <a:rPr lang="en-US" sz="2500" dirty="0" smtClean="0"/>
              <a:t> is a philanthropically-funded technology development project for a laser-accelerated interstellar </a:t>
            </a:r>
            <a:r>
              <a:rPr lang="en-US" sz="2500" dirty="0" err="1" smtClean="0"/>
              <a:t>lightsail</a:t>
            </a:r>
            <a:endParaRPr lang="en-US" sz="25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87233"/>
            <a:ext cx="4683634" cy="26345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6321777"/>
            <a:ext cx="71079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50-70GW power, 0.1 gram payload, 5000g acceleration, 0.2c cruise speed  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26000" y="3565524"/>
            <a:ext cx="4318000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6136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Exoplanet habitability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9333" y="685800"/>
            <a:ext cx="8771467" cy="55499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NUMEROUS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MG/SI/FE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WATER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CARBON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THE M-STAR OPPORTUNITY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PROBLEMS FOR HABITABILITY FOR PLANETS 	 	  	  	 	  ORBITING M-STARS</a:t>
            </a:r>
          </a:p>
          <a:p>
            <a:pPr marL="0" indent="0">
              <a:buNone/>
            </a:pPr>
            <a:endParaRPr lang="en-US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FUTURE MISSIONS</a:t>
            </a: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76367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543" y="-1"/>
            <a:ext cx="8410270" cy="787400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rot="16200000">
            <a:off x="6824134" y="4521201"/>
            <a:ext cx="38339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Benneke et al. Nature Astronomy 2019</a:t>
            </a:r>
          </a:p>
        </p:txBody>
      </p:sp>
    </p:spTree>
    <p:extLst>
      <p:ext uri="{BB962C8B-B14F-4D97-AF65-F5344CB8AC3E}">
        <p14:creationId xmlns:p14="http://schemas.microsoft.com/office/powerpoint/2010/main" val="234103943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8089" y="400109"/>
            <a:ext cx="12011378" cy="67564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0"/>
            <a:ext cx="6606540" cy="86177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2500">
                <a:solidFill>
                  <a:prstClr val="white"/>
                </a:solidFill>
                <a:latin typeface="Calibri"/>
              </a:rPr>
              <a:t>LHS 3844 b : First light from a exoplanet’s surface </a:t>
            </a:r>
          </a:p>
          <a:p>
            <a:r>
              <a:rPr lang="en-US" sz="2500">
                <a:solidFill>
                  <a:prstClr val="white"/>
                </a:solidFill>
                <a:latin typeface="Calibri"/>
              </a:rPr>
              <a:t>(</a:t>
            </a:r>
            <a:r>
              <a:rPr lang="en-US" sz="2500" i="1">
                <a:solidFill>
                  <a:prstClr val="white"/>
                </a:solidFill>
                <a:latin typeface="Calibri"/>
              </a:rPr>
              <a:t>Kreidberg et al. 2019</a:t>
            </a:r>
            <a:r>
              <a:rPr lang="en-US" sz="2500">
                <a:solidFill>
                  <a:prstClr val="white"/>
                </a:solidFill>
                <a:latin typeface="Calibri"/>
              </a:rPr>
              <a:t>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771837" y="381118"/>
            <a:ext cx="24122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Laura Kreidberg</a:t>
            </a:r>
          </a:p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PhD U. Chicago 2016 </a:t>
            </a:r>
            <a:r>
              <a:rPr lang="en-US">
                <a:solidFill>
                  <a:prstClr val="white"/>
                </a:solidFill>
                <a:latin typeface="Calibri"/>
                <a:sym typeface="Wingdings"/>
              </a:rPr>
              <a:t></a:t>
            </a:r>
            <a:endParaRPr lang="en-US">
              <a:solidFill>
                <a:prstClr val="white"/>
              </a:solidFill>
              <a:latin typeface="Calibri"/>
            </a:endParaRPr>
          </a:p>
          <a:p>
            <a:pPr algn="ctr"/>
            <a:r>
              <a:rPr lang="en-US">
                <a:solidFill>
                  <a:prstClr val="white"/>
                </a:solidFill>
                <a:latin typeface="Calibri"/>
              </a:rPr>
              <a:t>Faculty U. Leiden 2020</a:t>
            </a:r>
          </a:p>
        </p:txBody>
      </p:sp>
    </p:spTree>
    <p:extLst>
      <p:ext uri="{BB962C8B-B14F-4D97-AF65-F5344CB8AC3E}">
        <p14:creationId xmlns:p14="http://schemas.microsoft.com/office/powerpoint/2010/main" val="26393966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" y="-258230"/>
            <a:ext cx="9105900" cy="889000"/>
          </a:xfrm>
        </p:spPr>
        <p:txBody>
          <a:bodyPr>
            <a:normAutofit/>
          </a:bodyPr>
          <a:lstStyle/>
          <a:p>
            <a:r>
              <a:rPr lang="en-US" sz="3500"/>
              <a:t>Habitability insights from uninhabitable planets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14300" y="441305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/>
          </a:p>
          <a:p>
            <a:pPr algn="ctr"/>
            <a:r>
              <a:rPr lang="en-US" i="1"/>
              <a:t>lots of data,</a:t>
            </a:r>
          </a:p>
          <a:p>
            <a:pPr algn="ctr"/>
            <a:r>
              <a:rPr lang="en-US" i="1"/>
              <a:t>less attention from first-principles modelers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240" y="6211669"/>
            <a:ext cx="95830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inspiration: Uri Alon’s “How to Choose a Good Scientific Problem / </a:t>
            </a:r>
          </a:p>
          <a:p>
            <a:r>
              <a:rPr lang="en-US"/>
              <a:t>				      Materials for Nurturing Scientists”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6892626" y="4986873"/>
            <a:ext cx="1651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i="1"/>
              <a:t>max. relevance</a:t>
            </a:r>
          </a:p>
          <a:p>
            <a:pPr algn="ctr"/>
            <a:r>
              <a:rPr lang="en-US" i="1"/>
              <a:t>to habitability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00" y="4132877"/>
            <a:ext cx="20574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i="1"/>
          </a:p>
          <a:p>
            <a:pPr algn="ctr"/>
            <a:r>
              <a:rPr lang="en-US" i="1"/>
              <a:t>not much data,</a:t>
            </a:r>
          </a:p>
          <a:p>
            <a:pPr algn="ctr"/>
            <a:r>
              <a:rPr lang="en-US" i="1"/>
              <a:t>lots of attention from first-principles modelers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136413" y="5008503"/>
            <a:ext cx="212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less direct relevance</a:t>
            </a:r>
          </a:p>
          <a:p>
            <a:r>
              <a:rPr lang="en-US" i="1"/>
              <a:t>to habitability</a:t>
            </a:r>
          </a:p>
        </p:txBody>
      </p:sp>
      <p:sp>
        <p:nvSpPr>
          <p:cNvPr id="16" name="Block Arc 15"/>
          <p:cNvSpPr/>
          <p:nvPr/>
        </p:nvSpPr>
        <p:spPr>
          <a:xfrm rot="5400000">
            <a:off x="-1441450" y="-251877"/>
            <a:ext cx="7264400" cy="10401300"/>
          </a:xfrm>
          <a:prstGeom prst="blockArc">
            <a:avLst>
              <a:gd name="adj1" fmla="val 10800000"/>
              <a:gd name="adj2" fmla="val 16208755"/>
              <a:gd name="adj3" fmla="val 25306"/>
            </a:avLst>
          </a:prstGeom>
          <a:solidFill>
            <a:schemeClr val="tx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1892300" y="4974173"/>
            <a:ext cx="6299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159000" y="846673"/>
            <a:ext cx="33202" cy="43688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 rot="499686">
            <a:off x="3014133" y="3350172"/>
            <a:ext cx="8088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Pareto</a:t>
            </a:r>
          </a:p>
        </p:txBody>
      </p:sp>
      <p:sp>
        <p:nvSpPr>
          <p:cNvPr id="12" name="TextBox 11"/>
          <p:cNvSpPr txBox="1"/>
          <p:nvPr/>
        </p:nvSpPr>
        <p:spPr>
          <a:xfrm rot="1485756">
            <a:off x="3954572" y="3642268"/>
            <a:ext cx="6591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front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969000" y="4360337"/>
            <a:ext cx="102245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HZ, 1 </a:t>
            </a:r>
            <a:r>
              <a:rPr lang="en-US" b="1" i="1">
                <a:solidFill>
                  <a:schemeClr val="bg1"/>
                </a:solidFill>
              </a:rPr>
              <a:t>R</a:t>
            </a:r>
            <a:r>
              <a:rPr lang="en-US" sz="4000" b="1" baseline="-25000">
                <a:solidFill>
                  <a:schemeClr val="bg1"/>
                </a:solidFill>
              </a:rPr>
              <a:t>⊕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21274" y="3591868"/>
            <a:ext cx="1022452" cy="5027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HZ, 2 </a:t>
            </a:r>
            <a:r>
              <a:rPr lang="en-US" b="1" i="1">
                <a:solidFill>
                  <a:schemeClr val="bg1"/>
                </a:solidFill>
              </a:rPr>
              <a:t>R</a:t>
            </a:r>
            <a:r>
              <a:rPr lang="en-US" sz="4000" b="1" baseline="-25000">
                <a:solidFill>
                  <a:schemeClr val="bg1"/>
                </a:solidFill>
              </a:rPr>
              <a:t>⊕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40122" y="2790338"/>
            <a:ext cx="1095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hot rocky</a:t>
            </a:r>
          </a:p>
          <a:p>
            <a:r>
              <a:rPr lang="en-US" b="1">
                <a:solidFill>
                  <a:schemeClr val="bg1"/>
                </a:solidFill>
              </a:rPr>
              <a:t>planets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702045" y="2144007"/>
            <a:ext cx="11128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>
                <a:solidFill>
                  <a:schemeClr val="bg1"/>
                </a:solidFill>
              </a:rPr>
              <a:t>sub-</a:t>
            </a:r>
            <a:br>
              <a:rPr lang="en-US" b="1">
                <a:solidFill>
                  <a:schemeClr val="bg1"/>
                </a:solidFill>
              </a:rPr>
            </a:br>
            <a:r>
              <a:rPr lang="en-US" b="1">
                <a:solidFill>
                  <a:schemeClr val="bg1"/>
                </a:solidFill>
              </a:rPr>
              <a:t>Neptunes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176455" y="1488417"/>
            <a:ext cx="1525590" cy="17543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>
                <a:solidFill>
                  <a:schemeClr val="bg1"/>
                </a:solidFill>
              </a:rPr>
              <a:t>contaminated</a:t>
            </a:r>
          </a:p>
          <a:p>
            <a:r>
              <a:rPr lang="en-US" b="1">
                <a:solidFill>
                  <a:schemeClr val="bg1"/>
                </a:solidFill>
              </a:rPr>
              <a:t>WDs &amp;</a:t>
            </a:r>
          </a:p>
          <a:p>
            <a:r>
              <a:rPr lang="en-US" b="1">
                <a:solidFill>
                  <a:schemeClr val="bg1"/>
                </a:solidFill>
              </a:rPr>
              <a:t>disintegrating</a:t>
            </a:r>
          </a:p>
          <a:p>
            <a:r>
              <a:rPr lang="en-US" b="1">
                <a:solidFill>
                  <a:schemeClr val="bg1"/>
                </a:solidFill>
              </a:rPr>
              <a:t>rocky</a:t>
            </a:r>
          </a:p>
          <a:p>
            <a:r>
              <a:rPr lang="en-US" b="1">
                <a:solidFill>
                  <a:schemeClr val="bg1"/>
                </a:solidFill>
              </a:rPr>
              <a:t>planets</a:t>
            </a:r>
          </a:p>
          <a:p>
            <a:endParaRPr lang="en-US" b="1">
              <a:solidFill>
                <a:schemeClr val="bg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358310" y="635007"/>
            <a:ext cx="1666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/>
              <a:t>subjective plot! </a:t>
            </a:r>
          </a:p>
        </p:txBody>
      </p:sp>
    </p:spTree>
    <p:extLst>
      <p:ext uri="{BB962C8B-B14F-4D97-AF65-F5344CB8AC3E}">
        <p14:creationId xmlns:p14="http://schemas.microsoft.com/office/powerpoint/2010/main" val="19434693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6858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Exoplanet habitability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169333" y="685800"/>
            <a:ext cx="8771467" cy="5549900"/>
          </a:xfrm>
        </p:spPr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NUMEROUS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HABITABLE-ZONE 1-2 EARTH RADIUS PLANETS ARE LIKELY DIVERSE COMPOSITIONALLY 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MG/SI/FE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WATER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CARBON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THE M-STAR OPPORTUNITY</a:t>
            </a:r>
          </a:p>
          <a:p>
            <a:pPr marL="0" indent="0">
              <a:buNone/>
            </a:pPr>
            <a:r>
              <a:rPr lang="en-US" dirty="0">
                <a:solidFill>
                  <a:srgbClr val="000000"/>
                </a:solidFill>
              </a:rPr>
              <a:t>	</a:t>
            </a:r>
            <a:r>
              <a:rPr lang="en-US" dirty="0" smtClean="0">
                <a:solidFill>
                  <a:srgbClr val="000000"/>
                </a:solidFill>
              </a:rPr>
              <a:t>- PROBLEMS FOR HABITABILITY FOR PLANETS 	 	  	  	 	  ORBITING M-STARS</a:t>
            </a:r>
          </a:p>
          <a:p>
            <a:pPr marL="0" indent="0">
              <a:buNone/>
            </a:pPr>
            <a:endParaRPr lang="en-US" dirty="0">
              <a:solidFill>
                <a:srgbClr val="0000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000000"/>
                </a:solidFill>
              </a:rPr>
              <a:t>FUTURE MISSIONS</a:t>
            </a: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>
              <a:solidFill>
                <a:srgbClr val="000000"/>
              </a:solidFill>
            </a:endParaRPr>
          </a:p>
          <a:p>
            <a:pPr marL="0" indent="0">
              <a:buNone/>
            </a:pPr>
            <a:endParaRPr lang="en-US" baseline="-250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66482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dirty="0">
                <a:solidFill>
                  <a:srgbClr val="000000"/>
                </a:solidFill>
              </a:rPr>
              <a:t>HABITABLE-ZONE 1-2 EARTH RADIUS PLANETS ARE NUMEROUS</a:t>
            </a:r>
            <a:br>
              <a:rPr lang="en-US" dirty="0">
                <a:solidFill>
                  <a:srgbClr val="000000"/>
                </a:solidFill>
              </a:rPr>
            </a:b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763889"/>
            <a:ext cx="4545265" cy="248355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755" y="4679244"/>
            <a:ext cx="3810000" cy="9144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1778" y="1394556"/>
            <a:ext cx="198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prstClr val="black"/>
                </a:solidFill>
                <a:latin typeface="Calibri"/>
              </a:rPr>
              <a:t>Sunlike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(FGK) stars: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06067" y="1232972"/>
            <a:ext cx="20985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Red dwarf (M) stars: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753080" y="5122333"/>
            <a:ext cx="3416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prstClr val="black"/>
                </a:solidFill>
                <a:latin typeface="Calibri"/>
              </a:rPr>
              <a:t>Dressing &amp; Charbonneau </a:t>
            </a:r>
            <a:r>
              <a:rPr lang="en-US" dirty="0" err="1" smtClean="0">
                <a:solidFill>
                  <a:prstClr val="black"/>
                </a:solidFill>
                <a:latin typeface="Calibri"/>
              </a:rPr>
              <a:t>ApJ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 2015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90301" y="1916288"/>
            <a:ext cx="4429522" cy="3206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23833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300" y="206970"/>
            <a:ext cx="6031713" cy="44577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334933" y="5926667"/>
            <a:ext cx="21467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Van Eylen et al. 2018</a:t>
            </a:r>
          </a:p>
        </p:txBody>
      </p:sp>
    </p:spTree>
    <p:extLst>
      <p:ext uri="{BB962C8B-B14F-4D97-AF65-F5344CB8AC3E}">
        <p14:creationId xmlns:p14="http://schemas.microsoft.com/office/powerpoint/2010/main" val="335461462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Black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8923</TotalTime>
  <Words>982</Words>
  <Application>Microsoft Macintosh PowerPoint</Application>
  <PresentationFormat>On-screen Show (4:3)</PresentationFormat>
  <Paragraphs>177</Paragraphs>
  <Slides>31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31</vt:i4>
      </vt:variant>
    </vt:vector>
  </HeadingPairs>
  <TitlesOfParts>
    <vt:vector size="34" baseType="lpstr">
      <vt:lpstr>Office Theme</vt:lpstr>
      <vt:lpstr>Black</vt:lpstr>
      <vt:lpstr>1_Black</vt:lpstr>
      <vt:lpstr>GEOS 22060/ GEOS 32060 / ASTR 45900 </vt:lpstr>
      <vt:lpstr>Exoplanets are detected mainly through radial velocity measurements and transits</vt:lpstr>
      <vt:lpstr>PowerPoint Presentation</vt:lpstr>
      <vt:lpstr>PowerPoint Presentation</vt:lpstr>
      <vt:lpstr>PowerPoint Presentation</vt:lpstr>
      <vt:lpstr>Habitability insights from uninhabitable planets</vt:lpstr>
      <vt:lpstr>Exoplanet habitability</vt:lpstr>
      <vt:lpstr>HABITABLE-ZONE 1-2 EARTH RADIUS PLANETS ARE NUMEROUS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CYCLE-INDEPENDENT PLANETARY HABITABILITY ON EXOPLANET WATERWORLDS?</vt:lpstr>
      <vt:lpstr>PowerPoint Presentation</vt:lpstr>
      <vt:lpstr>PowerPoint Presentation</vt:lpstr>
      <vt:lpstr>PowerPoint Presentation</vt:lpstr>
      <vt:lpstr>PowerPoint Presentation</vt:lpstr>
      <vt:lpstr>HIGH XUV FLUX SUSTAINED FOR LONG PERIOD FOR SMALL STARS</vt:lpstr>
      <vt:lpstr>STRONGER STELLAR WIND  STRONGER NONTHERMAL ATMOSPHERIC ESCPAE</vt:lpstr>
      <vt:lpstr>PowerPoint Presentation</vt:lpstr>
      <vt:lpstr>Exoplanet habitability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INTERSTELLAR MISSIONS?</vt:lpstr>
      <vt:lpstr>Exoplanet habitability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Edwin Kite</dc:creator>
  <cp:lastModifiedBy>Edwin Kite</cp:lastModifiedBy>
  <cp:revision>354</cp:revision>
  <dcterms:created xsi:type="dcterms:W3CDTF">2016-01-07T03:39:51Z</dcterms:created>
  <dcterms:modified xsi:type="dcterms:W3CDTF">2020-03-05T13:15:01Z</dcterms:modified>
</cp:coreProperties>
</file>