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259" r:id="rId2"/>
    <p:sldId id="669" r:id="rId3"/>
    <p:sldId id="599" r:id="rId4"/>
    <p:sldId id="600" r:id="rId5"/>
    <p:sldId id="601" r:id="rId6"/>
    <p:sldId id="602" r:id="rId7"/>
    <p:sldId id="603" r:id="rId8"/>
    <p:sldId id="604" r:id="rId9"/>
    <p:sldId id="605" r:id="rId10"/>
    <p:sldId id="606" r:id="rId11"/>
    <p:sldId id="607" r:id="rId12"/>
    <p:sldId id="608" r:id="rId13"/>
    <p:sldId id="609" r:id="rId14"/>
    <p:sldId id="610" r:id="rId15"/>
    <p:sldId id="611" r:id="rId16"/>
    <p:sldId id="612" r:id="rId17"/>
    <p:sldId id="613" r:id="rId18"/>
    <p:sldId id="614" r:id="rId19"/>
    <p:sldId id="615" r:id="rId20"/>
    <p:sldId id="616" r:id="rId21"/>
    <p:sldId id="617" r:id="rId22"/>
    <p:sldId id="618" r:id="rId23"/>
    <p:sldId id="619" r:id="rId24"/>
    <p:sldId id="620" r:id="rId25"/>
    <p:sldId id="621" r:id="rId26"/>
    <p:sldId id="623" r:id="rId27"/>
    <p:sldId id="624" r:id="rId28"/>
    <p:sldId id="625" r:id="rId29"/>
    <p:sldId id="626" r:id="rId30"/>
    <p:sldId id="627" r:id="rId31"/>
    <p:sldId id="628" r:id="rId32"/>
    <p:sldId id="629" r:id="rId33"/>
    <p:sldId id="630" r:id="rId34"/>
    <p:sldId id="631" r:id="rId35"/>
    <p:sldId id="632" r:id="rId36"/>
    <p:sldId id="633" r:id="rId37"/>
    <p:sldId id="634" r:id="rId38"/>
    <p:sldId id="635" r:id="rId39"/>
    <p:sldId id="636" r:id="rId40"/>
    <p:sldId id="637" r:id="rId41"/>
    <p:sldId id="638" r:id="rId42"/>
    <p:sldId id="639" r:id="rId43"/>
    <p:sldId id="640" r:id="rId44"/>
    <p:sldId id="641" r:id="rId45"/>
    <p:sldId id="642" r:id="rId46"/>
    <p:sldId id="643" r:id="rId47"/>
    <p:sldId id="644" r:id="rId48"/>
    <p:sldId id="670" r:id="rId49"/>
    <p:sldId id="671" r:id="rId50"/>
    <p:sldId id="672" r:id="rId51"/>
    <p:sldId id="673" r:id="rId52"/>
    <p:sldId id="674" r:id="rId53"/>
    <p:sldId id="675" r:id="rId54"/>
    <p:sldId id="676" r:id="rId55"/>
    <p:sldId id="677" r:id="rId56"/>
    <p:sldId id="678" r:id="rId57"/>
    <p:sldId id="679" r:id="rId58"/>
    <p:sldId id="680" r:id="rId59"/>
    <p:sldId id="681" r:id="rId60"/>
    <p:sldId id="682" r:id="rId61"/>
    <p:sldId id="683" r:id="rId62"/>
    <p:sldId id="684" r:id="rId63"/>
    <p:sldId id="685" r:id="rId64"/>
    <p:sldId id="686" r:id="rId65"/>
    <p:sldId id="687" r:id="rId66"/>
    <p:sldId id="688" r:id="rId67"/>
    <p:sldId id="645" r:id="rId68"/>
    <p:sldId id="646" r:id="rId69"/>
    <p:sldId id="647" r:id="rId70"/>
    <p:sldId id="648" r:id="rId71"/>
    <p:sldId id="649" r:id="rId72"/>
    <p:sldId id="650" r:id="rId73"/>
    <p:sldId id="651" r:id="rId74"/>
    <p:sldId id="652" r:id="rId75"/>
    <p:sldId id="653" r:id="rId76"/>
    <p:sldId id="656" r:id="rId77"/>
    <p:sldId id="657" r:id="rId78"/>
    <p:sldId id="658" r:id="rId79"/>
    <p:sldId id="659" r:id="rId80"/>
    <p:sldId id="660" r:id="rId81"/>
    <p:sldId id="567" r:id="rId82"/>
    <p:sldId id="568" r:id="rId83"/>
    <p:sldId id="569" r:id="rId84"/>
    <p:sldId id="661" r:id="rId85"/>
    <p:sldId id="662" r:id="rId86"/>
    <p:sldId id="663" r:id="rId87"/>
    <p:sldId id="664" r:id="rId88"/>
    <p:sldId id="665" r:id="rId89"/>
    <p:sldId id="666" r:id="rId90"/>
    <p:sldId id="667" r:id="rId91"/>
    <p:sldId id="668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110" d="100"/>
          <a:sy n="110" d="100"/>
        </p:scale>
        <p:origin x="-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34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64094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Lecture 12</a:t>
            </a:r>
          </a:p>
          <a:p>
            <a:r>
              <a:rPr lang="en-US" dirty="0"/>
              <a:t>Continuation of last lecture</a:t>
            </a:r>
            <a:endParaRPr lang="en-US" dirty="0" smtClean="0"/>
          </a:p>
          <a:p>
            <a:r>
              <a:rPr lang="en-US" dirty="0"/>
              <a:t>Weathering feedback: up close</a:t>
            </a:r>
            <a:endParaRPr lang="en-US" dirty="0" smtClean="0"/>
          </a:p>
          <a:p>
            <a:r>
              <a:rPr lang="en-US" dirty="0"/>
              <a:t>Thursday 13 February </a:t>
            </a:r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(unin)habitable?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0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7514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209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2909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Kinetically-</a:t>
            </a:r>
          </a:p>
          <a:p>
            <a:r>
              <a:rPr lang="en-US" dirty="0"/>
              <a:t>l</a:t>
            </a:r>
            <a:r>
              <a:rPr lang="en-US" dirty="0" smtClean="0"/>
              <a:t>imited, low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(steep </a:t>
            </a:r>
          </a:p>
          <a:p>
            <a:r>
              <a:rPr lang="en-US" dirty="0"/>
              <a:t>m</a:t>
            </a:r>
            <a:r>
              <a:rPr lang="en-US" dirty="0" smtClean="0"/>
              <a:t>ountains)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Transport-</a:t>
            </a:r>
          </a:p>
          <a:p>
            <a:r>
              <a:rPr lang="en-US" dirty="0" smtClean="0"/>
              <a:t>limited,</a:t>
            </a:r>
          </a:p>
          <a:p>
            <a:r>
              <a:rPr lang="en-US" dirty="0" smtClean="0"/>
              <a:t>High 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(plains)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53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(confusingly) referred to as “supply”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6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01"/>
            <a:ext cx="21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et al. 2005 EPSL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9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619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218650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630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3175000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0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491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5744977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1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2" y="2787650"/>
            <a:ext cx="4110548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1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9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726"/>
          </a:xfrm>
        </p:spPr>
        <p:txBody>
          <a:bodyPr>
            <a:normAutofit fontScale="90000"/>
          </a:bodyPr>
          <a:lstStyle/>
          <a:p>
            <a:r>
              <a:rPr lang="en-US"/>
              <a:t>Outcome of midterm (n = 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638"/>
            <a:ext cx="9144000" cy="2410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468" y="3319918"/>
            <a:ext cx="2608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http://laps.lmd.jussieu.fr/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991" y="3530676"/>
            <a:ext cx="6451009" cy="40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8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1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3187"/>
            <a:ext cx="654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potential proxies for weathering intensity include </a:t>
            </a:r>
            <a:r>
              <a:rPr lang="en-US" baseline="30000" dirty="0" smtClean="0"/>
              <a:t>7</a:t>
            </a:r>
            <a:r>
              <a:rPr lang="en-US" dirty="0" smtClean="0"/>
              <a:t>Li and </a:t>
            </a:r>
            <a:r>
              <a:rPr lang="en-US" baseline="30000" dirty="0" smtClean="0"/>
              <a:t>40</a:t>
            </a:r>
            <a:r>
              <a:rPr lang="en-US" dirty="0" smtClean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1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44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7400"/>
            <a:ext cx="9144000" cy="723900"/>
          </a:xfrm>
        </p:spPr>
        <p:txBody>
          <a:bodyPr>
            <a:noAutofit/>
          </a:bodyPr>
          <a:lstStyle/>
          <a:p>
            <a:r>
              <a:rPr lang="en-US" sz="3500" dirty="0" smtClean="0"/>
              <a:t>Refining the carbonate-silicate weathering feedback  hypothesis: shift from direct T to indirect hydrologic control</a:t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72300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53008"/>
            <a:ext cx="5611352" cy="5382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999" y="184835"/>
            <a:ext cx="8690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next part of today’s lecture follows Maher &amp; Chamberlain, “Hydrologic </a:t>
            </a:r>
            <a:r>
              <a:rPr lang="en-US" dirty="0"/>
              <a:t>Regulation of Chemical Weathering and the Geologic Carbon </a:t>
            </a:r>
            <a:r>
              <a:rPr lang="en-US" dirty="0" smtClean="0"/>
              <a:t>Cycle,” </a:t>
            </a:r>
            <a:r>
              <a:rPr lang="en-US" i="1" dirty="0" smtClean="0"/>
              <a:t>Science</a:t>
            </a:r>
            <a:r>
              <a:rPr lang="en-US" dirty="0" smtClean="0"/>
              <a:t>, 2014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939800"/>
            <a:ext cx="2933700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028700"/>
            <a:ext cx="2412999" cy="1112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9500" y="152400"/>
            <a:ext cx="404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Damkohler</a:t>
            </a:r>
            <a:r>
              <a:rPr lang="en-US" dirty="0" smtClean="0"/>
              <a:t> Coefficient”</a:t>
            </a:r>
          </a:p>
          <a:p>
            <a:r>
              <a:rPr lang="en-US" dirty="0" smtClean="0"/>
              <a:t>(used only by Maher &amp; Chamberlin 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0" y="152400"/>
            <a:ext cx="201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number</a:t>
            </a:r>
          </a:p>
          <a:p>
            <a:r>
              <a:rPr lang="en-US" dirty="0" smtClean="0"/>
              <a:t>(widely used)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76600" y="1549400"/>
            <a:ext cx="16129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180068"/>
            <a:ext cx="14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 by </a:t>
            </a:r>
            <a:r>
              <a:rPr lang="en-US" i="1" dirty="0" smtClean="0"/>
              <a:t>q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2501900"/>
            <a:ext cx="5575300" cy="125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0499" y="5461000"/>
            <a:ext cx="6060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over an exponential distribution of travel times not</a:t>
            </a:r>
          </a:p>
          <a:p>
            <a:r>
              <a:rPr lang="en-US" dirty="0" smtClean="0"/>
              <a:t>shown (see Maher &amp; Chamberlin 2014, supplementary</a:t>
            </a:r>
          </a:p>
          <a:p>
            <a:r>
              <a:rPr lang="en-US" dirty="0" smtClean="0"/>
              <a:t>equations S6-S8)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9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controls on solute flux: </a:t>
            </a:r>
            <a:br>
              <a:rPr lang="en-US" dirty="0" smtClean="0"/>
            </a:br>
            <a:r>
              <a:rPr lang="en-US" dirty="0" smtClean="0"/>
              <a:t>age of soil and travel-time of fluid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2" y="1378627"/>
            <a:ext cx="7937500" cy="4999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97610"/>
            <a:ext cx="254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soil, more reactive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9328" y="6405555"/>
            <a:ext cx="211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soil, less reactive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2794000"/>
            <a:ext cx="1814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 California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marine terrace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chronosequence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4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6433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Symbols: output from a reaction-transport model</a:t>
            </a:r>
            <a:br>
              <a:rPr lang="en-US" sz="1800" dirty="0" smtClean="0"/>
            </a:br>
            <a:r>
              <a:rPr lang="en-US" sz="1800" dirty="0" smtClean="0"/>
              <a:t>Curves: analytic fit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552754"/>
            <a:ext cx="7378700" cy="6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7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452"/>
            <a:ext cx="6261100" cy="5935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2" y="90714"/>
            <a:ext cx="3799115" cy="3634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8036" y="3724850"/>
            <a:ext cx="2545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</a:t>
            </a:r>
          </a:p>
          <a:p>
            <a:r>
              <a:rPr lang="en-US" dirty="0" smtClean="0"/>
              <a:t>Earth Surf. Proc. &amp; </a:t>
            </a:r>
            <a:r>
              <a:rPr lang="en-US" dirty="0" err="1" smtClean="0"/>
              <a:t>Landf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286" y="-145093"/>
            <a:ext cx="4761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sz="2800" b="1" dirty="0"/>
              <a:t>P</a:t>
            </a:r>
            <a:r>
              <a:rPr lang="en-US" dirty="0" smtClean="0"/>
              <a:t>roduction rate approximately balances</a:t>
            </a:r>
          </a:p>
          <a:p>
            <a:r>
              <a:rPr lang="en-US" sz="2800" b="1" dirty="0" smtClean="0"/>
              <a:t>E</a:t>
            </a:r>
            <a:r>
              <a:rPr lang="en-US" dirty="0" smtClean="0"/>
              <a:t>rosion rate (and, less precisely, rock uplift rate)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7857" y="56515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soil thicknesses </a:t>
            </a:r>
          </a:p>
          <a:p>
            <a:r>
              <a:rPr lang="en-US" dirty="0" smtClean="0"/>
              <a:t>are usually &lt;~O(1)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1500" y="2576286"/>
            <a:ext cx="192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feedback</a:t>
            </a:r>
          </a:p>
          <a:p>
            <a:r>
              <a:rPr lang="en-US" dirty="0" smtClean="0"/>
              <a:t>on soil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5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b="1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6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8387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8100"/>
            <a:ext cx="7543800" cy="54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8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05" y="-128963"/>
            <a:ext cx="5016095" cy="443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112486"/>
            <a:ext cx="9398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51750" y="5353696"/>
            <a:ext cx="23749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0" y="90714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5506" y="296272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5506" y="5092699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54762" y="5576925"/>
            <a:ext cx="82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rock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1501" y="4223400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effect of orographic precipitation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9753"/>
            <a:ext cx="2343348" cy="299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52028"/>
            <a:ext cx="48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Montgomery &amp; Brandon</a:t>
            </a:r>
          </a:p>
          <a:p>
            <a:r>
              <a:rPr lang="en-US" dirty="0" smtClean="0"/>
              <a:t>EPSL 2002: negative feedback on mountain height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95500" y="5882696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(local relief: 10 km window)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65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8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1" y="546184"/>
            <a:ext cx="8080829" cy="612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3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3" y="553356"/>
            <a:ext cx="5798049" cy="468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6" y="5328226"/>
            <a:ext cx="8055428" cy="1529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1822" y="3114905"/>
            <a:ext cx="259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effect of </a:t>
            </a:r>
            <a:r>
              <a:rPr lang="en-US" i="1" dirty="0" smtClean="0"/>
              <a:t>T</a:t>
            </a:r>
            <a:r>
              <a:rPr lang="en-US" dirty="0" smtClean="0"/>
              <a:t> is small;</a:t>
            </a:r>
          </a:p>
          <a:p>
            <a:r>
              <a:rPr lang="en-US" dirty="0" smtClean="0"/>
              <a:t>strong indirect hydrologic</a:t>
            </a:r>
          </a:p>
          <a:p>
            <a:r>
              <a:rPr lang="en-US" dirty="0" smtClean="0"/>
              <a:t>effect.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7857" y="1106714"/>
            <a:ext cx="1179286" cy="2008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0857" y="4038235"/>
            <a:ext cx="2576286" cy="1032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283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6063" y="2993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287" y="5428930"/>
            <a:ext cx="425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b="1" i="1" u="sng" dirty="0" smtClean="0"/>
              <a:t>Earth’s thermostat is mediated by wetting of mountain belts in response to global warming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45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34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Predictions of M&amp;C 2014 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1333381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5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5807"/>
            <a:ext cx="9144000" cy="627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Global denudation is focused in mountain areas</a:t>
            </a:r>
            <a:br>
              <a:rPr lang="en-US" sz="3300" dirty="0" smtClean="0"/>
            </a:br>
            <a:r>
              <a:rPr lang="en-US" sz="3300" dirty="0" smtClean="0"/>
              <a:t> (tectonic uplift)</a:t>
            </a:r>
            <a:br>
              <a:rPr lang="en-US" sz="3300" dirty="0" smtClean="0"/>
            </a:br>
            <a:r>
              <a:rPr lang="en-US" sz="2800" dirty="0" smtClean="0">
                <a:sym typeface="Wingdings"/>
              </a:rPr>
              <a:t></a:t>
            </a:r>
            <a:r>
              <a:rPr lang="en-US" sz="3300" dirty="0" smtClean="0">
                <a:sym typeface="Wingdings"/>
              </a:rPr>
              <a:t> </a:t>
            </a:r>
            <a:r>
              <a:rPr lang="en-US" sz="2200" dirty="0" smtClean="0"/>
              <a:t>During periods of Earth history when there were more (less) mountains, </a:t>
            </a:r>
            <a:br>
              <a:rPr lang="en-US" sz="2200" dirty="0" smtClean="0"/>
            </a:br>
            <a:r>
              <a:rPr lang="en-US" sz="2200" dirty="0" smtClean="0"/>
              <a:t>one would expect more (less) silicate weathering for a given temperature.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Mountains (the result of plate collisions) cool the planet.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46700" y="53781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Larsen et al. Geology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23" y="2286000"/>
            <a:ext cx="3911402" cy="429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0" y="2552700"/>
            <a:ext cx="3701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denudation is less weighted</a:t>
            </a:r>
          </a:p>
          <a:p>
            <a:r>
              <a:rPr lang="en-US" dirty="0" smtClean="0"/>
              <a:t>to high elevations than total</a:t>
            </a:r>
          </a:p>
          <a:p>
            <a:r>
              <a:rPr lang="en-US" dirty="0"/>
              <a:t>d</a:t>
            </a:r>
            <a:r>
              <a:rPr lang="en-US" dirty="0" smtClean="0"/>
              <a:t>enudation, because </a:t>
            </a:r>
            <a:r>
              <a:rPr lang="en-US" dirty="0" err="1" smtClean="0"/>
              <a:t>steepland</a:t>
            </a:r>
            <a:endParaRPr lang="en-US" dirty="0" smtClean="0"/>
          </a:p>
          <a:p>
            <a:r>
              <a:rPr lang="en-US" dirty="0" smtClean="0"/>
              <a:t>weathering is less efficient (</a:t>
            </a:r>
            <a:r>
              <a:rPr lang="en-US" dirty="0" err="1" smtClean="0"/>
              <a:t>cations</a:t>
            </a:r>
            <a:endParaRPr lang="en-US" dirty="0" smtClean="0"/>
          </a:p>
          <a:p>
            <a:r>
              <a:rPr lang="en-US" dirty="0" smtClean="0"/>
              <a:t>leached per kg rock eroded).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1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41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3637415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502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757848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the required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Transport limitation vs. kinetic limitation</a:t>
            </a:r>
          </a:p>
          <a:p>
            <a:r>
              <a:rPr lang="en-US" dirty="0" smtClean="0"/>
              <a:t>Conceptual understanding of </a:t>
            </a:r>
            <a:r>
              <a:rPr lang="en-US" dirty="0" err="1" smtClean="0"/>
              <a:t>hillslope</a:t>
            </a:r>
            <a:r>
              <a:rPr lang="en-US" dirty="0" smtClean="0"/>
              <a:t>- and watershed-scale weathering, controls on fluxes, relative timescales</a:t>
            </a:r>
          </a:p>
        </p:txBody>
      </p:sp>
    </p:spTree>
    <p:extLst>
      <p:ext uri="{BB962C8B-B14F-4D97-AF65-F5344CB8AC3E}">
        <p14:creationId xmlns:p14="http://schemas.microsoft.com/office/powerpoint/2010/main" val="17144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rates as 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explanations for the lab-vs.-field discrepancy in weathering rates: the role of flushing.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337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Evolution of land plants ~0.4 </a:t>
            </a:r>
            <a:r>
              <a:rPr lang="en-US" sz="3000" dirty="0" err="1" smtClean="0"/>
              <a:t>Ga</a:t>
            </a:r>
            <a:r>
              <a:rPr lang="en-US" sz="3000" dirty="0" smtClean="0"/>
              <a:t> likely had major effects on geologic carbon cycle: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1" y="1532467"/>
            <a:ext cx="52324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6667" y="5757333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Beerling</a:t>
            </a:r>
            <a:r>
              <a:rPr lang="en-US" dirty="0" smtClean="0"/>
              <a:t> &amp; Butterfield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30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3014727" y="223685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2641004" y="340450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809" y="3371018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2073664"/>
            <a:ext cx="4275667" cy="9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698500"/>
          </a:xfrm>
        </p:spPr>
        <p:txBody>
          <a:bodyPr>
            <a:noAutofit/>
          </a:bodyPr>
          <a:lstStyle/>
          <a:p>
            <a:r>
              <a:rPr lang="en-US" sz="2600" dirty="0" smtClean="0"/>
              <a:t>80% of global weathering product travelling as dissolved load occurs within a narrow range (0.01 – 0.5 mm/</a:t>
            </a:r>
            <a:r>
              <a:rPr lang="en-US" sz="2600" dirty="0" err="1" smtClean="0"/>
              <a:t>yr</a:t>
            </a:r>
            <a:r>
              <a:rPr lang="en-US" sz="2600" dirty="0" smtClean="0"/>
              <a:t>) of erosion rates.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843096" y="509156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Hilley</a:t>
            </a:r>
            <a:r>
              <a:rPr lang="en-US" dirty="0" smtClean="0"/>
              <a:t> &amp; Chamberlain, PNAS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2200"/>
            <a:ext cx="7632700" cy="398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1948" y="363209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line marks boundary </a:t>
            </a:r>
          </a:p>
          <a:p>
            <a:r>
              <a:rPr lang="en-US" sz="1200" dirty="0" smtClean="0"/>
              <a:t>where precipitation</a:t>
            </a:r>
          </a:p>
          <a:p>
            <a:r>
              <a:rPr lang="en-US" sz="1200" dirty="0" smtClean="0"/>
              <a:t>=evaporation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6413500" y="2311400"/>
            <a:ext cx="7747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08116" y="2182989"/>
            <a:ext cx="18358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Key zone for 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stability of Earth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climate over the past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10 </a:t>
            </a:r>
            <a:r>
              <a:rPr lang="en-US" sz="1500" dirty="0" err="1" smtClean="0">
                <a:solidFill>
                  <a:srgbClr val="FF0000"/>
                </a:solidFill>
              </a:rPr>
              <a:t>Myr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5207000"/>
            <a:ext cx="499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high elevation of SE Asia is an</a:t>
            </a:r>
          </a:p>
          <a:p>
            <a:r>
              <a:rPr lang="en-US" dirty="0"/>
              <a:t>a</a:t>
            </a:r>
            <a:r>
              <a:rPr lang="en-US" dirty="0" smtClean="0"/>
              <a:t>ccident of plate tectonics, is Earth climate stability</a:t>
            </a:r>
          </a:p>
          <a:p>
            <a:r>
              <a:rPr lang="en-US" dirty="0"/>
              <a:t>a</a:t>
            </a:r>
            <a:r>
              <a:rPr lang="en-US" dirty="0" smtClean="0"/>
              <a:t> tectonic accident?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7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531380">
            <a:off x="2924407" y="2251836"/>
            <a:ext cx="123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565710">
            <a:off x="2550684" y="3419482"/>
            <a:ext cx="13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high-albedo</a:t>
            </a:r>
          </a:p>
          <a:p>
            <a:r>
              <a:rPr lang="en-US" dirty="0" smtClean="0"/>
              <a:t> daisies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413869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1587307"/>
            <a:ext cx="4275667" cy="972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2903698"/>
            <a:ext cx="2634372" cy="67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602" y="3422650"/>
            <a:ext cx="2592569" cy="6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3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042459"/>
            <a:ext cx="9048750" cy="83608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A new proxy for weathering: </a:t>
            </a:r>
            <a:r>
              <a:rPr lang="en-US" sz="2700" b="1" baseline="30000" dirty="0" smtClean="0"/>
              <a:t>7</a:t>
            </a:r>
            <a:r>
              <a:rPr lang="en-US" sz="2700" b="1" dirty="0" smtClean="0"/>
              <a:t>Li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- A water-soluble trace element</a:t>
            </a:r>
            <a:br>
              <a:rPr lang="en-US" sz="2700" dirty="0" smtClean="0"/>
            </a:br>
            <a:r>
              <a:rPr lang="en-US" sz="2700" dirty="0" smtClean="0"/>
              <a:t>- During weathering, Li-7 preferentially partitions into river water, and Li-6 partitions into secondary minerals (clays)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23407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292662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2294856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b="1" dirty="0" smtClean="0"/>
              <a:t>High weathering intensity (e.g. soils in hot, wet, tectonically passive </a:t>
            </a:r>
            <a:r>
              <a:rPr lang="en-US" b="1" dirty="0" err="1" smtClean="0"/>
              <a:t>cratons</a:t>
            </a:r>
            <a:r>
              <a:rPr lang="en-US" b="1" dirty="0" smtClean="0"/>
              <a:t>): </a:t>
            </a:r>
          </a:p>
          <a:p>
            <a:r>
              <a:rPr lang="en-US" dirty="0" smtClean="0"/>
              <a:t>	Congruent weathering,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source bedrock.</a:t>
            </a:r>
          </a:p>
          <a:p>
            <a:r>
              <a:rPr lang="en-US" b="1" dirty="0" smtClean="0"/>
              <a:t>Low weathering intensity (e.g. mountains, Himalaya): </a:t>
            </a:r>
          </a:p>
          <a:p>
            <a:r>
              <a:rPr lang="en-US" dirty="0" smtClean="0"/>
              <a:t>	Incongruent weathering,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incomplete dissolution.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452673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4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51992" y="534604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, Science,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7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" y="1038951"/>
            <a:ext cx="7333544" cy="5370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et al. PNAS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446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/>
              <a:t>Enhanced silicate weathering occurred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 boundary (largest mass extinction in the fossil record)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44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Enhanced weathering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</a:t>
            </a:r>
            <a:br>
              <a:rPr lang="en-US" sz="3300" dirty="0" smtClean="0"/>
            </a:br>
            <a:r>
              <a:rPr lang="en-US" sz="3300" dirty="0" smtClean="0"/>
              <a:t>boundary may have contributed to the mass extinction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62100"/>
            <a:ext cx="9029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8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and discussion of carbonate-silicate weathering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strong evidence for a negative feedback stabilizing climate over &gt;300 </a:t>
            </a:r>
            <a:r>
              <a:rPr lang="en-US" dirty="0" err="1" smtClean="0"/>
              <a:t>Kyr</a:t>
            </a:r>
            <a:r>
              <a:rPr lang="en-US" dirty="0" smtClean="0"/>
              <a:t> timescales on Earth.</a:t>
            </a:r>
          </a:p>
          <a:p>
            <a:r>
              <a:rPr lang="en-US" dirty="0" smtClean="0"/>
              <a:t>The carbonate-silicate weathering feedback hypothesis is the currently leading hypothesis for this negative feedback.</a:t>
            </a:r>
          </a:p>
          <a:p>
            <a:r>
              <a:rPr lang="en-US" dirty="0" smtClean="0"/>
              <a:t>However, other hypotheses (e.g., organic-carbon feedbacks) may contribute, and research is ongoing to determine which mechanism is the primary control on Earth’s long-term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56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Nutrient supply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983543"/>
            <a:ext cx="8401981" cy="192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508" y="2909330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Konhauser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9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67"/>
            <a:ext cx="5051778" cy="29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4" y="3333749"/>
            <a:ext cx="4868616" cy="3417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3033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Earth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3246" y="6504989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Ocean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222"/>
            <a:ext cx="911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Present-day primary productivity is dominated by oxygenic photosynthesis which evolved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Ga</a:t>
            </a:r>
            <a:r>
              <a:rPr lang="en-US" dirty="0" smtClean="0"/>
              <a:t> (perhaps earlier). Productivity in the ocean is currently limited on geologic timescales</a:t>
            </a:r>
          </a:p>
          <a:p>
            <a:r>
              <a:rPr lang="en-US" dirty="0" smtClean="0"/>
              <a:t> by the availability of P (and, locally, the availability of Fe) derived from continental weathering.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08778" y="5531556"/>
            <a:ext cx="1820333" cy="7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173" y="5263444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Fe-poor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85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Redfield ratio – C:N:P = 106:16:1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860778"/>
            <a:ext cx="4250227" cy="570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556" y="560211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Falkowski</a:t>
            </a:r>
            <a:r>
              <a:rPr lang="en-US" dirty="0" smtClean="0"/>
              <a:t> &amp; Godfrey, </a:t>
            </a:r>
          </a:p>
          <a:p>
            <a:r>
              <a:rPr lang="en-US" dirty="0" smtClean="0"/>
              <a:t>Phil. Trans. Roy. Soc. A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6309" y="1154668"/>
            <a:ext cx="465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= CHONPS + some transition-metal catalysts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5813778" y="359832"/>
            <a:ext cx="486833" cy="28151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9611" y="1982610"/>
            <a:ext cx="4123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metalloenzymes</a:t>
            </a:r>
            <a:r>
              <a:rPr lang="en-US" dirty="0" smtClean="0"/>
              <a:t> involving </a:t>
            </a:r>
          </a:p>
          <a:p>
            <a:r>
              <a:rPr lang="en-US" dirty="0" smtClean="0"/>
              <a:t>Fe, Ni, Cu, </a:t>
            </a:r>
            <a:r>
              <a:rPr lang="en-US" dirty="0" err="1" smtClean="0"/>
              <a:t>Mn</a:t>
            </a:r>
            <a:r>
              <a:rPr lang="en-US" dirty="0" smtClean="0"/>
              <a:t>, Co, Mo, and Zn</a:t>
            </a:r>
          </a:p>
          <a:p>
            <a:r>
              <a:rPr lang="en-US" dirty="0" smtClean="0"/>
              <a:t>are central to microbial ecology.</a:t>
            </a:r>
          </a:p>
          <a:p>
            <a:r>
              <a:rPr lang="en-US" dirty="0" smtClean="0"/>
              <a:t>E.g., the first </a:t>
            </a:r>
            <a:r>
              <a:rPr lang="en-US" dirty="0" err="1" smtClean="0"/>
              <a:t>nitrogenase</a:t>
            </a:r>
            <a:r>
              <a:rPr lang="en-US" dirty="0" smtClean="0"/>
              <a:t> had 38 Fe-atoms</a:t>
            </a:r>
          </a:p>
        </p:txBody>
      </p:sp>
    </p:spTree>
    <p:extLst>
      <p:ext uri="{BB962C8B-B14F-4D97-AF65-F5344CB8AC3E}">
        <p14:creationId xmlns:p14="http://schemas.microsoft.com/office/powerpoint/2010/main" val="40395798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Redfield ratio may have changed over geologic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1369985"/>
            <a:ext cx="7859889" cy="463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778" y="6164112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Planavsky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5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675856" y="217429"/>
            <a:ext cx="0" cy="1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09647" y="0"/>
            <a:ext cx="6647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Predictions for pCO2 and temperature based on the Walker et al. 1981 hypothesis: </a:t>
            </a:r>
            <a:endParaRPr lang="en-US" sz="15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3456" y="1614429"/>
            <a:ext cx="3492500" cy="28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5856" y="2432094"/>
            <a:ext cx="0" cy="157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3456" y="3790994"/>
            <a:ext cx="336128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897" y="217429"/>
            <a:ext cx="10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og</a:t>
            </a:r>
            <a:r>
              <a:rPr lang="en-US" i="1" dirty="0" smtClean="0"/>
              <a:t>(pCO</a:t>
            </a:r>
            <a:r>
              <a:rPr lang="en-US" i="1" baseline="-25000" dirty="0" smtClean="0"/>
              <a:t>2)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6712" y="1836163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92056" y="1865075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26" name="Straight Connector 25"/>
          <p:cNvCxnSpPr>
            <a:stCxn id="19" idx="0"/>
          </p:cNvCxnSpPr>
          <p:nvPr/>
        </p:nvCxnSpPr>
        <p:spPr>
          <a:xfrm flipH="1" flipV="1">
            <a:off x="4584156" y="1643341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520436" y="3790994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8696" y="3988360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46712" y="398836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23456" y="496829"/>
            <a:ext cx="3328151" cy="546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557336" y="3135232"/>
            <a:ext cx="3294271" cy="370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6398" y="2291362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baseline="-25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44859" y="543134"/>
            <a:ext cx="1130300" cy="469900"/>
            <a:chOff x="4584156" y="750829"/>
            <a:chExt cx="1130300" cy="4699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584156" y="750829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15956" y="750829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3456" y="890529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0" y="4271117"/>
            <a:ext cx="1958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factors:</a:t>
            </a:r>
          </a:p>
          <a:p>
            <a:r>
              <a:rPr lang="en-US" dirty="0" smtClean="0"/>
              <a:t>(1) Increasing solar </a:t>
            </a:r>
          </a:p>
          <a:p>
            <a:r>
              <a:rPr lang="en-US" dirty="0" smtClean="0"/>
              <a:t>luminosity</a:t>
            </a:r>
          </a:p>
          <a:p>
            <a:r>
              <a:rPr lang="en-US" dirty="0" smtClean="0"/>
              <a:t>(2) Plate tectonics</a:t>
            </a:r>
          </a:p>
          <a:p>
            <a:r>
              <a:rPr lang="en-US" dirty="0" smtClean="0"/>
              <a:t>(mountains,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weatherability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486984">
            <a:off x="1790786" y="828368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decrease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486984">
            <a:off x="3760373" y="916111"/>
            <a:ext cx="149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</a:t>
            </a:r>
          </a:p>
          <a:p>
            <a:r>
              <a:rPr lang="en-US" dirty="0" smtClean="0"/>
              <a:t>cycles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20645927">
            <a:off x="3068533" y="3089707"/>
            <a:ext cx="1130300" cy="469900"/>
            <a:chOff x="4813300" y="3816350"/>
            <a:chExt cx="1130300" cy="4699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813300" y="3816350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5100" y="3816350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562600" y="3956050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Brace 31"/>
          <p:cNvSpPr/>
          <p:nvPr/>
        </p:nvSpPr>
        <p:spPr>
          <a:xfrm rot="5155282">
            <a:off x="3372753" y="2431418"/>
            <a:ext cx="444500" cy="7932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1272635">
            <a:off x="2730555" y="23048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cycles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637" y="5819844"/>
            <a:ext cx="275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Caldeira</a:t>
            </a:r>
            <a:r>
              <a:rPr lang="en-US" dirty="0" smtClean="0"/>
              <a:t> et al. 1992 Nature:</a:t>
            </a:r>
          </a:p>
          <a:p>
            <a:r>
              <a:rPr lang="en-US" dirty="0" smtClean="0"/>
              <a:t>“Life span of the </a:t>
            </a:r>
          </a:p>
          <a:p>
            <a:r>
              <a:rPr lang="en-US" dirty="0" smtClean="0"/>
              <a:t>biosphere revisited”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6" y="1993797"/>
            <a:ext cx="4071152" cy="47277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04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12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48968" y="3965223"/>
            <a:ext cx="247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Quigg</a:t>
            </a:r>
            <a:r>
              <a:rPr lang="en-US" dirty="0" smtClean="0"/>
              <a:t> et al. Nature 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" y="0"/>
            <a:ext cx="2152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 preferences</a:t>
            </a:r>
          </a:p>
          <a:p>
            <a:r>
              <a:rPr lang="en-US" dirty="0" smtClean="0"/>
              <a:t>are correlated</a:t>
            </a:r>
          </a:p>
          <a:p>
            <a:r>
              <a:rPr lang="en-US" dirty="0" smtClean="0"/>
              <a:t>to ecological shifts</a:t>
            </a:r>
          </a:p>
          <a:p>
            <a:r>
              <a:rPr lang="en-US" dirty="0" smtClean="0"/>
              <a:t>over geologic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7555" y="365667"/>
            <a:ext cx="16850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dominant today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chlorophyll c, 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11" y="5249333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Marine phytoplankton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83646" y="4385733"/>
            <a:ext cx="22460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 pre-250 Ma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chlorophyll a &amp; 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693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222" y="5463780"/>
            <a:ext cx="489080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vents:</a:t>
            </a:r>
          </a:p>
          <a:p>
            <a:r>
              <a:rPr lang="en-US" b="1" dirty="0" smtClean="0"/>
              <a:t>“backup” nutrient source on worlds without land</a:t>
            </a:r>
          </a:p>
          <a:p>
            <a:r>
              <a:rPr lang="en-US" b="1" dirty="0" smtClean="0"/>
              <a:t> support chemoautotrophs today</a:t>
            </a:r>
          </a:p>
          <a:p>
            <a:r>
              <a:rPr lang="en-US" b="1" dirty="0" smtClean="0"/>
              <a:t>possible site for the origin of life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9668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Immediately after the origin of life(?)</a:t>
            </a:r>
            <a:br>
              <a:rPr lang="en-US" sz="3000" dirty="0" smtClean="0"/>
            </a:br>
            <a:r>
              <a:rPr lang="en-US" sz="3000" dirty="0" smtClean="0"/>
              <a:t>Abiotic organic matter for early heterotrophs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49400"/>
            <a:ext cx="8242300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222" y="6081889"/>
            <a:ext cx="38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Konhauser</a:t>
            </a:r>
            <a:r>
              <a:rPr lang="en-US" dirty="0" smtClean="0"/>
              <a:t>, ‘</a:t>
            </a:r>
            <a:r>
              <a:rPr lang="en-US" dirty="0" err="1" smtClean="0"/>
              <a:t>Geomicrobiology</a:t>
            </a:r>
            <a:r>
              <a:rPr lang="en-US" dirty="0" smtClean="0"/>
              <a:t>,’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535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Methanogenesis</a:t>
            </a:r>
            <a:r>
              <a:rPr lang="en-US" dirty="0" smtClean="0"/>
              <a:t> is a possible pre-photosynthetic energy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5" y="1417638"/>
            <a:ext cx="30226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739" y="4078110"/>
            <a:ext cx="4257261" cy="2393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65" y="6471637"/>
            <a:ext cx="442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ExoMars</a:t>
            </a:r>
            <a:r>
              <a:rPr lang="en-US" dirty="0" smtClean="0"/>
              <a:t> TGO: first science results last month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8671"/>
            <a:ext cx="4792861" cy="343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26667"/>
            <a:ext cx="301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Sleep &amp; Bird 2007 table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3411" y="3443446"/>
            <a:ext cx="392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Mars: </a:t>
            </a:r>
            <a:r>
              <a:rPr lang="en-US" dirty="0" smtClean="0"/>
              <a:t>unconfirmed reports of </a:t>
            </a:r>
          </a:p>
          <a:p>
            <a:r>
              <a:rPr lang="en-US" dirty="0" smtClean="0"/>
              <a:t>unknown amounts of atmospheric CH4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19801"/>
            <a:ext cx="44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Today: 100 </a:t>
            </a:r>
            <a:r>
              <a:rPr lang="en-US" dirty="0" err="1" smtClean="0"/>
              <a:t>Gton</a:t>
            </a:r>
            <a:r>
              <a:rPr lang="en-US" dirty="0" smtClean="0"/>
              <a:t> C/</a:t>
            </a:r>
            <a:r>
              <a:rPr lang="en-US" dirty="0" err="1" smtClean="0"/>
              <a:t>yr</a:t>
            </a:r>
            <a:r>
              <a:rPr lang="en-US" dirty="0" smtClean="0"/>
              <a:t> (approx. 2000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photosynthesis was limited by the availability of </a:t>
            </a:r>
            <a:r>
              <a:rPr lang="en-US" dirty="0" err="1" smtClean="0"/>
              <a:t>reductants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Fe</a:t>
            </a:r>
            <a:r>
              <a:rPr lang="en-US" baseline="30000" dirty="0" smtClean="0"/>
              <a:t>2+ </a:t>
            </a:r>
            <a:r>
              <a:rPr lang="en-US" dirty="0" smtClean="0"/>
              <a:t>from weathering, sulfides (S</a:t>
            </a:r>
            <a:r>
              <a:rPr lang="en-US" baseline="30000" dirty="0" smtClean="0"/>
              <a:t>2-</a:t>
            </a:r>
            <a:r>
              <a:rPr lang="en-US" dirty="0" smtClean="0"/>
              <a:t>) from hydrothermal vents 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Reduction of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i="1" dirty="0" smtClean="0"/>
              <a:t>O </a:t>
            </a:r>
            <a:r>
              <a:rPr lang="en-US" dirty="0" smtClean="0"/>
              <a:t>would be ideal, but this required a complicated evolutionary innovation that only happened once in Earth history (in an early </a:t>
            </a:r>
            <a:r>
              <a:rPr lang="en-US" dirty="0" err="1" smtClean="0"/>
              <a:t>cyanobacterium</a:t>
            </a:r>
            <a:r>
              <a:rPr lang="en-US" dirty="0" smtClean="0"/>
              <a:t>) and may have taken 2 Gyr to occur (Fischer et al., Annual Reviews, 2016). Water oxidation requires an oxidant with a potential of +0.8V (2x what is found in any </a:t>
            </a:r>
            <a:r>
              <a:rPr lang="en-US" dirty="0" err="1" smtClean="0"/>
              <a:t>anoxygenic</a:t>
            </a:r>
            <a:r>
              <a:rPr lang="en-US" dirty="0" smtClean="0"/>
              <a:t> </a:t>
            </a:r>
            <a:r>
              <a:rPr lang="en-US" dirty="0" err="1" smtClean="0"/>
              <a:t>phototroph</a:t>
            </a:r>
            <a:r>
              <a:rPr lang="en-US" dirty="0" smtClean="0"/>
              <a:t>). Water splitting system is from one clade of prokaryotes, the other photosystem from a separate clade.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66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b="1" dirty="0" smtClean="0"/>
              <a:t>Fluxes vs. stocks: </a:t>
            </a:r>
            <a:r>
              <a:rPr lang="en-US" sz="2500" dirty="0" smtClean="0"/>
              <a:t>A caution for extrapolation of nutrient flux / productivity calculations to planets-in-general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26444"/>
            <a:ext cx="83681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Oxygen</a:t>
            </a:r>
          </a:p>
          <a:p>
            <a:r>
              <a:rPr lang="en-US" dirty="0" smtClean="0"/>
              <a:t>Suppose a P-starved planet had evolved O2 photosynthesis, but the O2 production rate</a:t>
            </a:r>
          </a:p>
          <a:p>
            <a:r>
              <a:rPr lang="en-US" dirty="0" smtClean="0"/>
              <a:t>was 10,000 times less than on today’s Earth (due to P limitation). Could O2 build up</a:t>
            </a:r>
          </a:p>
          <a:p>
            <a:r>
              <a:rPr lang="en-US" dirty="0" smtClean="0"/>
              <a:t>to the level on today’s Earth?</a:t>
            </a:r>
          </a:p>
          <a:p>
            <a:endParaRPr lang="en-US" dirty="0"/>
          </a:p>
          <a:p>
            <a:r>
              <a:rPr lang="en-US" dirty="0" smtClean="0"/>
              <a:t>Net primary productivity ~ 100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2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Key points for make-up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37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853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6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Seek present-day gradients weathering corresponding to present-day gradients in temperature between watersheds.</a:t>
            </a:r>
          </a:p>
          <a:p>
            <a:r>
              <a:rPr lang="en-US" dirty="0" smtClean="0"/>
              <a:t>Seek evidence for weathering increases during geologically-sudden warm events.</a:t>
            </a:r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5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644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111605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4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54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2015*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6413500"/>
            <a:ext cx="28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Optional reading this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537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506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7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0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 other controls, e.g. 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0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982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778"/>
            <a:ext cx="4467075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The runaway &amp; moist greenhouses:</a:t>
            </a:r>
            <a:br>
              <a:rPr lang="en-US" sz="3000" dirty="0" smtClean="0"/>
            </a:br>
            <a:r>
              <a:rPr lang="en-US" sz="3000" dirty="0" smtClean="0"/>
              <a:t>under the hood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075" y="0"/>
            <a:ext cx="50268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79" y="1967321"/>
            <a:ext cx="3746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Raising temperature raises the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/>
              <a:t>m</a:t>
            </a:r>
            <a:r>
              <a:rPr lang="en-US" dirty="0" smtClean="0"/>
              <a:t>ixing ratio at the cold trap (assumed</a:t>
            </a:r>
          </a:p>
          <a:p>
            <a:r>
              <a:rPr lang="en-US" dirty="0"/>
              <a:t>i</a:t>
            </a:r>
            <a:r>
              <a:rPr lang="en-US" dirty="0" smtClean="0"/>
              <a:t>sothermal)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759" y="2890651"/>
            <a:ext cx="4633903" cy="3494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0" y="6508202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210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35"/>
            <a:ext cx="9144000" cy="4133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7667" y="4252867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045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99" y="685546"/>
            <a:ext cx="35719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How was the last 10</a:t>
            </a:r>
            <a:r>
              <a:rPr lang="en-US" baseline="30000" dirty="0" smtClean="0"/>
              <a:t>th</a:t>
            </a:r>
            <a:r>
              <a:rPr lang="en-US" dirty="0" smtClean="0"/>
              <a:t> of Venus’ ocean removed?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25" y="0"/>
            <a:ext cx="45901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8187" y="6242533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5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Dependence of HZ boundaries on star type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8000"/>
            <a:ext cx="5357090" cy="40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47166"/>
            <a:ext cx="225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Kopparapu</a:t>
            </a:r>
            <a:r>
              <a:rPr lang="en-US" dirty="0" smtClean="0"/>
              <a:t> et al.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3415678"/>
            <a:ext cx="4825999" cy="34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391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172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sz="4000" b="1" dirty="0" smtClean="0"/>
              <a:t> If time permits: Limit cycles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823483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5842000" cy="4126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6246"/>
            <a:ext cx="6704068" cy="2951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2785631"/>
            <a:ext cx="3302000" cy="1196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5556" y="169334"/>
            <a:ext cx="34330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pCO2-dependent weathering</a:t>
            </a:r>
          </a:p>
          <a:p>
            <a:r>
              <a:rPr lang="en-US" sz="2100" b="1" dirty="0" smtClean="0"/>
              <a:t>rate allows limit cycles</a:t>
            </a:r>
          </a:p>
          <a:p>
            <a:r>
              <a:rPr lang="en-US" sz="2100" b="1" dirty="0" smtClean="0"/>
              <a:t>near outer edge of the</a:t>
            </a:r>
          </a:p>
          <a:p>
            <a:r>
              <a:rPr lang="en-US" sz="2100" b="1" dirty="0" smtClean="0"/>
              <a:t>habitable zone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7258251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800"/>
          </a:xfrm>
        </p:spPr>
        <p:txBody>
          <a:bodyPr>
            <a:normAutofit/>
          </a:bodyPr>
          <a:lstStyle/>
          <a:p>
            <a:r>
              <a:rPr lang="en-US" dirty="0" smtClean="0"/>
              <a:t>Example limit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812800"/>
            <a:ext cx="3924300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533400"/>
            <a:ext cx="7454900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1333" y="4683667"/>
            <a:ext cx="121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33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crust (UCC) 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9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608717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“Geodynamic death” as volcanic degassing ceases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57577"/>
            <a:ext cx="7404100" cy="572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813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54710"/>
            <a:ext cx="7099300" cy="1297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13" y="1232972"/>
            <a:ext cx="645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Advection-reaction equation (</a:t>
            </a:r>
            <a:r>
              <a:rPr lang="en-US" dirty="0" err="1" smtClean="0"/>
              <a:t>heterogenous</a:t>
            </a:r>
            <a:r>
              <a:rPr lang="en-US" dirty="0" smtClean="0"/>
              <a:t>, irreversible reactions)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4730748"/>
            <a:ext cx="5613400" cy="112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1" y="3251199"/>
            <a:ext cx="2120900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52" y="3251200"/>
            <a:ext cx="2063750" cy="436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1" y="3687878"/>
            <a:ext cx="2768600" cy="4870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13" y="3364712"/>
            <a:ext cx="121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number: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801" y="1860034"/>
            <a:ext cx="1948815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3616" y="1730821"/>
            <a:ext cx="31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net dissolution rate (affected </a:t>
            </a:r>
          </a:p>
          <a:p>
            <a:r>
              <a:rPr lang="en-US" dirty="0" smtClean="0"/>
              <a:t>by availability of fresh minerals)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502" y="2253734"/>
            <a:ext cx="1320798" cy="4033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4621" y="2253734"/>
            <a:ext cx="119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flow rate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908802" y="5638800"/>
            <a:ext cx="787398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5636" y="5121870"/>
            <a:ext cx="15440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</a:t>
            </a:r>
          </a:p>
          <a:p>
            <a:r>
              <a:rPr lang="en-US" dirty="0" smtClean="0"/>
              <a:t>integrate over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(with different</a:t>
            </a:r>
          </a:p>
          <a:p>
            <a:r>
              <a:rPr lang="en-US" dirty="0" smtClean="0"/>
              <a:t>travel times)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463" y="1968382"/>
            <a:ext cx="1387929" cy="323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4392" y="1898532"/>
            <a:ext cx="210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concentration of </a:t>
            </a:r>
          </a:p>
          <a:p>
            <a:r>
              <a:rPr lang="en-US" dirty="0" smtClean="0"/>
              <a:t>    a dissolving solute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1057" y="2949214"/>
            <a:ext cx="1498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0,</a:t>
            </a:r>
          </a:p>
          <a:p>
            <a:r>
              <a:rPr lang="en-US" dirty="0" smtClean="0">
                <a:sym typeface="Wingdings"/>
              </a:rPr>
              <a:t>c(x)  0</a:t>
            </a:r>
          </a:p>
          <a:p>
            <a:endParaRPr lang="en-US" dirty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Da</a:t>
            </a:r>
            <a:r>
              <a:rPr lang="en-US" dirty="0" smtClean="0">
                <a:sym typeface="Wingdings"/>
              </a:rPr>
              <a:t>  infinity,</a:t>
            </a:r>
          </a:p>
          <a:p>
            <a:r>
              <a:rPr lang="en-US" dirty="0" smtClean="0">
                <a:sym typeface="Wingdings"/>
              </a:rPr>
              <a:t>c(x)  </a:t>
            </a:r>
            <a:r>
              <a:rPr lang="en-US" dirty="0" err="1" smtClean="0">
                <a:sym typeface="Wingdings"/>
              </a:rPr>
              <a:t>c_eq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20451" y="78037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tau is a constant</a:t>
            </a:r>
          </a:p>
          <a:p>
            <a:r>
              <a:rPr lang="en-US" dirty="0" smtClean="0"/>
              <a:t>(sic)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3689</TotalTime>
  <Words>2941</Words>
  <Application>Microsoft Macintosh PowerPoint</Application>
  <PresentationFormat>On-screen Show (4:3)</PresentationFormat>
  <Paragraphs>465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GEOS 22060/ GEOS 32060 / ASTR 45900 </vt:lpstr>
      <vt:lpstr>Outcome of midterm (n = 9)</vt:lpstr>
      <vt:lpstr>What controls the weathering rate?</vt:lpstr>
      <vt:lpstr>Global denudation is focused in mountain areas  (tectonic uplift)  During periods of Earth history when there were more (less) mountains,  one would expect more (less) silicate weathering for a given temperature.   Mountains (the result of plate collisions) cool the planet.</vt:lpstr>
      <vt:lpstr>80% of global weathering product travelling as dissolved load occurs within a narrow range (0.01 – 0.5 mm/yr) of erosion rates.</vt:lpstr>
      <vt:lpstr>PowerPoint Presentation</vt:lpstr>
      <vt:lpstr>Tests for the carbonate-silicate weathering feedback hypothesis: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Kinetically-limited watersheds vs. supply-limited watersheds</vt:lpstr>
      <vt:lpstr>PowerPoint Presentation</vt:lpstr>
      <vt:lpstr>No evidence for T or runoff control on physical erosion from 10Be data  </vt:lpstr>
      <vt:lpstr>Testing the carbonate-silicate weathering feedback using present-day temperature gradients: Rivers and streams in Antarctica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Toarcian Oceanic Anoxic Event</vt:lpstr>
      <vt:lpstr>PowerPoint Presentation</vt:lpstr>
      <vt:lpstr>Refining the carbonate-silicate weathering feedback  hypothesis: shift from direct T to indirect hydrologic control </vt:lpstr>
      <vt:lpstr>What accounts for the lab-vs.-field discrepancy in weathering rates? What is the role of flushing?</vt:lpstr>
      <vt:lpstr>PowerPoint Presentation</vt:lpstr>
      <vt:lpstr>PowerPoint Presentation</vt:lpstr>
      <vt:lpstr>Main controls on solute flux:  age of soil and travel-time of fluid </vt:lpstr>
      <vt:lpstr>Symbols: output from a reaction-transport model Curves: analytic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Mountain belts also release CO2 (via metamorphic decarbonation and by oxidation of C in uplifted shale, coal)</vt:lpstr>
      <vt:lpstr>Return to the Paleocene-Eocene Thermal Maximum (55 Mya): consistent with Maher &amp; Chamberlin?</vt:lpstr>
      <vt:lpstr>Predictions of M&amp;C 2014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Key points from the required reading</vt:lpstr>
      <vt:lpstr>Key points – a look under the hood of the carbonate-silicate feedback hypothesis</vt:lpstr>
      <vt:lpstr>Evolution of land plants ~0.4 Ga likely had major effects on geologic carbon cycle:</vt:lpstr>
      <vt:lpstr>Gaia hypothesis – biosphere in the driving seat – due to Lovelock, recent developments by Lenton </vt:lpstr>
      <vt:lpstr>Gaia hypothesis – biosphere in the driving seat – due to Lovelock, recent developments by Lenton </vt:lpstr>
      <vt:lpstr>A new proxy for weathering: 7Li - A water-soluble trace element - During weathering, Li-7 preferentially partitions into river water, and Li-6 partitions into secondary minerals (clays)  </vt:lpstr>
      <vt:lpstr>PowerPoint Presentation</vt:lpstr>
      <vt:lpstr>PowerPoint Presentation</vt:lpstr>
      <vt:lpstr>Enhanced weathering at the Permo-Triassic boundary may have contributed to the mass extinction.</vt:lpstr>
      <vt:lpstr>Summary and discussion of carbonate-silicate weathering feedback</vt:lpstr>
      <vt:lpstr>Nutrient supply</vt:lpstr>
      <vt:lpstr>PowerPoint Presentation</vt:lpstr>
      <vt:lpstr>PowerPoint Presentation</vt:lpstr>
      <vt:lpstr>Redfield ratio may have changed over geologic time</vt:lpstr>
      <vt:lpstr>PowerPoint Presentation</vt:lpstr>
      <vt:lpstr>PowerPoint Presentation</vt:lpstr>
      <vt:lpstr>Immediately after the origin of life(?) Abiotic organic matter for early heterotrophs</vt:lpstr>
      <vt:lpstr>Methanogenesis is a possible pre-photosynthetic energy source</vt:lpstr>
      <vt:lpstr>Early photosynthesis was limited by the availability of reductants</vt:lpstr>
      <vt:lpstr>Fluxes vs. stocks: A caution for extrapolation of nutrient flux / productivity calculations to planets-in-general</vt:lpstr>
      <vt:lpstr>PowerPoint Presentation</vt:lpstr>
      <vt:lpstr>Backup/additional slides</vt:lpstr>
      <vt:lpstr>A new proxy for weathering: 7Li</vt:lpstr>
      <vt:lpstr>PowerPoint Presentation</vt:lpstr>
      <vt:lpstr>PowerPoint Presentation</vt:lpstr>
      <vt:lpstr>Seasonal and interannual variability</vt:lpstr>
      <vt:lpstr>Testing the prediction of a pole-to-equator increases in weathering rates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PowerPoint Presentation</vt:lpstr>
      <vt:lpstr>PowerPoint Presentation</vt:lpstr>
      <vt:lpstr>PowerPoint Presentation</vt:lpstr>
      <vt:lpstr>CO2 versus time for the last 0.5 Gyr</vt:lpstr>
      <vt:lpstr>PowerPoint Presentation</vt:lpstr>
      <vt:lpstr>The runaway &amp; moist greenhouses: under the hood</vt:lpstr>
      <vt:lpstr>PowerPoint Presentation</vt:lpstr>
      <vt:lpstr>How was the last 10th of Venus’ ocean removed?</vt:lpstr>
      <vt:lpstr>Dependence of HZ boundaries on star type</vt:lpstr>
      <vt:lpstr>PowerPoint Presentation</vt:lpstr>
      <vt:lpstr>Outer limits of the habitable zone – outline</vt:lpstr>
      <vt:lpstr>PowerPoint Presentation</vt:lpstr>
      <vt:lpstr>Example limit cycle</vt:lpstr>
      <vt:lpstr>PowerPoint Presentation</vt:lpstr>
      <vt:lpstr>“Geodynamic death” as volcanic degassing ceases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239</cp:revision>
  <dcterms:created xsi:type="dcterms:W3CDTF">2016-01-07T03:39:51Z</dcterms:created>
  <dcterms:modified xsi:type="dcterms:W3CDTF">2020-02-13T15:27:50Z</dcterms:modified>
</cp:coreProperties>
</file>