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708" r:id="rId3"/>
    <p:sldMasterId id="2147483720" r:id="rId4"/>
  </p:sldMasterIdLst>
  <p:notesMasterIdLst>
    <p:notesMasterId r:id="rId54"/>
  </p:notesMasterIdLst>
  <p:sldIdLst>
    <p:sldId id="259" r:id="rId5"/>
    <p:sldId id="361" r:id="rId6"/>
    <p:sldId id="362" r:id="rId7"/>
    <p:sldId id="363" r:id="rId8"/>
    <p:sldId id="364" r:id="rId9"/>
    <p:sldId id="365" r:id="rId10"/>
    <p:sldId id="360" r:id="rId11"/>
    <p:sldId id="366" r:id="rId12"/>
    <p:sldId id="367" r:id="rId13"/>
    <p:sldId id="368" r:id="rId14"/>
    <p:sldId id="308" r:id="rId15"/>
    <p:sldId id="310" r:id="rId16"/>
    <p:sldId id="312" r:id="rId17"/>
    <p:sldId id="313" r:id="rId18"/>
    <p:sldId id="311" r:id="rId19"/>
    <p:sldId id="307" r:id="rId20"/>
    <p:sldId id="260" r:id="rId21"/>
    <p:sldId id="265" r:id="rId22"/>
    <p:sldId id="266" r:id="rId23"/>
    <p:sldId id="370" r:id="rId24"/>
    <p:sldId id="267" r:id="rId25"/>
    <p:sldId id="261" r:id="rId26"/>
    <p:sldId id="314" r:id="rId27"/>
    <p:sldId id="319" r:id="rId28"/>
    <p:sldId id="320" r:id="rId29"/>
    <p:sldId id="322" r:id="rId30"/>
    <p:sldId id="323" r:id="rId31"/>
    <p:sldId id="344" r:id="rId32"/>
    <p:sldId id="346" r:id="rId33"/>
    <p:sldId id="347" r:id="rId34"/>
    <p:sldId id="318" r:id="rId35"/>
    <p:sldId id="345" r:id="rId36"/>
    <p:sldId id="315" r:id="rId37"/>
    <p:sldId id="349" r:id="rId38"/>
    <p:sldId id="332" r:id="rId39"/>
    <p:sldId id="333" r:id="rId40"/>
    <p:sldId id="328" r:id="rId41"/>
    <p:sldId id="334" r:id="rId42"/>
    <p:sldId id="336" r:id="rId43"/>
    <p:sldId id="338" r:id="rId44"/>
    <p:sldId id="327" r:id="rId45"/>
    <p:sldId id="352" r:id="rId46"/>
    <p:sldId id="354" r:id="rId47"/>
    <p:sldId id="355" r:id="rId48"/>
    <p:sldId id="356" r:id="rId49"/>
    <p:sldId id="357" r:id="rId50"/>
    <p:sldId id="358" r:id="rId51"/>
    <p:sldId id="359" r:id="rId52"/>
    <p:sldId id="371" r:id="rId5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927" autoAdjust="0"/>
  </p:normalViewPr>
  <p:slideViewPr>
    <p:cSldViewPr snapToGrid="0" snapToObjects="1">
      <p:cViewPr varScale="1">
        <p:scale>
          <a:sx n="98" d="100"/>
          <a:sy n="98" d="100"/>
        </p:scale>
        <p:origin x="-134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notesMaster" Target="notesMasters/notesMaster1.xml"/><Relationship Id="rId55" Type="http://schemas.openxmlformats.org/officeDocument/2006/relationships/printerSettings" Target="printerSettings/printerSettings1.bin"/><Relationship Id="rId56" Type="http://schemas.openxmlformats.org/officeDocument/2006/relationships/presProps" Target="presProps.xml"/><Relationship Id="rId57" Type="http://schemas.openxmlformats.org/officeDocument/2006/relationships/viewProps" Target="viewProps.xml"/><Relationship Id="rId58" Type="http://schemas.openxmlformats.org/officeDocument/2006/relationships/theme" Target="theme/theme1.xml"/><Relationship Id="rId59" Type="http://schemas.openxmlformats.org/officeDocument/2006/relationships/tableStyles" Target="tableStyles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6C5D7E-955D-8B4E-90DA-A0FBEC7B91C1}" type="datetimeFigureOut">
              <a:rPr lang="en-US" smtClean="0"/>
              <a:t>1/7/20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99272D-19A8-E048-8EEA-12540FA11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121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</a:t>
            </a:r>
            <a:r>
              <a:rPr lang="en-US" baseline="0" dirty="0" smtClean="0"/>
              <a:t> is one of the greatest scientific achievements of humans so far this century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3E36C7-95BA-2246-8374-EDD3C3F7E18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1262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52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</a:rPr>
              <a:t>A plea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3DCAD0F-A788-144F-B879-346E8D3B7715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22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214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676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607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E8E262-DA03-7D41-9D33-DEB47D8A191E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1/7/20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81D3BC-9919-2141-AFAD-73F83B12B2F0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113411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A53F04-2099-AE42-82B8-696A7222720E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1/7/20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0120DA-DE7E-A344-82AB-0CFC637D63FF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55511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E6C19C-9A18-2C46-996C-A627CEE9128B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1/7/20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59040A-3774-4A4D-9339-94FE379C2626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42000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FE74DC-3748-3141-82E3-77213F3EEE57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1/7/20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983A19-96B4-2044-9913-A1AC117242C5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36961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E0BDE3-3AEA-4040-A2CB-7D93D0B0287A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1/7/20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49AB4F-C381-644B-A16F-DC732F3F63E3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77583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E7D654-951A-554E-8B93-945B9041F3FB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1/7/20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3661FC-E153-9B46-8101-09A409AED99E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07409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A1679D-AE40-E649-BBC4-38F9F1DBD35F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1/7/20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8F6E44-E73B-B14E-82C8-80A653313066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81118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E1F412-2251-F046-8C06-4C4F0D7F17FD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1/7/20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BE5F6A-1038-7F48-89BF-ED7A0CB7B934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1703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007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A13FAA-694B-6240-840A-E61B2079F392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1/7/20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9BAF31-7263-0947-B6E3-49D172A2482B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1376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B0906C-6AC5-6E41-8646-3BEBEE3F5E44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1/7/20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89F5D6-26DD-304D-8A43-E3211DAF0F5B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38436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471FB0-5125-4845-AE2D-8F66398E4F77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1/7/20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68A74D-6E40-C547-A8F5-3A6C3FB9A475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34589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E31937-A5F5-9F4C-AE9B-D18F0CDDA650}" type="slidenum">
              <a:rPr lang="en-US">
                <a:solidFill>
                  <a:srgbClr val="000000"/>
                </a:solidFill>
                <a:latin typeface="Times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2754151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5CB1B2-4CAE-7849-B9D2-5BD76CFA49F5}" type="slidenum">
              <a:rPr lang="en-US">
                <a:solidFill>
                  <a:srgbClr val="000000"/>
                </a:solidFill>
                <a:latin typeface="Times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1776715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7F64BC-0365-F142-A88E-ABB341AB87A9}" type="slidenum">
              <a:rPr lang="en-US">
                <a:solidFill>
                  <a:srgbClr val="000000"/>
                </a:solidFill>
                <a:latin typeface="Times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7118700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E6EE81-ED76-4546-B2BD-C7F32A3CBE8A}" type="slidenum">
              <a:rPr lang="en-US">
                <a:solidFill>
                  <a:srgbClr val="000000"/>
                </a:solidFill>
                <a:latin typeface="Times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7249708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27329E-754E-9540-BEE0-5806E5EF10C4}" type="slidenum">
              <a:rPr lang="en-US">
                <a:solidFill>
                  <a:srgbClr val="000000"/>
                </a:solidFill>
                <a:latin typeface="Times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3063531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2E1400-8B7A-864E-A024-E3DAA782B228}" type="slidenum">
              <a:rPr lang="en-US">
                <a:solidFill>
                  <a:srgbClr val="000000"/>
                </a:solidFill>
                <a:latin typeface="Times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3713431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C53781-903D-AE41-8317-AE995BA26CC6}" type="slidenum">
              <a:rPr lang="en-US">
                <a:solidFill>
                  <a:srgbClr val="000000"/>
                </a:solidFill>
                <a:latin typeface="Times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656250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49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B74B1D-C860-9744-A612-27E3D04EA50C}" type="slidenum">
              <a:rPr lang="en-US">
                <a:solidFill>
                  <a:srgbClr val="000000"/>
                </a:solidFill>
                <a:latin typeface="Times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441649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D564F4-24DF-A345-BD81-353B57F265A0}" type="slidenum">
              <a:rPr lang="en-US">
                <a:solidFill>
                  <a:srgbClr val="000000"/>
                </a:solidFill>
                <a:latin typeface="Times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985667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C38CB8-1A36-924F-AD75-679693659165}" type="slidenum">
              <a:rPr lang="en-US">
                <a:solidFill>
                  <a:srgbClr val="000000"/>
                </a:solidFill>
                <a:latin typeface="Times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9974956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ECE6DA-1E47-434A-B8E2-6AA2C5FE6E43}" type="slidenum">
              <a:rPr lang="en-US">
                <a:solidFill>
                  <a:srgbClr val="000000"/>
                </a:solidFill>
                <a:latin typeface="Times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2445133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05573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50572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8234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3609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14902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6913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08070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57834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92713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43283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53450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572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1/7/20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132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1/7/20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278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1/7/20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87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691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801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1C5D88-EB29-6841-8092-9D9A531548E1}" type="datetimeFigureOut">
              <a:rPr lang="en-US" smtClean="0"/>
              <a:t>1/7/20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98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A4AEC2F-AC67-3444-98AF-7D439662E917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1/7/20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337847B-8CEB-9A40-BF33-480CF66DA5D4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8505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"/>
              <a:ea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"/>
              <a:ea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6A9F0292-D1E7-8045-9FD6-87AB2497315A}" type="slidenum">
              <a:rPr lang="en-US" smtClean="0">
                <a:solidFill>
                  <a:srgbClr val="000000"/>
                </a:solidFill>
                <a:latin typeface="Times"/>
                <a:ea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  <a:latin typeface="Times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453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1C5D88-EB29-6841-8092-9D9A531548E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BEB44B-6C31-084D-B3FA-7D197837C3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8555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geosci.uchicago.edu/~kite/doc/Catling_and_Kasting_ch_5.pdf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6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7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>
            <a:normAutofit/>
          </a:bodyPr>
          <a:lstStyle/>
          <a:p>
            <a:r>
              <a:rPr lang="en-US" sz="3400" dirty="0" smtClean="0"/>
              <a:t>GEOS 22060/ GEOS 32060 / ASTR 45900 </a:t>
            </a:r>
            <a:endParaRPr lang="en-US" sz="3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Lecture 1</a:t>
            </a:r>
          </a:p>
          <a:p>
            <a:r>
              <a:rPr lang="en-US" dirty="0" smtClean="0"/>
              <a:t>Tuesday 7 January 2020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180423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What makes a planet habitable?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3781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046523" cy="66402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05435" y="0"/>
            <a:ext cx="1599992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i="1"/>
              <a:t>Launching July</a:t>
            </a:r>
          </a:p>
        </p:txBody>
      </p:sp>
    </p:spTree>
    <p:extLst>
      <p:ext uri="{BB962C8B-B14F-4D97-AF65-F5344CB8AC3E}">
        <p14:creationId xmlns:p14="http://schemas.microsoft.com/office/powerpoint/2010/main" val="37128664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/>
          <a:lstStyle/>
          <a:p>
            <a:r>
              <a:rPr lang="en-US" dirty="0" smtClean="0"/>
              <a:t>Logistics (mutual introductions, course handout, introductions,</a:t>
            </a:r>
            <a:r>
              <a:rPr lang="en-US" b="1" dirty="0"/>
              <a:t> </a:t>
            </a:r>
            <a:r>
              <a:rPr lang="en-US" dirty="0" smtClean="0"/>
              <a:t>designate presenters   for Tue 14 paper presentation)</a:t>
            </a:r>
          </a:p>
          <a:p>
            <a:pPr lvl="1"/>
            <a:r>
              <a:rPr lang="en-US" dirty="0"/>
              <a:t>Sections 1-3 of Knoll et al., “Life: The First Two Billion Years,” Phil. Trans. Roy. Soc. B, 2016</a:t>
            </a:r>
            <a:endParaRPr lang="en-US" dirty="0" smtClean="0"/>
          </a:p>
          <a:p>
            <a:r>
              <a:rPr lang="en-US" dirty="0" smtClean="0"/>
              <a:t>Course outline, motivation, scope</a:t>
            </a:r>
          </a:p>
          <a:p>
            <a:r>
              <a:rPr lang="en-US" dirty="0" smtClean="0"/>
              <a:t>Earth history, post-Hadean</a:t>
            </a:r>
          </a:p>
        </p:txBody>
      </p:sp>
    </p:spTree>
    <p:extLst>
      <p:ext uri="{BB962C8B-B14F-4D97-AF65-F5344CB8AC3E}">
        <p14:creationId xmlns:p14="http://schemas.microsoft.com/office/powerpoint/2010/main" val="16219103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49615"/>
          </a:xfrm>
        </p:spPr>
        <p:txBody>
          <a:bodyPr>
            <a:normAutofit/>
          </a:bodyPr>
          <a:lstStyle/>
          <a:p>
            <a:r>
              <a:rPr lang="en-US" dirty="0" smtClean="0"/>
              <a:t>Course 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Foundations (1-2 weeks)</a:t>
            </a:r>
          </a:p>
          <a:p>
            <a:r>
              <a:rPr lang="en-US" sz="2000" dirty="0" smtClean="0"/>
              <a:t>Earth history</a:t>
            </a:r>
          </a:p>
          <a:p>
            <a:r>
              <a:rPr lang="en-US" sz="2000" dirty="0" smtClean="0"/>
              <a:t>HZ concept, atmospheric science essentials</a:t>
            </a:r>
          </a:p>
          <a:p>
            <a:r>
              <a:rPr lang="en-US" sz="2000" dirty="0" smtClean="0"/>
              <a:t>Post-Hadean Earth system</a:t>
            </a:r>
          </a:p>
          <a:p>
            <a:pPr marL="0" indent="0">
              <a:buNone/>
            </a:pPr>
            <a:r>
              <a:rPr lang="en-US" b="1" dirty="0" smtClean="0"/>
              <a:t>Principles – how are habitable planets initiated and sustained? (4-5 weeks)</a:t>
            </a:r>
          </a:p>
          <a:p>
            <a:r>
              <a:rPr lang="en-US" sz="1900" dirty="0" smtClean="0"/>
              <a:t>Volatile supply, volatile escape</a:t>
            </a:r>
            <a:endParaRPr lang="en-US" sz="1900" dirty="0"/>
          </a:p>
          <a:p>
            <a:r>
              <a:rPr lang="en-US" sz="1900" dirty="0" smtClean="0"/>
              <a:t>Long-term climate evolution</a:t>
            </a:r>
          </a:p>
          <a:p>
            <a:r>
              <a:rPr lang="en-US" sz="1900" dirty="0"/>
              <a:t>Runaway </a:t>
            </a:r>
            <a:r>
              <a:rPr lang="en-US" sz="1900" dirty="0" smtClean="0"/>
              <a:t>greenhouse, moist greenhouse</a:t>
            </a:r>
            <a:endParaRPr lang="en-US" sz="1900" dirty="0"/>
          </a:p>
          <a:p>
            <a:pPr marL="0" indent="0">
              <a:buNone/>
            </a:pPr>
            <a:r>
              <a:rPr lang="en-US" b="1" dirty="0" smtClean="0"/>
              <a:t>Specifics (~2 weeks)</a:t>
            </a:r>
          </a:p>
          <a:p>
            <a:r>
              <a:rPr lang="en-US" sz="1900" dirty="0" smtClean="0"/>
              <a:t>Early Mars </a:t>
            </a:r>
          </a:p>
          <a:p>
            <a:r>
              <a:rPr lang="en-US" sz="1900" dirty="0" err="1" smtClean="0"/>
              <a:t>Hyperthermals</a:t>
            </a:r>
            <a:r>
              <a:rPr lang="en-US" sz="1900" dirty="0" smtClean="0"/>
              <a:t> on Earth</a:t>
            </a:r>
          </a:p>
          <a:p>
            <a:r>
              <a:rPr lang="en-US" sz="1900" dirty="0" smtClean="0"/>
              <a:t>Oceans within ice-covered moons</a:t>
            </a:r>
          </a:p>
          <a:p>
            <a:r>
              <a:rPr lang="en-US" sz="1900" dirty="0" err="1" smtClean="0"/>
              <a:t>Exoplanetary</a:t>
            </a:r>
            <a:r>
              <a:rPr lang="en-US" sz="1900" dirty="0" smtClean="0"/>
              <a:t> systems e.g. TRAPPIST-1 system</a:t>
            </a:r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41697125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91105" y="1342904"/>
            <a:ext cx="8229600" cy="864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48191" y="-76898"/>
            <a:ext cx="64583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PDFs of all required and suggested reading will be made available</a:t>
            </a:r>
          </a:p>
          <a:p>
            <a:r>
              <a:rPr lang="en-US" b="1" dirty="0"/>
              <a:t>at http://</a:t>
            </a:r>
            <a:r>
              <a:rPr lang="en-US" b="1" dirty="0" err="1"/>
              <a:t>geosci.uchicago.edu</a:t>
            </a:r>
            <a:r>
              <a:rPr lang="en-US" b="1" dirty="0"/>
              <a:t>/~kite/</a:t>
            </a:r>
            <a:r>
              <a:rPr lang="en-US" b="1" dirty="0" smtClean="0"/>
              <a:t>geos32060_2020/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569433"/>
            <a:ext cx="9144000" cy="6247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Particularly useful books:</a:t>
            </a:r>
          </a:p>
          <a:p>
            <a:endParaRPr lang="en-US" sz="1600" b="1" dirty="0" smtClean="0"/>
          </a:p>
          <a:p>
            <a:r>
              <a:rPr lang="en-US" sz="1600" dirty="0" smtClean="0"/>
              <a:t>Atmospheric evolution on inhabited and lifeless worlds, Catling &amp; Kasting (</a:t>
            </a:r>
            <a:r>
              <a:rPr lang="en-US" sz="1600" i="1" dirty="0" smtClean="0"/>
              <a:t>Full text available through library!</a:t>
            </a:r>
            <a:r>
              <a:rPr lang="en-US" sz="1600" dirty="0" smtClean="0"/>
              <a:t>) </a:t>
            </a:r>
            <a:r>
              <a:rPr lang="en-US" sz="1600" dirty="0" smtClean="0">
                <a:hlinkClick r:id="rId2"/>
              </a:rPr>
              <a:t>e.g. http</a:t>
            </a:r>
            <a:r>
              <a:rPr lang="en-US" sz="1600" dirty="0">
                <a:hlinkClick r:id="rId2"/>
              </a:rPr>
              <a:t>://geosci.uchicago.edu/~kite/doc/Catling_and_Kasting_ch_5.pdf</a:t>
            </a:r>
            <a:endParaRPr lang="en-US" sz="1600" dirty="0"/>
          </a:p>
          <a:p>
            <a:endParaRPr lang="en-US" sz="1600" dirty="0" smtClean="0"/>
          </a:p>
          <a:p>
            <a:r>
              <a:rPr lang="en-US" sz="1600" dirty="0" smtClean="0"/>
              <a:t>How to build a habitable planet, Langmuir &amp; </a:t>
            </a:r>
            <a:r>
              <a:rPr lang="en-US" sz="1600" dirty="0" err="1" smtClean="0"/>
              <a:t>Broecker (</a:t>
            </a:r>
            <a:r>
              <a:rPr lang="en-US" sz="1600" i="1" dirty="0" err="1" smtClean="0"/>
              <a:t>on reserve at Crerar</a:t>
            </a:r>
            <a:r>
              <a:rPr lang="en-US" sz="1600" dirty="0" err="1" smtClean="0"/>
              <a:t>)</a:t>
            </a:r>
            <a:endParaRPr lang="en-US" sz="1600" dirty="0" smtClean="0"/>
          </a:p>
          <a:p>
            <a:endParaRPr lang="en-US" sz="1600" dirty="0" smtClean="0"/>
          </a:p>
          <a:p>
            <a:r>
              <a:rPr lang="en-US" sz="1600" dirty="0" smtClean="0"/>
              <a:t>Ingersoll, Planetary Climates (Princeton Primers) (</a:t>
            </a:r>
            <a:r>
              <a:rPr lang="en-US" sz="1600" i="1" dirty="0" smtClean="0"/>
              <a:t>lovely, insightful, short</a:t>
            </a:r>
            <a:r>
              <a:rPr lang="en-US" sz="1600" dirty="0" smtClean="0"/>
              <a:t>)</a:t>
            </a:r>
          </a:p>
          <a:p>
            <a:endParaRPr lang="en-US" sz="1600" dirty="0"/>
          </a:p>
          <a:p>
            <a:r>
              <a:rPr lang="en-US" sz="1600" b="1" dirty="0" smtClean="0"/>
              <a:t>Accessible and solid introductions:</a:t>
            </a:r>
          </a:p>
          <a:p>
            <a:endParaRPr lang="en-US" sz="1600" dirty="0" smtClean="0"/>
          </a:p>
          <a:p>
            <a:r>
              <a:rPr lang="en-US" sz="1600" dirty="0" smtClean="0"/>
              <a:t>Life on a young planet, Andy Knoll (climate/life on Earth) (</a:t>
            </a:r>
            <a:r>
              <a:rPr lang="en-US" sz="1600" i="1" dirty="0" smtClean="0"/>
              <a:t>slightly outdated but excellent intro to how Earth Scientists think</a:t>
            </a:r>
            <a:r>
              <a:rPr lang="en-US" sz="1600" dirty="0" smtClean="0"/>
              <a:t>)</a:t>
            </a:r>
          </a:p>
          <a:p>
            <a:endParaRPr lang="en-US" sz="1600" dirty="0" smtClean="0"/>
          </a:p>
          <a:p>
            <a:r>
              <a:rPr lang="en-US" sz="1600" dirty="0" smtClean="0"/>
              <a:t>Planet Mars, Francois Forget (climate history on Mars) (</a:t>
            </a:r>
            <a:r>
              <a:rPr lang="en-US" sz="1600" i="1" dirty="0" smtClean="0"/>
              <a:t>superficially picture-booky but actually top notch)</a:t>
            </a:r>
            <a:endParaRPr lang="en-US" sz="1600" dirty="0" smtClean="0"/>
          </a:p>
          <a:p>
            <a:endParaRPr lang="en-US" sz="1600" dirty="0" smtClean="0"/>
          </a:p>
          <a:p>
            <a:r>
              <a:rPr lang="en-US" sz="1600" dirty="0" smtClean="0"/>
              <a:t>Five billion years of solitude, Lee Billings (exoplanets) (</a:t>
            </a:r>
            <a:r>
              <a:rPr lang="en-US" sz="1600" i="1" dirty="0" smtClean="0"/>
              <a:t>science journalism but good</a:t>
            </a:r>
            <a:r>
              <a:rPr lang="en-US" sz="1600" dirty="0" smtClean="0"/>
              <a:t>)</a:t>
            </a:r>
          </a:p>
          <a:p>
            <a:endParaRPr lang="en-US" sz="1600" dirty="0"/>
          </a:p>
          <a:p>
            <a:r>
              <a:rPr lang="en-US" sz="1600" b="1" dirty="0"/>
              <a:t>Good references/cookbooks:</a:t>
            </a:r>
          </a:p>
          <a:p>
            <a:endParaRPr lang="en-US" sz="1600" b="1" dirty="0"/>
          </a:p>
          <a:p>
            <a:r>
              <a:rPr lang="en-US" sz="1600" dirty="0"/>
              <a:t>Principles of planetary climate, Pierrehumbert (</a:t>
            </a:r>
            <a:r>
              <a:rPr lang="en-US" sz="1600" i="1" dirty="0"/>
              <a:t>if you model rocky planet climate, you need this book</a:t>
            </a:r>
            <a:r>
              <a:rPr lang="en-US" sz="1600" dirty="0"/>
              <a:t>)</a:t>
            </a:r>
          </a:p>
          <a:p>
            <a:endParaRPr lang="en-US" sz="1600" dirty="0"/>
          </a:p>
          <a:p>
            <a:r>
              <a:rPr lang="en-US" sz="1600" dirty="0" smtClean="0"/>
              <a:t>Planetary Science, de Pater and Lissauer (</a:t>
            </a:r>
            <a:r>
              <a:rPr lang="en-US" sz="1600" i="1" dirty="0" smtClean="0"/>
              <a:t>very up-to-date,</a:t>
            </a:r>
            <a:r>
              <a:rPr lang="en-US" sz="1600" dirty="0" smtClean="0"/>
              <a:t> </a:t>
            </a:r>
            <a:r>
              <a:rPr lang="en-US" sz="1600" i="1" dirty="0" smtClean="0"/>
              <a:t>not great on geoscience, but great on many other things</a:t>
            </a:r>
            <a:r>
              <a:rPr lang="en-US" sz="1600" dirty="0" smtClean="0"/>
              <a:t>)</a:t>
            </a:r>
          </a:p>
          <a:p>
            <a:r>
              <a:rPr lang="en-US" sz="1600" dirty="0"/>
              <a:t>Fundamental Planetary Science, de Pater and Lissauer (</a:t>
            </a:r>
            <a:r>
              <a:rPr lang="en-US" sz="1600" i="1" dirty="0"/>
              <a:t>good, sub-Carroll-and-Ostlie level</a:t>
            </a:r>
            <a:r>
              <a:rPr lang="en-US" sz="1600" dirty="0"/>
              <a:t>)</a:t>
            </a: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13265232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432"/>
          </a:xfrm>
        </p:spPr>
        <p:txBody>
          <a:bodyPr/>
          <a:lstStyle/>
          <a:p>
            <a:r>
              <a:rPr lang="en-US" b="1" dirty="0" smtClean="0"/>
              <a:t>Lecture 1 Key points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6874" y="1282668"/>
            <a:ext cx="8887126" cy="4895775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 smtClean="0"/>
              <a:t>A useful definition of a habitable world is one that maintains T &lt; 400 K liquid water on its surface continuously for timescales that are relevant for biological macroevolution</a:t>
            </a:r>
          </a:p>
          <a:p>
            <a:r>
              <a:rPr lang="en-US" b="1" dirty="0" smtClean="0"/>
              <a:t>Earth has stayed habitable for &gt;3 Gyr</a:t>
            </a:r>
          </a:p>
          <a:p>
            <a:pPr lvl="1"/>
            <a:r>
              <a:rPr lang="en-US" dirty="0" smtClean="0"/>
              <a:t>Continuously</a:t>
            </a:r>
          </a:p>
          <a:p>
            <a:pPr lvl="1"/>
            <a:r>
              <a:rPr lang="en-US" dirty="0" smtClean="0"/>
              <a:t>Earth inhabited only by microbes pre-1 Gya</a:t>
            </a:r>
          </a:p>
          <a:p>
            <a:r>
              <a:rPr lang="en-US" dirty="0" smtClean="0"/>
              <a:t>A `difficult step’ is a step in biological evolution whose characteristic wait time (given a habitable planet) is &gt;&gt; 10 Gyr. There are at least three candidate difficult steps on the evolutionary path leading to people.</a:t>
            </a:r>
          </a:p>
          <a:p>
            <a:r>
              <a:rPr lang="en-US" dirty="0" smtClean="0"/>
              <a:t>Earth’s continuous habitability implies</a:t>
            </a:r>
            <a:r>
              <a:rPr lang="en-US" dirty="0"/>
              <a:t> </a:t>
            </a:r>
            <a:r>
              <a:rPr lang="en-US" dirty="0" smtClean="0"/>
              <a:t>that Earth’s climate has stayed within the habitable range at least for the last 3.5 </a:t>
            </a:r>
            <a:r>
              <a:rPr lang="en-US" dirty="0" err="1" smtClean="0"/>
              <a:t>Ga</a:t>
            </a:r>
            <a:r>
              <a:rPr lang="en-US" dirty="0" smtClean="0"/>
              <a:t> </a:t>
            </a:r>
          </a:p>
          <a:p>
            <a:pPr lvl="1"/>
            <a:r>
              <a:rPr lang="en-US" b="1" dirty="0" smtClean="0"/>
              <a:t>However, Earth’s pO2, pCO2, and ocean chemistry have changed over time.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030764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90435"/>
            <a:ext cx="8229600" cy="1143000"/>
          </a:xfrm>
        </p:spPr>
        <p:txBody>
          <a:bodyPr/>
          <a:lstStyle/>
          <a:p>
            <a:r>
              <a:rPr lang="en-US" dirty="0" smtClean="0"/>
              <a:t>What makes a planet habitable?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4118732" y="1543124"/>
            <a:ext cx="1637997" cy="99031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5756729" y="1543124"/>
            <a:ext cx="2250319" cy="990311"/>
          </a:xfrm>
          <a:prstGeom prst="ellipse">
            <a:avLst/>
          </a:prstGeom>
          <a:noFill/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7133596" y="2533435"/>
            <a:ext cx="462912" cy="956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4118732" y="2533435"/>
            <a:ext cx="403564" cy="79021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0" y="2708904"/>
            <a:ext cx="4570482" cy="21390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00" dirty="0" smtClean="0">
                <a:solidFill>
                  <a:srgbClr val="FF0000"/>
                </a:solidFill>
              </a:rPr>
              <a:t>For the purposes of this course:</a:t>
            </a:r>
          </a:p>
          <a:p>
            <a:r>
              <a:rPr lang="en-US" sz="1900" dirty="0" smtClean="0">
                <a:solidFill>
                  <a:srgbClr val="FF0000"/>
                </a:solidFill>
              </a:rPr>
              <a:t>A planet is a sub-stellar mass object</a:t>
            </a:r>
          </a:p>
          <a:p>
            <a:r>
              <a:rPr lang="en-US" sz="1900" dirty="0" smtClean="0">
                <a:solidFill>
                  <a:srgbClr val="FF0000"/>
                </a:solidFill>
              </a:rPr>
              <a:t>that has never undergone nuclear fusion</a:t>
            </a:r>
          </a:p>
          <a:p>
            <a:r>
              <a:rPr lang="en-US" sz="1900" dirty="0" smtClean="0">
                <a:solidFill>
                  <a:srgbClr val="FF0000"/>
                </a:solidFill>
              </a:rPr>
              <a:t>and which has sufficient self-gravitation to</a:t>
            </a:r>
          </a:p>
          <a:p>
            <a:r>
              <a:rPr lang="en-US" sz="1900" dirty="0" smtClean="0">
                <a:solidFill>
                  <a:srgbClr val="FF0000"/>
                </a:solidFill>
              </a:rPr>
              <a:t>assume a spheroidal shape adequately</a:t>
            </a:r>
          </a:p>
          <a:p>
            <a:r>
              <a:rPr lang="en-US" sz="1900" dirty="0" smtClean="0">
                <a:solidFill>
                  <a:srgbClr val="FF0000"/>
                </a:solidFill>
              </a:rPr>
              <a:t>described by a </a:t>
            </a:r>
            <a:r>
              <a:rPr lang="en-US" sz="1900" dirty="0" err="1" smtClean="0">
                <a:solidFill>
                  <a:srgbClr val="FF0000"/>
                </a:solidFill>
              </a:rPr>
              <a:t>triaxial</a:t>
            </a:r>
            <a:r>
              <a:rPr lang="en-US" sz="1900" dirty="0" smtClean="0">
                <a:solidFill>
                  <a:srgbClr val="FF0000"/>
                </a:solidFill>
              </a:rPr>
              <a:t> ellipsoid regardless of</a:t>
            </a:r>
          </a:p>
          <a:p>
            <a:r>
              <a:rPr lang="en-US" sz="1900" dirty="0" smtClean="0">
                <a:solidFill>
                  <a:srgbClr val="FF0000"/>
                </a:solidFill>
              </a:rPr>
              <a:t>its orbital parameters. </a:t>
            </a:r>
            <a:endParaRPr lang="en-US" sz="19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22296" y="3476052"/>
            <a:ext cx="4795428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For the purposes of this course: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A habitable exoplanet maintains T&lt;400K 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liquid water on its surface continuously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for timescale that are relevant for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biological macroevolution (&gt;&gt;10</a:t>
            </a:r>
            <a:r>
              <a:rPr lang="en-US" sz="2000" baseline="30000" dirty="0" smtClean="0">
                <a:solidFill>
                  <a:srgbClr val="0000FF"/>
                </a:solidFill>
              </a:rPr>
              <a:t>7</a:t>
            </a:r>
            <a:r>
              <a:rPr lang="en-US" sz="2000" dirty="0" smtClean="0">
                <a:solidFill>
                  <a:srgbClr val="0000FF"/>
                </a:solidFill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</a:rPr>
              <a:t>yr</a:t>
            </a:r>
            <a:r>
              <a:rPr lang="en-US" sz="2000" dirty="0" smtClean="0">
                <a:solidFill>
                  <a:srgbClr val="0000FF"/>
                </a:solidFill>
              </a:rPr>
              <a:t>).</a:t>
            </a:r>
            <a:br>
              <a:rPr lang="en-US" sz="2000" dirty="0" smtClean="0">
                <a:solidFill>
                  <a:srgbClr val="0000FF"/>
                </a:solidFill>
              </a:rPr>
            </a:br>
            <a:r>
              <a:rPr lang="en-US" sz="2000" dirty="0" smtClean="0">
                <a:solidFill>
                  <a:srgbClr val="0000FF"/>
                </a:solidFill>
              </a:rPr>
              <a:t>Sub-ice oceans in extrasolar planetary 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systems may be habitable, but this cannot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be confirmed from Earth by remote sensing.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(Sub-ice oceans will be covered in Week 9).</a:t>
            </a:r>
            <a:endParaRPr lang="en-US" sz="2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0431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0"/>
            <a:ext cx="71519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0579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949"/>
            <a:ext cx="8229600" cy="765630"/>
          </a:xfrm>
        </p:spPr>
        <p:txBody>
          <a:bodyPr/>
          <a:lstStyle/>
          <a:p>
            <a:r>
              <a:rPr lang="en-US" dirty="0" smtClean="0"/>
              <a:t>Habitable for what?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4107"/>
            <a:ext cx="8578707" cy="60400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6200000">
            <a:off x="7545915" y="5262912"/>
            <a:ext cx="2281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Carl Sagan’s “Cosmos”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0577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198907" y="0"/>
            <a:ext cx="2312202" cy="1267209"/>
          </a:xfrm>
        </p:spPr>
        <p:txBody>
          <a:bodyPr>
            <a:normAutofit/>
          </a:bodyPr>
          <a:lstStyle/>
          <a:p>
            <a:r>
              <a:rPr lang="en-US" sz="3400" dirty="0" smtClean="0">
                <a:solidFill>
                  <a:srgbClr val="FFFFFF"/>
                </a:solidFill>
              </a:rPr>
              <a:t>Habitable </a:t>
            </a:r>
            <a:br>
              <a:rPr lang="en-US" sz="3400" dirty="0" smtClean="0">
                <a:solidFill>
                  <a:srgbClr val="FFFFFF"/>
                </a:solidFill>
              </a:rPr>
            </a:br>
            <a:r>
              <a:rPr lang="en-US" sz="3400" dirty="0" smtClean="0">
                <a:solidFill>
                  <a:srgbClr val="FFFFFF"/>
                </a:solidFill>
              </a:rPr>
              <a:t>for what?</a:t>
            </a:r>
            <a:endParaRPr lang="en-US" sz="3400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08447" y="5981559"/>
            <a:ext cx="64656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Specular reflection from </a:t>
            </a:r>
            <a:r>
              <a:rPr lang="en-US" dirty="0" err="1" smtClean="0">
                <a:solidFill>
                  <a:srgbClr val="FFFFFF"/>
                </a:solidFill>
              </a:rPr>
              <a:t>Punga</a:t>
            </a:r>
            <a:r>
              <a:rPr lang="en-US" dirty="0" smtClean="0">
                <a:solidFill>
                  <a:srgbClr val="FFFFFF"/>
                </a:solidFill>
              </a:rPr>
              <a:t> Mare, Titan</a:t>
            </a:r>
            <a:endParaRPr lang="en-US" dirty="0">
              <a:solidFill>
                <a:srgbClr val="FFFFFF"/>
              </a:solidFill>
            </a:endParaRPr>
          </a:p>
          <a:p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NRC report, “The Limits of Organic Life in Planetary Systems,” 2007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7353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071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dirty="0" smtClean="0"/>
              <a:t>How do we know habitability when we see it?</a:t>
            </a:r>
            <a:endParaRPr lang="en-US" sz="3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1504169"/>
            <a:ext cx="8229601" cy="42776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134838"/>
            <a:ext cx="3253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Recurring Slope Lineae on Mars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09417" y="5914789"/>
            <a:ext cx="3044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Ojha</a:t>
            </a:r>
            <a:r>
              <a:rPr lang="en-US" dirty="0" smtClean="0"/>
              <a:t> et al Nature </a:t>
            </a:r>
            <a:r>
              <a:rPr lang="en-US" dirty="0" err="1" smtClean="0"/>
              <a:t>Geosci</a:t>
            </a:r>
            <a:r>
              <a:rPr lang="en-US" dirty="0" smtClean="0"/>
              <a:t>.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7751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8583"/>
            <a:ext cx="9144000" cy="609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5830" y="89972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Why this course?</a:t>
            </a:r>
          </a:p>
        </p:txBody>
      </p:sp>
    </p:spTree>
    <p:extLst>
      <p:ext uri="{BB962C8B-B14F-4D97-AF65-F5344CB8AC3E}">
        <p14:creationId xmlns:p14="http://schemas.microsoft.com/office/powerpoint/2010/main" val="11562861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Round-table exercise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9219" y="1417638"/>
            <a:ext cx="8229600" cy="4525963"/>
          </a:xfrm>
        </p:spPr>
        <p:txBody>
          <a:bodyPr>
            <a:normAutofit/>
          </a:bodyPr>
          <a:lstStyle/>
          <a:p>
            <a:r>
              <a:rPr lang="en-US"/>
              <a:t>Definitions?</a:t>
            </a:r>
          </a:p>
          <a:p>
            <a:r>
              <a:rPr lang="en-US"/>
              <a:t>Habitability assessment workflow = ?</a:t>
            </a:r>
          </a:p>
          <a:p>
            <a:r>
              <a:rPr lang="en-US"/>
              <a:t>What do we look for?</a:t>
            </a:r>
          </a:p>
          <a:p>
            <a:r>
              <a:rPr lang="en-US"/>
              <a:t>For each thing we look for:</a:t>
            </a:r>
          </a:p>
          <a:p>
            <a:pPr lvl="1"/>
            <a:r>
              <a:rPr lang="en-US"/>
              <a:t>is it intrinsically necessary, maybe necessary, not necessary?</a:t>
            </a:r>
          </a:p>
          <a:p>
            <a:pPr lvl="1"/>
            <a:r>
              <a:rPr lang="en-US"/>
              <a:t> is it thought to be needed </a:t>
            </a:r>
            <a:r>
              <a:rPr lang="en-US" i="1"/>
              <a:t>for Earth</a:t>
            </a:r>
            <a:r>
              <a:rPr lang="en-US"/>
              <a:t>?</a:t>
            </a:r>
          </a:p>
        </p:txBody>
      </p:sp>
      <p:sp>
        <p:nvSpPr>
          <p:cNvPr id="4" name="Left Brace 3"/>
          <p:cNvSpPr/>
          <p:nvPr/>
        </p:nvSpPr>
        <p:spPr>
          <a:xfrm>
            <a:off x="742292" y="1580871"/>
            <a:ext cx="336927" cy="1554955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Left Brace 4"/>
          <p:cNvSpPr/>
          <p:nvPr/>
        </p:nvSpPr>
        <p:spPr>
          <a:xfrm>
            <a:off x="758896" y="3430763"/>
            <a:ext cx="336927" cy="1554955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 rot="16200000">
            <a:off x="-42074" y="2025481"/>
            <a:ext cx="9985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mostly </a:t>
            </a:r>
          </a:p>
          <a:p>
            <a:r>
              <a:rPr lang="en-US"/>
              <a:t>students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-53474" y="3836501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mostly</a:t>
            </a:r>
          </a:p>
          <a:p>
            <a:r>
              <a:rPr lang="en-US"/>
              <a:t>instructor</a:t>
            </a:r>
          </a:p>
        </p:txBody>
      </p:sp>
    </p:spTree>
    <p:extLst>
      <p:ext uri="{BB962C8B-B14F-4D97-AF65-F5344CB8AC3E}">
        <p14:creationId xmlns:p14="http://schemas.microsoft.com/office/powerpoint/2010/main" val="36883445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09800"/>
          </a:xfrm>
        </p:spPr>
        <p:txBody>
          <a:bodyPr>
            <a:noAutofit/>
          </a:bodyPr>
          <a:lstStyle/>
          <a:p>
            <a:pPr algn="l"/>
            <a:r>
              <a:rPr lang="en-US" sz="3000" dirty="0" smtClean="0"/>
              <a:t>Habitable environments can be short-lived. </a:t>
            </a:r>
            <a:br>
              <a:rPr lang="en-US" sz="3000" dirty="0" smtClean="0"/>
            </a:br>
            <a:r>
              <a:rPr lang="en-US" sz="3000" dirty="0" smtClean="0"/>
              <a:t>How short-lived is too short-lived to be interesting? 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2560"/>
            <a:ext cx="6835702" cy="59608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81033" y="4949124"/>
            <a:ext cx="20467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Armetieva</a:t>
            </a:r>
            <a:r>
              <a:rPr lang="en-US" dirty="0" smtClean="0"/>
              <a:t> &amp; </a:t>
            </a:r>
            <a:r>
              <a:rPr lang="en-US" dirty="0" err="1" smtClean="0"/>
              <a:t>Lunine</a:t>
            </a:r>
            <a:endParaRPr lang="en-US" dirty="0" smtClean="0"/>
          </a:p>
          <a:p>
            <a:r>
              <a:rPr lang="en-US" dirty="0" smtClean="0"/>
              <a:t>Icarus</a:t>
            </a:r>
          </a:p>
          <a:p>
            <a:r>
              <a:rPr lang="en-US" dirty="0" smtClean="0"/>
              <a:t>2003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472518" y="2864114"/>
            <a:ext cx="12142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Comet</a:t>
            </a:r>
          </a:p>
          <a:p>
            <a:r>
              <a:rPr lang="en-US" dirty="0"/>
              <a:t>i</a:t>
            </a:r>
            <a:r>
              <a:rPr lang="en-US" dirty="0" smtClean="0"/>
              <a:t>mpacts on</a:t>
            </a:r>
          </a:p>
          <a:p>
            <a:r>
              <a:rPr lang="en-US" dirty="0" smtClean="0"/>
              <a:t>Titan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97119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0000"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1" name="Title 1"/>
          <p:cNvSpPr txBox="1">
            <a:spLocks/>
          </p:cNvSpPr>
          <p:nvPr/>
        </p:nvSpPr>
        <p:spPr bwMode="auto">
          <a:xfrm>
            <a:off x="0" y="782638"/>
            <a:ext cx="4566648" cy="58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prstClr val="black"/>
                </a:solidFill>
              </a:rPr>
              <a:t>If definition of habitability involves geologic timescales </a:t>
            </a:r>
            <a:r>
              <a:rPr lang="en-US" sz="2800" b="1" dirty="0" smtClean="0">
                <a:solidFill>
                  <a:prstClr val="black"/>
                </a:solidFill>
                <a:sym typeface="Wingdings"/>
              </a:rPr>
              <a:t> geologic data needed</a:t>
            </a:r>
            <a:endParaRPr lang="en-US" sz="2800" b="1" dirty="0">
              <a:solidFill>
                <a:prstClr val="black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8029575" y="935038"/>
            <a:ext cx="584200" cy="0"/>
          </a:xfrm>
          <a:prstGeom prst="line">
            <a:avLst/>
          </a:prstGeom>
          <a:ln w="7620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4217" name="TextBox 5"/>
          <p:cNvSpPr txBox="1">
            <a:spLocks noChangeArrowheads="1"/>
          </p:cNvSpPr>
          <p:nvPr/>
        </p:nvSpPr>
        <p:spPr bwMode="auto">
          <a:xfrm>
            <a:off x="30163" y="6488113"/>
            <a:ext cx="27892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i="1">
                <a:solidFill>
                  <a:prstClr val="black"/>
                </a:solidFill>
              </a:rPr>
              <a:t>Scale bars are approximate</a:t>
            </a:r>
          </a:p>
        </p:txBody>
      </p:sp>
      <p:sp>
        <p:nvSpPr>
          <p:cNvPr id="94218" name="TextBox 27"/>
          <p:cNvSpPr txBox="1">
            <a:spLocks noChangeArrowheads="1"/>
          </p:cNvSpPr>
          <p:nvPr/>
        </p:nvSpPr>
        <p:spPr bwMode="auto">
          <a:xfrm>
            <a:off x="8029575" y="549275"/>
            <a:ext cx="584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>
                <a:solidFill>
                  <a:srgbClr val="FFFFFF"/>
                </a:solidFill>
              </a:rPr>
              <a:t>1cm</a:t>
            </a:r>
          </a:p>
        </p:txBody>
      </p:sp>
      <p:pic>
        <p:nvPicPr>
          <p:cNvPr id="94219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293938"/>
            <a:ext cx="4572000" cy="456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Straight Connector 17"/>
          <p:cNvCxnSpPr/>
          <p:nvPr/>
        </p:nvCxnSpPr>
        <p:spPr>
          <a:xfrm>
            <a:off x="3184525" y="3316288"/>
            <a:ext cx="671513" cy="0"/>
          </a:xfrm>
          <a:prstGeom prst="line">
            <a:avLst/>
          </a:prstGeom>
          <a:ln w="7620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4221" name="TextBox 4"/>
          <p:cNvSpPr txBox="1">
            <a:spLocks noChangeArrowheads="1"/>
          </p:cNvSpPr>
          <p:nvPr/>
        </p:nvSpPr>
        <p:spPr bwMode="auto">
          <a:xfrm>
            <a:off x="3163888" y="2847975"/>
            <a:ext cx="68128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200" dirty="0">
                <a:solidFill>
                  <a:srgbClr val="FFFFFF"/>
                </a:solidFill>
              </a:rPr>
              <a:t>1km</a:t>
            </a:r>
          </a:p>
        </p:txBody>
      </p:sp>
      <p:sp>
        <p:nvSpPr>
          <p:cNvPr id="94222" name="TextBox 13"/>
          <p:cNvSpPr txBox="1">
            <a:spLocks noChangeArrowheads="1"/>
          </p:cNvSpPr>
          <p:nvPr/>
        </p:nvSpPr>
        <p:spPr bwMode="auto">
          <a:xfrm rot="-5400000">
            <a:off x="-1419227" y="5068887"/>
            <a:ext cx="3208337" cy="369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i="1">
                <a:solidFill>
                  <a:prstClr val="black"/>
                </a:solidFill>
              </a:rPr>
              <a:t>Leslie Wood/John Andrews/BEG</a:t>
            </a:r>
          </a:p>
        </p:txBody>
      </p:sp>
      <p:sp>
        <p:nvSpPr>
          <p:cNvPr id="94223" name="TextBox 14"/>
          <p:cNvSpPr txBox="1">
            <a:spLocks noChangeArrowheads="1"/>
          </p:cNvSpPr>
          <p:nvPr/>
        </p:nvSpPr>
        <p:spPr bwMode="auto">
          <a:xfrm>
            <a:off x="8002588" y="6488113"/>
            <a:ext cx="1141412" cy="36988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i="1" dirty="0">
                <a:solidFill>
                  <a:prstClr val="white"/>
                </a:solidFill>
              </a:rPr>
              <a:t>NASA/JPL</a:t>
            </a:r>
          </a:p>
        </p:txBody>
      </p:sp>
    </p:spTree>
    <p:extLst>
      <p:ext uri="{BB962C8B-B14F-4D97-AF65-F5344CB8AC3E}">
        <p14:creationId xmlns:p14="http://schemas.microsoft.com/office/powerpoint/2010/main" val="2040767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9580"/>
            <a:ext cx="2695416" cy="484765"/>
          </a:xfrm>
        </p:spPr>
        <p:txBody>
          <a:bodyPr/>
          <a:lstStyle/>
          <a:p>
            <a:pPr algn="l"/>
            <a:r>
              <a:rPr lang="en-US" sz="3000" dirty="0" smtClean="0"/>
              <a:t>Earth history</a:t>
            </a:r>
            <a:br>
              <a:rPr lang="en-US" sz="3000" dirty="0" smtClean="0"/>
            </a:br>
            <a:r>
              <a:rPr lang="en-US" sz="3000" dirty="0" smtClean="0"/>
              <a:t> post-Hadean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65137" y="907057"/>
            <a:ext cx="12035597" cy="59660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25232" y="-12080"/>
            <a:ext cx="701877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500" dirty="0" smtClean="0"/>
              <a:t>dark purple: &gt;2.5 </a:t>
            </a:r>
            <a:r>
              <a:rPr lang="en-US" sz="1500" dirty="0" err="1" smtClean="0"/>
              <a:t>Ga</a:t>
            </a:r>
            <a:r>
              <a:rPr lang="en-US" sz="1500" dirty="0" smtClean="0"/>
              <a:t> rocks (most have been subjected to high T/P which destroys fossils)</a:t>
            </a:r>
          </a:p>
          <a:p>
            <a:pPr algn="r"/>
            <a:r>
              <a:rPr lang="en-US" sz="1500" dirty="0" smtClean="0"/>
              <a:t>Plate tectonics has destroyed most of the evidence of Earth’s earliest (pre-3.8 </a:t>
            </a:r>
            <a:r>
              <a:rPr lang="en-US" sz="1500" dirty="0" err="1" smtClean="0"/>
              <a:t>Ga</a:t>
            </a:r>
            <a:r>
              <a:rPr lang="en-US" sz="1500" dirty="0" smtClean="0"/>
              <a:t>) history</a:t>
            </a:r>
            <a:endParaRPr lang="en-US" sz="1500" dirty="0"/>
          </a:p>
        </p:txBody>
      </p:sp>
      <p:sp>
        <p:nvSpPr>
          <p:cNvPr id="3" name="TextBox 2"/>
          <p:cNvSpPr txBox="1"/>
          <p:nvPr/>
        </p:nvSpPr>
        <p:spPr>
          <a:xfrm>
            <a:off x="3719156" y="6407680"/>
            <a:ext cx="55818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Pilbara (NW Australia), Barberton (SE Africa), Isua (W Greenland)</a:t>
            </a:r>
          </a:p>
        </p:txBody>
      </p:sp>
    </p:spTree>
    <p:extLst>
      <p:ext uri="{BB962C8B-B14F-4D97-AF65-F5344CB8AC3E}">
        <p14:creationId xmlns:p14="http://schemas.microsoft.com/office/powerpoint/2010/main" val="40473780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76200"/>
            <a:ext cx="7772400" cy="413384"/>
          </a:xfrm>
        </p:spPr>
        <p:txBody>
          <a:bodyPr/>
          <a:lstStyle/>
          <a:p>
            <a:r>
              <a:rPr lang="en-US" sz="2400" dirty="0">
                <a:latin typeface="Arial" charset="0"/>
              </a:rPr>
              <a:t>Carbon Isotopes</a:t>
            </a:r>
          </a:p>
        </p:txBody>
      </p:sp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0" y="480042"/>
            <a:ext cx="9143999" cy="183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aseline="300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14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C, </a:t>
            </a:r>
            <a:r>
              <a:rPr lang="en-US" sz="2000" baseline="300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13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C, and </a:t>
            </a:r>
            <a:r>
              <a:rPr lang="en-US" sz="2000" baseline="300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12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C.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Organisms prefer to use </a:t>
            </a:r>
            <a:r>
              <a:rPr lang="en-US" sz="2000" baseline="300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12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C - most abundant, most reactive,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	preferred by enzymes in the cell.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Biomass enriched in </a:t>
            </a:r>
            <a:r>
              <a:rPr lang="en-US" sz="2000" baseline="300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12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C, carbonate enriched in </a:t>
            </a:r>
            <a:r>
              <a:rPr lang="en-US" sz="2000" baseline="300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13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C.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Ratio of </a:t>
            </a:r>
            <a:r>
              <a:rPr lang="en-US" sz="2000" baseline="300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12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C:</a:t>
            </a:r>
            <a:r>
              <a:rPr lang="en-US" sz="2000" baseline="300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13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C provides carbon isotopic fractionation value.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aseline="30000" dirty="0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grpSp>
        <p:nvGrpSpPr>
          <p:cNvPr id="24584" name="Group 8"/>
          <p:cNvGrpSpPr>
            <a:grpSpLocks/>
          </p:cNvGrpSpPr>
          <p:nvPr/>
        </p:nvGrpSpPr>
        <p:grpSpPr bwMode="auto">
          <a:xfrm>
            <a:off x="6132286" y="2590800"/>
            <a:ext cx="2904181" cy="1938338"/>
            <a:chOff x="2832" y="1968"/>
            <a:chExt cx="2022" cy="1221"/>
          </a:xfrm>
        </p:grpSpPr>
        <p:sp>
          <p:nvSpPr>
            <p:cNvPr id="24581" name="Rectangle 5"/>
            <p:cNvSpPr>
              <a:spLocks noChangeArrowheads="1"/>
            </p:cNvSpPr>
            <p:nvPr/>
          </p:nvSpPr>
          <p:spPr bwMode="auto">
            <a:xfrm>
              <a:off x="2832" y="1968"/>
              <a:ext cx="2022" cy="1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 smtClean="0">
                  <a:solidFill>
                    <a:srgbClr val="000000"/>
                  </a:solidFill>
                  <a:latin typeface="Arial" charset="0"/>
                  <a:ea typeface="ＭＳ Ｐゴシック" charset="0"/>
                </a:rPr>
                <a:t>Measured as a 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  <a:ea typeface="ＭＳ Ｐゴシック" charset="0"/>
                  <a:sym typeface="Symbol" charset="0"/>
                </a:rPr>
                <a:t></a:t>
              </a:r>
              <a:r>
                <a:rPr lang="en-US" sz="2000" baseline="30000" dirty="0" smtClean="0">
                  <a:solidFill>
                    <a:srgbClr val="000000"/>
                  </a:solidFill>
                  <a:latin typeface="Arial" charset="0"/>
                  <a:ea typeface="ＭＳ Ｐゴシック" charset="0"/>
                  <a:sym typeface="Symbol" charset="0"/>
                </a:rPr>
                <a:t>13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  <a:ea typeface="ＭＳ Ｐゴシック" charset="0"/>
                  <a:sym typeface="Symbol" charset="0"/>
                </a:rPr>
                <a:t>C value:</a:t>
              </a:r>
              <a:endParaRPr lang="en-US" sz="2000" dirty="0" smtClea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dirty="0" smtClea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 smtClean="0">
                  <a:solidFill>
                    <a:srgbClr val="000000"/>
                  </a:solidFill>
                  <a:latin typeface="Arial" charset="0"/>
                  <a:ea typeface="ＭＳ Ｐゴシック" charset="0"/>
                  <a:sym typeface="Symbol" charset="0"/>
                </a:rPr>
                <a:t></a:t>
              </a:r>
              <a:r>
                <a:rPr lang="en-US" sz="2000" baseline="30000" dirty="0" smtClean="0">
                  <a:solidFill>
                    <a:srgbClr val="000000"/>
                  </a:solidFill>
                  <a:latin typeface="Arial" charset="0"/>
                  <a:ea typeface="ＭＳ Ｐゴシック" charset="0"/>
                  <a:sym typeface="Symbol" charset="0"/>
                </a:rPr>
                <a:t>13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  <a:ea typeface="ＭＳ Ｐゴシック" charset="0"/>
                  <a:sym typeface="Symbol" charset="0"/>
                </a:rPr>
                <a:t>C = [</a:t>
              </a:r>
              <a:r>
                <a:rPr lang="en-US" sz="2000" baseline="30000" dirty="0" smtClean="0">
                  <a:solidFill>
                    <a:srgbClr val="000000"/>
                  </a:solidFill>
                  <a:latin typeface="Arial" charset="0"/>
                  <a:ea typeface="ＭＳ Ｐゴシック" charset="0"/>
                  <a:sym typeface="Symbol" charset="0"/>
                </a:rPr>
                <a:t>13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  <a:ea typeface="ＭＳ Ｐゴシック" charset="0"/>
                  <a:sym typeface="Symbol" charset="0"/>
                </a:rPr>
                <a:t>C/</a:t>
              </a:r>
              <a:r>
                <a:rPr lang="en-US" sz="2000" baseline="30000" dirty="0" smtClean="0">
                  <a:solidFill>
                    <a:srgbClr val="000000"/>
                  </a:solidFill>
                  <a:latin typeface="Arial" charset="0"/>
                  <a:ea typeface="ＭＳ Ｐゴシック" charset="0"/>
                  <a:sym typeface="Symbol" charset="0"/>
                </a:rPr>
                <a:t>12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  <a:ea typeface="ＭＳ Ｐゴシック" charset="0"/>
                  <a:sym typeface="Symbol" charset="0"/>
                </a:rPr>
                <a:t>C]</a:t>
              </a:r>
              <a:r>
                <a:rPr lang="en-US" sz="1200" i="1" dirty="0" smtClean="0">
                  <a:solidFill>
                    <a:srgbClr val="000000"/>
                  </a:solidFill>
                  <a:latin typeface="Times" charset="0"/>
                  <a:ea typeface="ＭＳ Ｐゴシック" charset="0"/>
                  <a:sym typeface="Symbol" charset="0"/>
                </a:rPr>
                <a:t>sample</a:t>
              </a:r>
              <a:endParaRPr lang="en-US" sz="2000" dirty="0" smtClean="0">
                <a:solidFill>
                  <a:srgbClr val="000000"/>
                </a:solidFill>
                <a:latin typeface="Arial" charset="0"/>
                <a:ea typeface="ＭＳ Ｐゴシック" charset="0"/>
                <a:sym typeface="Symbol" charset="0"/>
              </a:endParaRPr>
            </a:p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 smtClean="0">
                  <a:solidFill>
                    <a:srgbClr val="000000"/>
                  </a:solidFill>
                  <a:latin typeface="Arial" charset="0"/>
                  <a:ea typeface="ＭＳ Ｐゴシック" charset="0"/>
                  <a:sym typeface="Symbol" charset="0"/>
                </a:rPr>
                <a:t>          [</a:t>
              </a:r>
              <a:r>
                <a:rPr lang="en-US" sz="2000" baseline="30000" dirty="0" smtClean="0">
                  <a:solidFill>
                    <a:srgbClr val="000000"/>
                  </a:solidFill>
                  <a:latin typeface="Arial" charset="0"/>
                  <a:ea typeface="ＭＳ Ｐゴシック" charset="0"/>
                  <a:sym typeface="Symbol" charset="0"/>
                </a:rPr>
                <a:t>13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  <a:ea typeface="ＭＳ Ｐゴシック" charset="0"/>
                  <a:sym typeface="Symbol" charset="0"/>
                </a:rPr>
                <a:t>C/</a:t>
              </a:r>
              <a:r>
                <a:rPr lang="en-US" sz="2000" baseline="30000" dirty="0" smtClean="0">
                  <a:solidFill>
                    <a:srgbClr val="000000"/>
                  </a:solidFill>
                  <a:latin typeface="Arial" charset="0"/>
                  <a:ea typeface="ＭＳ Ｐゴシック" charset="0"/>
                  <a:sym typeface="Symbol" charset="0"/>
                </a:rPr>
                <a:t>12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  <a:ea typeface="ＭＳ Ｐゴシック" charset="0"/>
                  <a:sym typeface="Symbol" charset="0"/>
                </a:rPr>
                <a:t>C]</a:t>
              </a:r>
              <a:r>
                <a:rPr lang="en-US" sz="1200" i="1" dirty="0" smtClean="0">
                  <a:solidFill>
                    <a:srgbClr val="000000"/>
                  </a:solidFill>
                  <a:latin typeface="Times" charset="0"/>
                  <a:ea typeface="ＭＳ Ｐゴシック" charset="0"/>
                  <a:sym typeface="Symbol" charset="0"/>
                </a:rPr>
                <a:t>standard</a:t>
              </a:r>
              <a:endParaRPr lang="en-US" sz="2000" dirty="0" smtClea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dirty="0" smtClea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 smtClean="0">
                  <a:solidFill>
                    <a:srgbClr val="000000"/>
                  </a:solidFill>
                  <a:latin typeface="Arial" charset="0"/>
                  <a:ea typeface="ＭＳ Ｐゴシック" charset="0"/>
                </a:rPr>
                <a:t>‰, per mil.</a:t>
              </a:r>
            </a:p>
          </p:txBody>
        </p:sp>
        <p:sp>
          <p:nvSpPr>
            <p:cNvPr id="24582" name="Text Box 6"/>
            <p:cNvSpPr txBox="1">
              <a:spLocks noChangeArrowheads="1"/>
            </p:cNvSpPr>
            <p:nvPr/>
          </p:nvSpPr>
          <p:spPr bwMode="auto">
            <a:xfrm>
              <a:off x="4368" y="2448"/>
              <a:ext cx="30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smtClean="0">
                  <a:solidFill>
                    <a:srgbClr val="000000"/>
                  </a:solidFill>
                  <a:latin typeface="Arial" charset="0"/>
                  <a:ea typeface="ＭＳ Ｐゴシック" charset="0"/>
                </a:rPr>
                <a:t>- 1</a:t>
              </a:r>
            </a:p>
          </p:txBody>
        </p:sp>
        <p:sp>
          <p:nvSpPr>
            <p:cNvPr id="24583" name="Line 7"/>
            <p:cNvSpPr>
              <a:spLocks noChangeShapeType="1"/>
            </p:cNvSpPr>
            <p:nvPr/>
          </p:nvSpPr>
          <p:spPr bwMode="auto">
            <a:xfrm>
              <a:off x="3304" y="2576"/>
              <a:ext cx="9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smtClea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03752"/>
            <a:ext cx="6132286" cy="4114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8195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8234"/>
            <a:ext cx="8764480" cy="65097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1993"/>
            <a:ext cx="4263420" cy="59325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5255533" y="6488668"/>
            <a:ext cx="3888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text ‘Fundamentals of </a:t>
            </a:r>
            <a:r>
              <a:rPr lang="en-US" dirty="0" err="1" smtClean="0"/>
              <a:t>geobiology</a:t>
            </a:r>
            <a:r>
              <a:rPr lang="en-US" dirty="0" smtClean="0"/>
              <a:t>’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22661"/>
            <a:ext cx="8912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Tiny but remarkably persistent excess of photosynthesis over respiration in Earth sediments</a:t>
            </a:r>
          </a:p>
        </p:txBody>
      </p:sp>
    </p:spTree>
    <p:extLst>
      <p:ext uri="{BB962C8B-B14F-4D97-AF65-F5344CB8AC3E}">
        <p14:creationId xmlns:p14="http://schemas.microsoft.com/office/powerpoint/2010/main" val="4044821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715110"/>
            <a:ext cx="7053560" cy="614288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007581" y="118020"/>
            <a:ext cx="9465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1.9 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Ga</a:t>
            </a:r>
            <a:endParaRPr lang="en-US" dirty="0" smtClean="0">
              <a:solidFill>
                <a:prstClr val="black"/>
              </a:solidFill>
              <a:latin typeface="Calibri"/>
            </a:endParaRPr>
          </a:p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Gunflint</a:t>
            </a:r>
          </a:p>
          <a:p>
            <a:r>
              <a:rPr lang="en-US" dirty="0" err="1" smtClean="0">
                <a:solidFill>
                  <a:prstClr val="black"/>
                </a:solidFill>
                <a:latin typeface="Calibri"/>
              </a:rPr>
              <a:t>Chert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" y="120252"/>
            <a:ext cx="44837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Continuity of life: body fossils</a:t>
            </a:r>
            <a:endParaRPr lang="en-US" sz="2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072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04130"/>
            <a:ext cx="4162163" cy="90342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Continuity of life:</a:t>
            </a:r>
            <a:br>
              <a:rPr lang="en-US" dirty="0" smtClean="0"/>
            </a:br>
            <a:r>
              <a:rPr lang="en-US" dirty="0" smtClean="0"/>
              <a:t>Proterozoic molecular</a:t>
            </a:r>
            <a:br>
              <a:rPr lang="en-US" dirty="0" smtClean="0"/>
            </a:br>
            <a:r>
              <a:rPr lang="en-US" dirty="0" smtClean="0"/>
              <a:t>fossils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2163" y="0"/>
            <a:ext cx="4205883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8034" y="4528651"/>
            <a:ext cx="2920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prstClr val="black"/>
                </a:solidFill>
                <a:latin typeface="Calibri"/>
              </a:rPr>
              <a:t>Pawloska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et al. Geology 2012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9450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9144000" cy="68087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66429" y="6488668"/>
            <a:ext cx="4177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Payne et al. 2011 Photosynthesis Research</a:t>
            </a:r>
            <a:endParaRPr lang="en-US" i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7499826" cy="60016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3300" dirty="0" smtClean="0"/>
              <a:t>Body size has increased over geologic time</a:t>
            </a:r>
            <a:endParaRPr lang="en-US" sz="3300" dirty="0"/>
          </a:p>
        </p:txBody>
      </p:sp>
    </p:spTree>
    <p:extLst>
      <p:ext uri="{BB962C8B-B14F-4D97-AF65-F5344CB8AC3E}">
        <p14:creationId xmlns:p14="http://schemas.microsoft.com/office/powerpoint/2010/main" val="25541914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425747" cy="48158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778" y="3639467"/>
            <a:ext cx="5364222" cy="3218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4665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66330"/>
            <a:ext cx="9032819" cy="9032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5969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784" y="76359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&lt;10</a:t>
            </a:r>
            <a:r>
              <a:rPr lang="en-US" baseline="30000" dirty="0" smtClean="0"/>
              <a:t>8</a:t>
            </a:r>
            <a:r>
              <a:rPr lang="en-US" dirty="0" smtClean="0"/>
              <a:t> </a:t>
            </a:r>
            <a:r>
              <a:rPr lang="en-US" dirty="0" err="1" smtClean="0"/>
              <a:t>yr</a:t>
            </a:r>
            <a:r>
              <a:rPr lang="en-US" dirty="0" smtClean="0"/>
              <a:t> increase in complexity of life in </a:t>
            </a:r>
            <a:r>
              <a:rPr lang="en-US" dirty="0" err="1" smtClean="0"/>
              <a:t>Ediacaran</a:t>
            </a:r>
            <a:r>
              <a:rPr lang="en-US" dirty="0" smtClean="0"/>
              <a:t> -&gt; Cambrian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6009" y="2405805"/>
            <a:ext cx="4937689" cy="27651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36009" y="5170081"/>
            <a:ext cx="1516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Rangeomorph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84684" y="1327840"/>
            <a:ext cx="5904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 levels of atmospheric oxygen are required for animal life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7689" y="2405805"/>
            <a:ext cx="4105690" cy="307926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937689" y="5525144"/>
            <a:ext cx="904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Yacatus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98785" y="3025011"/>
            <a:ext cx="3434794" cy="228604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5328398"/>
            <a:ext cx="22749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Spicules from sponges</a:t>
            </a:r>
          </a:p>
          <a:p>
            <a:r>
              <a:rPr lang="en-US" dirty="0" smtClean="0"/>
              <a:t>(modern sponge </a:t>
            </a:r>
          </a:p>
          <a:p>
            <a:r>
              <a:rPr lang="en-US" dirty="0" smtClean="0"/>
              <a:t>shown)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374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561525"/>
          </a:xfrm>
        </p:spPr>
        <p:txBody>
          <a:bodyPr/>
          <a:lstStyle/>
          <a:p>
            <a:r>
              <a:rPr lang="en-US" dirty="0" smtClean="0"/>
              <a:t>Why did the development of complex, multicellular life on Earth take so long?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950" y="2176937"/>
            <a:ext cx="8686800" cy="4525963"/>
          </a:xfrm>
        </p:spPr>
        <p:txBody>
          <a:bodyPr/>
          <a:lstStyle/>
          <a:p>
            <a:r>
              <a:rPr lang="en-US" dirty="0" smtClean="0"/>
              <a:t>Long wait for origin of life? (very unlikely)</a:t>
            </a:r>
          </a:p>
          <a:p>
            <a:r>
              <a:rPr lang="en-US" dirty="0" smtClean="0"/>
              <a:t>Evolutionary innovations the rate-limiting step?</a:t>
            </a:r>
          </a:p>
          <a:p>
            <a:r>
              <a:rPr lang="en-US" dirty="0" smtClean="0"/>
              <a:t>Environmental changes the rate-limiting step?</a:t>
            </a:r>
          </a:p>
          <a:p>
            <a:r>
              <a:rPr lang="en-US" dirty="0" smtClean="0"/>
              <a:t>Focus for the rest of this course: </a:t>
            </a:r>
            <a:r>
              <a:rPr lang="en-US" u="sng" dirty="0" smtClean="0"/>
              <a:t>microbial</a:t>
            </a:r>
            <a:r>
              <a:rPr lang="en-US" dirty="0" smtClean="0"/>
              <a:t> habitability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26633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60" y="0"/>
            <a:ext cx="7493000" cy="889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96" y="1001137"/>
            <a:ext cx="7493000" cy="46869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7702603" y="5041786"/>
            <a:ext cx="12916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Carter 1983</a:t>
            </a:r>
          </a:p>
          <a:p>
            <a:r>
              <a:rPr lang="en-US" dirty="0" smtClean="0"/>
              <a:t>Phil. Trans.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56247" y="5782818"/>
            <a:ext cx="80842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Possible responses to Carter’s argument include:</a:t>
            </a:r>
          </a:p>
          <a:p>
            <a:pPr marL="342900" indent="-342900">
              <a:buAutoNum type="alphaUcParenBoth"/>
            </a:pPr>
            <a:r>
              <a:rPr lang="en-US" dirty="0" smtClean="0"/>
              <a:t>It is a very powerful argument that uses only a few unobjectionable assumptions,</a:t>
            </a:r>
          </a:p>
          <a:p>
            <a:pPr marL="342900" indent="-342900">
              <a:buAutoNum type="alphaUcParenBoth"/>
            </a:pPr>
            <a:r>
              <a:rPr lang="en-US" dirty="0" smtClean="0"/>
              <a:t>One bit of data is worth more than a hundred pages of this kind of argument.</a:t>
            </a:r>
          </a:p>
        </p:txBody>
      </p:sp>
    </p:spTree>
    <p:extLst>
      <p:ext uri="{BB962C8B-B14F-4D97-AF65-F5344CB8AC3E}">
        <p14:creationId xmlns:p14="http://schemas.microsoft.com/office/powerpoint/2010/main" val="29894709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can we infer about climate from the continuity of life?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71191"/>
            <a:ext cx="8686800" cy="4525963"/>
          </a:xfrm>
        </p:spPr>
        <p:txBody>
          <a:bodyPr/>
          <a:lstStyle/>
          <a:p>
            <a:pPr marL="0" indent="0">
              <a:buNone/>
            </a:pPr>
            <a:r>
              <a:rPr lang="en-US" u="sng" dirty="0" smtClean="0"/>
              <a:t>Continuous surface (or near-surface) liquid water</a:t>
            </a:r>
          </a:p>
          <a:p>
            <a:pPr marL="0" indent="0">
              <a:buNone/>
            </a:pPr>
            <a:r>
              <a:rPr lang="en-US" dirty="0" smtClean="0"/>
              <a:t>Life is known to proliferate at least within this range:</a:t>
            </a:r>
          </a:p>
          <a:p>
            <a:pPr marL="0" indent="0">
              <a:buNone/>
            </a:pPr>
            <a:r>
              <a:rPr lang="en-US" dirty="0" smtClean="0"/>
              <a:t>T = -25C to 122C</a:t>
            </a:r>
          </a:p>
          <a:p>
            <a:pPr marL="0" indent="0">
              <a:buNone/>
            </a:pPr>
            <a:r>
              <a:rPr lang="en-US" dirty="0" smtClean="0"/>
              <a:t>pH = 0 to 13</a:t>
            </a:r>
          </a:p>
          <a:p>
            <a:pPr marL="0" indent="0">
              <a:buNone/>
            </a:pPr>
            <a:r>
              <a:rPr lang="en-US" dirty="0" smtClean="0"/>
              <a:t>P up to 200 </a:t>
            </a:r>
            <a:r>
              <a:rPr lang="en-US" dirty="0" err="1" smtClean="0"/>
              <a:t>MPa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Water activity as low as 0.6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69681" y="6312488"/>
            <a:ext cx="7262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Searching for Life Across Space and Time: Proceedings of a Workshop,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05788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514" y="169521"/>
            <a:ext cx="8686800" cy="1143000"/>
          </a:xfrm>
        </p:spPr>
        <p:txBody>
          <a:bodyPr/>
          <a:lstStyle/>
          <a:p>
            <a:r>
              <a:rPr lang="en-US" dirty="0" smtClean="0"/>
              <a:t>Evidence for oceans on Earth &gt;4.0 </a:t>
            </a:r>
            <a:r>
              <a:rPr lang="en-US" dirty="0" err="1" smtClean="0"/>
              <a:t>Ga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4699"/>
            <a:ext cx="5181841" cy="38863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1310" y="2322929"/>
            <a:ext cx="4152690" cy="34649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5787830"/>
            <a:ext cx="1724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Jack Hills zircons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7298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-270846"/>
            <a:ext cx="8524231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Glaciation uncommon in Earth history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5810"/>
            <a:ext cx="9144000" cy="60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7559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" y="0"/>
            <a:ext cx="89489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9254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 of Earth’s climate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3937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9100" y="0"/>
            <a:ext cx="574456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34865" y="5921602"/>
            <a:ext cx="12997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Stephanie </a:t>
            </a:r>
          </a:p>
          <a:p>
            <a:r>
              <a:rPr lang="en-US" dirty="0" smtClean="0"/>
              <a:t>Olson et al.,</a:t>
            </a:r>
          </a:p>
          <a:p>
            <a:r>
              <a:rPr lang="en-US" dirty="0" smtClean="0"/>
              <a:t>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1014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6900"/>
            <a:ext cx="9144000" cy="563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7642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404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4132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823" y="698500"/>
            <a:ext cx="7645400" cy="5461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34865" y="5921602"/>
            <a:ext cx="12997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Stephanie </a:t>
            </a:r>
          </a:p>
          <a:p>
            <a:r>
              <a:rPr lang="en-US" dirty="0" smtClean="0"/>
              <a:t>Olson et al.,</a:t>
            </a:r>
          </a:p>
          <a:p>
            <a:r>
              <a:rPr lang="en-US" dirty="0" err="1" smtClean="0"/>
              <a:t>arXiv</a:t>
            </a:r>
            <a:r>
              <a:rPr lang="en-US" dirty="0" smtClean="0"/>
              <a:t>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3822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71345"/>
            <a:ext cx="932999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/>
              <a:t>Next lecture: why has Earth avoided the fates of Mars and Earth?</a:t>
            </a:r>
            <a:endParaRPr lang="en-US" sz="2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00"/>
            <a:ext cx="9144000" cy="4572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9176"/>
            <a:ext cx="9144000" cy="3067665"/>
          </a:xfrm>
          <a:prstGeom prst="rect">
            <a:avLst/>
          </a:prstGeom>
          <a:ln w="50800">
            <a:solidFill>
              <a:srgbClr val="000000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0" y="627272"/>
            <a:ext cx="5044971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geosci.uchicago.edu</a:t>
            </a:r>
            <a:r>
              <a:rPr lang="en-US" dirty="0"/>
              <a:t>/~kite/</a:t>
            </a:r>
            <a:r>
              <a:rPr lang="en-US" dirty="0" smtClean="0"/>
              <a:t>geos32060_2020/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7775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7900" b="1" dirty="0" smtClean="0"/>
              <a:t>Bonus slides</a:t>
            </a:r>
            <a:endParaRPr lang="en-US" sz="7900" b="1" dirty="0"/>
          </a:p>
        </p:txBody>
      </p:sp>
    </p:spTree>
    <p:extLst>
      <p:ext uri="{BB962C8B-B14F-4D97-AF65-F5344CB8AC3E}">
        <p14:creationId xmlns:p14="http://schemas.microsoft.com/office/powerpoint/2010/main" val="7053540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276" y="1864088"/>
            <a:ext cx="7391400" cy="2108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8402" y="161964"/>
            <a:ext cx="881523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Complex life and complex biospheres are lacking for most of Earth history</a:t>
            </a:r>
            <a:endParaRPr lang="en-US" sz="22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2851"/>
            <a:ext cx="9144000" cy="57776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2686" y="6388475"/>
            <a:ext cx="8691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Nick Butterfield, Macroevolution and </a:t>
            </a:r>
            <a:r>
              <a:rPr lang="en-US" dirty="0" err="1" smtClean="0"/>
              <a:t>macroecology</a:t>
            </a:r>
            <a:r>
              <a:rPr lang="en-US" dirty="0" smtClean="0"/>
              <a:t> through deep time, Paleontology, 2007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25557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pPr algn="l"/>
            <a:r>
              <a:rPr lang="en-US" sz="3000" dirty="0" smtClean="0"/>
              <a:t>Using genetic data to probe paleoclimate?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573962" y="157788"/>
            <a:ext cx="2661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u="sng" dirty="0" smtClean="0">
                <a:solidFill>
                  <a:srgbClr val="FF0000"/>
                </a:solidFill>
              </a:rPr>
              <a:t>new, little-tested method</a:t>
            </a:r>
            <a:endParaRPr lang="en-US" b="1" i="1" u="sng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73962" y="6264886"/>
            <a:ext cx="2381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Garcia et al. PNAS 2017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853" y="814826"/>
            <a:ext cx="5053761" cy="604317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36538" y="2040456"/>
            <a:ext cx="30594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 Resurrect ancestral proteins</a:t>
            </a:r>
          </a:p>
          <a:p>
            <a:r>
              <a:rPr lang="en-US" dirty="0" smtClean="0"/>
              <a:t>- Determine their temperature</a:t>
            </a:r>
          </a:p>
          <a:p>
            <a:r>
              <a:rPr lang="en-US" dirty="0" smtClean="0"/>
              <a:t>sensitivity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355783" y="5284790"/>
            <a:ext cx="37882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NDK = nucleoside </a:t>
            </a:r>
            <a:r>
              <a:rPr lang="en-US" dirty="0" err="1"/>
              <a:t>diphosphate</a:t>
            </a:r>
            <a:r>
              <a:rPr lang="en-US" dirty="0"/>
              <a:t> kinases</a:t>
            </a:r>
          </a:p>
        </p:txBody>
      </p:sp>
    </p:spTree>
    <p:extLst>
      <p:ext uri="{BB962C8B-B14F-4D97-AF65-F5344CB8AC3E}">
        <p14:creationId xmlns:p14="http://schemas.microsoft.com/office/powerpoint/2010/main" val="2817009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333" y="444101"/>
            <a:ext cx="6156553" cy="61909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175"/>
            <a:ext cx="8229600" cy="338926"/>
          </a:xfrm>
        </p:spPr>
        <p:txBody>
          <a:bodyPr/>
          <a:lstStyle/>
          <a:p>
            <a:r>
              <a:rPr lang="en-US" sz="3000" dirty="0" smtClean="0"/>
              <a:t>Origin of oxygenic photosynthesis</a:t>
            </a:r>
            <a:endParaRPr lang="en-US" sz="3000" dirty="0"/>
          </a:p>
        </p:txBody>
      </p:sp>
      <p:sp>
        <p:nvSpPr>
          <p:cNvPr id="4" name="TextBox 3"/>
          <p:cNvSpPr txBox="1"/>
          <p:nvPr/>
        </p:nvSpPr>
        <p:spPr>
          <a:xfrm>
            <a:off x="5152021" y="6265716"/>
            <a:ext cx="3534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Fischer et al., Annual Reviews,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30525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7747000" cy="6705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34865" y="5921602"/>
            <a:ext cx="12997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Stephanie </a:t>
            </a:r>
          </a:p>
          <a:p>
            <a:r>
              <a:rPr lang="en-US" dirty="0" smtClean="0"/>
              <a:t>Olson et al.,</a:t>
            </a:r>
          </a:p>
          <a:p>
            <a:r>
              <a:rPr lang="en-US" dirty="0" err="1" smtClean="0"/>
              <a:t>arXiv</a:t>
            </a:r>
            <a:r>
              <a:rPr lang="en-US" dirty="0" smtClean="0"/>
              <a:t>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06207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0"/>
            <a:ext cx="571341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34865" y="5921602"/>
            <a:ext cx="12997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Stephanie </a:t>
            </a:r>
          </a:p>
          <a:p>
            <a:r>
              <a:rPr lang="en-US" dirty="0" smtClean="0"/>
              <a:t>Olson et al.,</a:t>
            </a:r>
          </a:p>
          <a:p>
            <a:r>
              <a:rPr lang="en-US" dirty="0" err="1" smtClean="0"/>
              <a:t>arXiv</a:t>
            </a:r>
            <a:r>
              <a:rPr lang="en-US" dirty="0" smtClean="0"/>
              <a:t>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29151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186" y="0"/>
            <a:ext cx="6870992" cy="57637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61620" y="5763769"/>
            <a:ext cx="3882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prstClr val="black"/>
                </a:solidFill>
                <a:latin typeface="Calibri"/>
              </a:rPr>
              <a:t>Krissansen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-Totten et al. Am. J. Sci. 2015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65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32203" y="435055"/>
            <a:ext cx="12419892" cy="544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3230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972"/>
            <a:ext cx="9144000" cy="632041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5830" y="89972"/>
            <a:ext cx="1206167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b="1"/>
              <a:t>Why now?</a:t>
            </a:r>
          </a:p>
        </p:txBody>
      </p:sp>
    </p:spTree>
    <p:extLst>
      <p:ext uri="{BB962C8B-B14F-4D97-AF65-F5344CB8AC3E}">
        <p14:creationId xmlns:p14="http://schemas.microsoft.com/office/powerpoint/2010/main" val="31764820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16857" y="3628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8391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731079" cy="45974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0317" y="1340440"/>
            <a:ext cx="1979014" cy="29895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760340" y="4353492"/>
            <a:ext cx="238366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/>
              <a:t>Emily Gilbert, UChicago</a:t>
            </a:r>
          </a:p>
        </p:txBody>
      </p:sp>
      <p:sp>
        <p:nvSpPr>
          <p:cNvPr id="7" name="Oval 6"/>
          <p:cNvSpPr/>
          <p:nvPr/>
        </p:nvSpPr>
        <p:spPr>
          <a:xfrm>
            <a:off x="235178" y="587913"/>
            <a:ext cx="1587449" cy="3292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9010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728" y="614454"/>
            <a:ext cx="7608927" cy="57616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" y="15201"/>
            <a:ext cx="9105900" cy="599253"/>
          </a:xfrm>
        </p:spPr>
        <p:txBody>
          <a:bodyPr>
            <a:noAutofit/>
          </a:bodyPr>
          <a:lstStyle/>
          <a:p>
            <a:pPr algn="l"/>
            <a:r>
              <a:rPr lang="en-US" sz="3000" dirty="0" smtClean="0"/>
              <a:t>Planets are numerous </a:t>
            </a:r>
            <a:r>
              <a:rPr lang="is-IS" sz="3000" dirty="0" smtClean="0"/>
              <a:t>… and many have atmospheres</a:t>
            </a:r>
            <a:endParaRPr lang="en-US" sz="3000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-5960" y="3181072"/>
            <a:ext cx="333024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500" dirty="0" smtClean="0"/>
              <a:t>planets tidally disrupted </a:t>
            </a:r>
          </a:p>
          <a:p>
            <a:pPr algn="ctr"/>
            <a:r>
              <a:rPr lang="en-US" sz="2500" dirty="0" smtClean="0"/>
              <a:t>or vaporized</a:t>
            </a:r>
            <a:endParaRPr lang="en-US" sz="2500" dirty="0"/>
          </a:p>
        </p:txBody>
      </p:sp>
      <p:sp>
        <p:nvSpPr>
          <p:cNvPr id="7" name="TextBox 6"/>
          <p:cNvSpPr txBox="1"/>
          <p:nvPr/>
        </p:nvSpPr>
        <p:spPr>
          <a:xfrm rot="18234283">
            <a:off x="4103849" y="3610160"/>
            <a:ext cx="313472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smtClean="0"/>
              <a:t>planets hard to detect</a:t>
            </a:r>
            <a:endParaRPr lang="en-US" sz="2500" b="1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5994723" y="2106256"/>
            <a:ext cx="928567" cy="64850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134661" y="4764185"/>
            <a:ext cx="928567" cy="64850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1435906" y="1774632"/>
            <a:ext cx="544027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1321089" y="5449286"/>
            <a:ext cx="65884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6923290" y="1611237"/>
            <a:ext cx="191176" cy="163395"/>
          </a:xfrm>
          <a:prstGeom prst="ellipse">
            <a:avLst/>
          </a:prstGeom>
          <a:solidFill>
            <a:srgbClr val="6600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480034" y="4728509"/>
            <a:ext cx="191176" cy="163395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486317" y="1282868"/>
            <a:ext cx="826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Jupiter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602933" y="4741703"/>
            <a:ext cx="6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Earth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6276456"/>
            <a:ext cx="92752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For more information: </a:t>
            </a:r>
            <a:r>
              <a:rPr lang="en-US" dirty="0" err="1" smtClean="0"/>
              <a:t>Madhusudhan</a:t>
            </a:r>
            <a:r>
              <a:rPr lang="en-US" dirty="0" smtClean="0"/>
              <a:t> et al., “</a:t>
            </a:r>
            <a:r>
              <a:rPr lang="en-US" dirty="0" err="1" smtClean="0"/>
              <a:t>Exoplanetary</a:t>
            </a:r>
            <a:r>
              <a:rPr lang="en-US" dirty="0" smtClean="0"/>
              <a:t> atmospheres,”arXiv</a:t>
            </a:r>
            <a:r>
              <a:rPr lang="en-US" dirty="0"/>
              <a:t>:1402.1169 </a:t>
            </a:r>
            <a:endParaRPr lang="en-US" dirty="0" smtClean="0"/>
          </a:p>
          <a:p>
            <a:r>
              <a:rPr lang="en-US" dirty="0" smtClean="0"/>
              <a:t>Winn &amp; </a:t>
            </a:r>
            <a:r>
              <a:rPr lang="en-US" dirty="0" err="1" smtClean="0"/>
              <a:t>Fabrycky</a:t>
            </a:r>
            <a:r>
              <a:rPr lang="en-US" dirty="0" smtClean="0"/>
              <a:t>, “Occurrence and architecture of </a:t>
            </a:r>
            <a:r>
              <a:rPr lang="en-US" dirty="0" err="1" smtClean="0"/>
              <a:t>exoplanetary</a:t>
            </a:r>
            <a:r>
              <a:rPr lang="en-US" dirty="0" smtClean="0"/>
              <a:t> systems,” Annual Reviews, 2015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7230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22463" y="0"/>
            <a:ext cx="12429242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28952" y="0"/>
            <a:ext cx="175869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i="1"/>
              <a:t>Launching soon:</a:t>
            </a:r>
          </a:p>
        </p:txBody>
      </p:sp>
    </p:spTree>
    <p:extLst>
      <p:ext uri="{BB962C8B-B14F-4D97-AF65-F5344CB8AC3E}">
        <p14:creationId xmlns:p14="http://schemas.microsoft.com/office/powerpoint/2010/main" val="9423747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2129</TotalTime>
  <Words>1250</Words>
  <Application>Microsoft Macintosh PowerPoint</Application>
  <PresentationFormat>On-screen Show (4:3)</PresentationFormat>
  <Paragraphs>204</Paragraphs>
  <Slides>49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49</vt:i4>
      </vt:variant>
    </vt:vector>
  </HeadingPairs>
  <TitlesOfParts>
    <vt:vector size="53" baseType="lpstr">
      <vt:lpstr>Office Theme</vt:lpstr>
      <vt:lpstr>10_Office Theme</vt:lpstr>
      <vt:lpstr>Blank Presentation</vt:lpstr>
      <vt:lpstr>4_Office Theme</vt:lpstr>
      <vt:lpstr>GEOS 22060/ GEOS 32060 / ASTR 45900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Planets are numerous … and many have atmospheres</vt:lpstr>
      <vt:lpstr>PowerPoint Presentation</vt:lpstr>
      <vt:lpstr>PowerPoint Presentation</vt:lpstr>
      <vt:lpstr>Today:</vt:lpstr>
      <vt:lpstr>Course outline</vt:lpstr>
      <vt:lpstr>PowerPoint Presentation</vt:lpstr>
      <vt:lpstr>Lecture 1 Key points</vt:lpstr>
      <vt:lpstr>What makes a planet habitable?</vt:lpstr>
      <vt:lpstr>PowerPoint Presentation</vt:lpstr>
      <vt:lpstr>Habitable for what?</vt:lpstr>
      <vt:lpstr>Habitable  for what?</vt:lpstr>
      <vt:lpstr>How do we know habitability when we see it?</vt:lpstr>
      <vt:lpstr>Round-table exercise</vt:lpstr>
      <vt:lpstr>Habitable environments can be short-lived.  How short-lived is too short-lived to be interesting? </vt:lpstr>
      <vt:lpstr>PowerPoint Presentation</vt:lpstr>
      <vt:lpstr>Earth history  post-Hadean</vt:lpstr>
      <vt:lpstr>Carbon Isotopes</vt:lpstr>
      <vt:lpstr>PowerPoint Presentation</vt:lpstr>
      <vt:lpstr>PowerPoint Presentation</vt:lpstr>
      <vt:lpstr> Continuity of life: Proterozoic molecular fossils</vt:lpstr>
      <vt:lpstr>PowerPoint Presentation</vt:lpstr>
      <vt:lpstr>PowerPoint Presentation</vt:lpstr>
      <vt:lpstr>&lt;108 yr increase in complexity of life in Ediacaran -&gt; Cambrian</vt:lpstr>
      <vt:lpstr>Why did the development of complex, multicellular life on Earth take so long?</vt:lpstr>
      <vt:lpstr>PowerPoint Presentation</vt:lpstr>
      <vt:lpstr>What can we infer about climate from the continuity of life?</vt:lpstr>
      <vt:lpstr>Evidence for oceans on Earth &gt;4.0 Ga</vt:lpstr>
      <vt:lpstr>Glaciation uncommon in Earth history</vt:lpstr>
      <vt:lpstr>PowerPoint Presentation</vt:lpstr>
      <vt:lpstr>History of Earth’s climate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Using genetic data to probe paleoclimate? </vt:lpstr>
      <vt:lpstr>Origin of oxygenic photosynthesis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Edwin Kite</dc:creator>
  <cp:lastModifiedBy>Edwin Kite</cp:lastModifiedBy>
  <cp:revision>149</cp:revision>
  <dcterms:created xsi:type="dcterms:W3CDTF">2016-01-07T03:39:51Z</dcterms:created>
  <dcterms:modified xsi:type="dcterms:W3CDTF">2020-01-07T14:32:40Z</dcterms:modified>
</cp:coreProperties>
</file>