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46"/>
  </p:notesMasterIdLst>
  <p:sldIdLst>
    <p:sldId id="259" r:id="rId3"/>
    <p:sldId id="615" r:id="rId4"/>
    <p:sldId id="578" r:id="rId5"/>
    <p:sldId id="589" r:id="rId6"/>
    <p:sldId id="597" r:id="rId7"/>
    <p:sldId id="598" r:id="rId8"/>
    <p:sldId id="599" r:id="rId9"/>
    <p:sldId id="600" r:id="rId10"/>
    <p:sldId id="601" r:id="rId11"/>
    <p:sldId id="602" r:id="rId12"/>
    <p:sldId id="603" r:id="rId13"/>
    <p:sldId id="605" r:id="rId14"/>
    <p:sldId id="608" r:id="rId15"/>
    <p:sldId id="612" r:id="rId16"/>
    <p:sldId id="613" r:id="rId17"/>
    <p:sldId id="619" r:id="rId18"/>
    <p:sldId id="621" r:id="rId19"/>
    <p:sldId id="622" r:id="rId20"/>
    <p:sldId id="623" r:id="rId21"/>
    <p:sldId id="624" r:id="rId22"/>
    <p:sldId id="625" r:id="rId23"/>
    <p:sldId id="626" r:id="rId24"/>
    <p:sldId id="627" r:id="rId25"/>
    <p:sldId id="647" r:id="rId26"/>
    <p:sldId id="648" r:id="rId27"/>
    <p:sldId id="649" r:id="rId28"/>
    <p:sldId id="650" r:id="rId29"/>
    <p:sldId id="628" r:id="rId30"/>
    <p:sldId id="629" r:id="rId31"/>
    <p:sldId id="630" r:id="rId32"/>
    <p:sldId id="635" r:id="rId33"/>
    <p:sldId id="636" r:id="rId34"/>
    <p:sldId id="637" r:id="rId35"/>
    <p:sldId id="638" r:id="rId36"/>
    <p:sldId id="639" r:id="rId37"/>
    <p:sldId id="640" r:id="rId38"/>
    <p:sldId id="614" r:id="rId39"/>
    <p:sldId id="641" r:id="rId40"/>
    <p:sldId id="642" r:id="rId41"/>
    <p:sldId id="643" r:id="rId42"/>
    <p:sldId id="644" r:id="rId43"/>
    <p:sldId id="645" r:id="rId44"/>
    <p:sldId id="64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-1056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9</a:t>
            </a:r>
          </a:p>
          <a:p>
            <a:r>
              <a:rPr lang="en-US" dirty="0" smtClean="0"/>
              <a:t>Thursday 2 May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(</a:t>
            </a:r>
            <a:r>
              <a:rPr lang="en-US" b="1" dirty="0" err="1" smtClean="0"/>
              <a:t>unin</a:t>
            </a:r>
            <a:r>
              <a:rPr lang="en-US" b="1" dirty="0" smtClean="0"/>
              <a:t>)habitable?</a:t>
            </a:r>
            <a:endParaRPr lang="en-US" b="1" dirty="0"/>
          </a:p>
          <a:p>
            <a:r>
              <a:rPr lang="en-US" dirty="0" smtClean="0"/>
              <a:t>Runaway greenhouse, moist greenhouse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4160"/>
            <a:ext cx="7442200" cy="598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4889" y="6250001"/>
            <a:ext cx="303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 figure 4.4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3444" y="267054"/>
            <a:ext cx="6284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runaway greenhouse leads to the loss of surface liquid water</a:t>
            </a:r>
          </a:p>
          <a:p>
            <a:r>
              <a:rPr lang="en-US" dirty="0" smtClean="0"/>
              <a:t>(However, a supercritical H2O-rich C-poor phase may persist)</a:t>
            </a:r>
          </a:p>
        </p:txBody>
      </p:sp>
    </p:spTree>
    <p:extLst>
      <p:ext uri="{BB962C8B-B14F-4D97-AF65-F5344CB8AC3E}">
        <p14:creationId xmlns:p14="http://schemas.microsoft.com/office/powerpoint/2010/main" val="71218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01" y="1047663"/>
            <a:ext cx="7141871" cy="5810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8584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stops the temperature from going up indefinitely? (Why is it limited to ~1500K?)</a:t>
            </a:r>
          </a:p>
          <a:p>
            <a:r>
              <a:rPr lang="en-US" i="1" dirty="0" smtClean="0"/>
              <a:t>(It’s not the latent heat of magma melting – it’s coincidence that the runaway GH stops </a:t>
            </a:r>
          </a:p>
          <a:p>
            <a:r>
              <a:rPr lang="en-US" i="1" dirty="0" smtClean="0"/>
              <a:t>around the dry-rock solidus).</a:t>
            </a:r>
          </a:p>
          <a:p>
            <a:r>
              <a:rPr lang="en-US" dirty="0" smtClean="0"/>
              <a:t>Two key windows in the water vapor absorption spectrum: 8-12 microns and &lt;~4 microns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1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Anthropogenic greenhouse gases (probably) cannot trigger the runaway </a:t>
            </a:r>
            <a:r>
              <a:rPr lang="en-US" sz="3000" dirty="0" smtClean="0"/>
              <a:t>greenhouse.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5911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et al. Nature Geoscience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442"/>
            <a:ext cx="5357570" cy="29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84" y="4592353"/>
            <a:ext cx="2831118" cy="1615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102" y="4916509"/>
            <a:ext cx="69477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Black</a:t>
            </a:r>
          </a:p>
          <a:p>
            <a:r>
              <a:rPr lang="en-US" sz="1500" dirty="0" smtClean="0"/>
              <a:t>Green</a:t>
            </a:r>
          </a:p>
          <a:p>
            <a:r>
              <a:rPr lang="en-US" sz="1500" dirty="0" smtClean="0"/>
              <a:t>Blue</a:t>
            </a:r>
          </a:p>
          <a:p>
            <a:r>
              <a:rPr lang="en-US" sz="1500" dirty="0" smtClean="0"/>
              <a:t>Red</a:t>
            </a:r>
          </a:p>
          <a:p>
            <a:r>
              <a:rPr lang="en-US" sz="1500" dirty="0" smtClean="0"/>
              <a:t>purple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5576544" y="5393595"/>
            <a:ext cx="208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RH &lt; 1</a:t>
            </a:r>
          </a:p>
          <a:p>
            <a:r>
              <a:rPr lang="en-US" dirty="0" smtClean="0"/>
              <a:t>Solid lines:  RH =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591" y="1384628"/>
            <a:ext cx="3851409" cy="40089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942880" y="4779725"/>
            <a:ext cx="633664" cy="467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80667" y="6207503"/>
            <a:ext cx="1667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Modern albedo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174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High-albedo clouds can shift the runaway GH boundary closer to the star. High-albedo clouds are at the substellar point when the planet is slowly rotating (e.g., tidally locked and in the habitable zone).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46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828" y="6164225"/>
            <a:ext cx="16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Yang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2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99" y="685546"/>
            <a:ext cx="35719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 puzzle: how was the last 10</a:t>
            </a:r>
            <a:r>
              <a:rPr lang="en-US" baseline="30000" dirty="0" smtClean="0"/>
              <a:t>th</a:t>
            </a:r>
            <a:r>
              <a:rPr lang="en-US" dirty="0" smtClean="0"/>
              <a:t> of Venus’ ocean removed?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25" y="0"/>
            <a:ext cx="45901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187" y="6242533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9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Runaway greenhouse –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89" y="894644"/>
            <a:ext cx="8489244" cy="55541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(H</a:t>
            </a:r>
            <a:r>
              <a:rPr lang="en-US" baseline="-25000" dirty="0" smtClean="0"/>
              <a:t>2</a:t>
            </a:r>
            <a:r>
              <a:rPr lang="en-US" dirty="0" smtClean="0"/>
              <a:t>O-)runaway greenhouse is a geologically rapid increase in planet surface temperature from &lt;400K to &gt;1000K caused by a positive feedback between the saturation vapor pressure of water vapor and the </a:t>
            </a:r>
          </a:p>
          <a:p>
            <a:r>
              <a:rPr lang="en-US" dirty="0" smtClean="0"/>
              <a:t>Be able to explain the mechanism of the runaway greenhouse</a:t>
            </a:r>
          </a:p>
          <a:p>
            <a:r>
              <a:rPr lang="en-US" dirty="0" smtClean="0"/>
              <a:t>It is almost certain that release of CO2 by humans cannot cause a runaway greenhouse</a:t>
            </a:r>
          </a:p>
          <a:p>
            <a:r>
              <a:rPr lang="en-US" dirty="0" smtClean="0"/>
              <a:t>The exact threshold for the runaway greenhouse depends on cloud cover, land fraction, and planet rotation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1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</a:t>
            </a:r>
            <a:r>
              <a:rPr lang="en-US" b="1" dirty="0" smtClean="0"/>
              <a:t>Lecture 9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-atmosphere </a:t>
            </a:r>
            <a:r>
              <a:rPr lang="en-US" b="1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8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0"/>
            <a:ext cx="63575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65383" y="5319889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et al. Icarus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8111" y="3852333"/>
            <a:ext cx="6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7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7333"/>
          </a:xfrm>
        </p:spPr>
        <p:txBody>
          <a:bodyPr>
            <a:normAutofit/>
          </a:bodyPr>
          <a:lstStyle/>
          <a:p>
            <a:pPr algn="l"/>
            <a:r>
              <a:rPr lang="en-US" sz="2700" dirty="0" smtClean="0"/>
              <a:t>Phase portrait for atmospheric collapse on Mars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22" y="677332"/>
            <a:ext cx="6462490" cy="6180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222" y="3597112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1359" y="2348468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s.v.p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for CO2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99111" y="4783667"/>
            <a:ext cx="2101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permanent CO2</a:t>
            </a:r>
          </a:p>
          <a:p>
            <a:r>
              <a:rPr lang="en-US" dirty="0" smtClean="0"/>
              <a:t>caps appear for a </a:t>
            </a:r>
          </a:p>
          <a:p>
            <a:r>
              <a:rPr lang="en-US" dirty="0" smtClean="0"/>
              <a:t>planet in a Snowball</a:t>
            </a:r>
          </a:p>
          <a:p>
            <a:r>
              <a:rPr lang="en-US" dirty="0" smtClean="0"/>
              <a:t>state, </a:t>
            </a:r>
            <a:r>
              <a:rPr lang="en-US" dirty="0" err="1" smtClean="0"/>
              <a:t>deglaciation</a:t>
            </a:r>
            <a:r>
              <a:rPr lang="en-US" dirty="0" smtClean="0"/>
              <a:t> is </a:t>
            </a:r>
          </a:p>
          <a:p>
            <a:r>
              <a:rPr lang="en-US" dirty="0" smtClean="0"/>
              <a:t>very difficult</a:t>
            </a:r>
          </a:p>
        </p:txBody>
      </p:sp>
    </p:spTree>
    <p:extLst>
      <p:ext uri="{BB962C8B-B14F-4D97-AF65-F5344CB8AC3E}">
        <p14:creationId xmlns:p14="http://schemas.microsoft.com/office/powerpoint/2010/main" val="282960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sz="4000" b="1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Seeking </a:t>
            </a:r>
            <a:r>
              <a:rPr lang="en-US" b="1" dirty="0"/>
              <a:t>volunteers for Yang et al. 2013 ‘Stabilizing cloud feedback dramatically expands the habitable zone of tidally locked planets’ (to be presented on Tue 8 May</a:t>
            </a:r>
            <a:r>
              <a:rPr lang="en-US" b="1" dirty="0" smtClean="0"/>
              <a:t>)</a:t>
            </a:r>
          </a:p>
          <a:p>
            <a:r>
              <a:rPr lang="en-US" b="1" dirty="0"/>
              <a:t>Homework 3 will be issued Sat and due Fri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52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0"/>
            <a:ext cx="4210887" cy="334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1" y="3290456"/>
            <a:ext cx="4147255" cy="3458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3778" y="6279444"/>
            <a:ext cx="262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et al., Icarus, 1993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0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6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Generalization to M-stars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92667"/>
            <a:ext cx="6997700" cy="527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1889" y="663223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stars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81889" y="3397956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stars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859"/>
            <a:ext cx="9144000" cy="349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481495" y="3101623"/>
            <a:ext cx="353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&amp; </a:t>
            </a:r>
            <a:r>
              <a:rPr lang="en-US" dirty="0" err="1" smtClean="0"/>
              <a:t>Pierrehumbert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27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Dependence of HZ boundaries on star type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000"/>
            <a:ext cx="5357090" cy="40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47166"/>
            <a:ext cx="225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Kopparapu</a:t>
            </a:r>
            <a:r>
              <a:rPr lang="en-US" dirty="0" smtClean="0"/>
              <a:t> et al.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415678"/>
            <a:ext cx="4825999" cy="3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7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80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3" y="34749"/>
            <a:ext cx="8799689" cy="716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Earth hypothesis: Joe </a:t>
            </a:r>
            <a:r>
              <a:rPr lang="en-US" dirty="0" err="1" smtClean="0"/>
              <a:t>Kirschvink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77"/>
            <a:ext cx="4618567" cy="173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43" y="2476825"/>
            <a:ext cx="159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1992: </a:t>
            </a:r>
            <a:r>
              <a:rPr lang="en-US" dirty="0" smtClean="0"/>
              <a:t>&lt;2 pages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89" y="858352"/>
            <a:ext cx="2085131" cy="1787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027" y="2243666"/>
            <a:ext cx="4487626" cy="4388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3094" y="6042776"/>
            <a:ext cx="235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</a:t>
            </a:r>
          </a:p>
          <a:p>
            <a:r>
              <a:rPr lang="en-US" dirty="0" smtClean="0"/>
              <a:t>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88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events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5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43" y="5926667"/>
            <a:ext cx="37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1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7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1" y="0"/>
            <a:ext cx="7981244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Evidence for Proterozoic low-latitude glaciation on Earth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3000" y="5602111"/>
            <a:ext cx="17363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Glacial striations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2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0111" y="0"/>
            <a:ext cx="7981244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Evidence for Proterozoic low-latitude glaciation on Earth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3000" y="5602111"/>
            <a:ext cx="22462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Ice-rafted debris (IRD)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3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5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Inner edge and outer edge of the habitable zone</a:t>
            </a:r>
          </a:p>
          <a:p>
            <a:r>
              <a:rPr lang="en-US" sz="1900" dirty="0" smtClean="0"/>
              <a:t> Long</a:t>
            </a:r>
            <a:r>
              <a:rPr lang="en-US" sz="1900" dirty="0"/>
              <a:t>-term climate </a:t>
            </a:r>
            <a:r>
              <a:rPr lang="en-US" sz="1900" dirty="0" smtClean="0"/>
              <a:t>evolution </a:t>
            </a:r>
            <a:endParaRPr lang="en-US" sz="1900" dirty="0"/>
          </a:p>
          <a:p>
            <a:r>
              <a:rPr lang="en-US" b="1" dirty="0" smtClean="0"/>
              <a:t>Specifics (2.5 weeks)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 </a:t>
            </a:r>
          </a:p>
          <a:p>
            <a:r>
              <a:rPr lang="en-US" sz="1900" dirty="0" smtClean="0"/>
              <a:t>Early </a:t>
            </a:r>
            <a:r>
              <a:rPr lang="en-US" sz="1900" dirty="0"/>
              <a:t>Mars </a:t>
            </a:r>
            <a:endParaRPr lang="en-US" sz="1900" dirty="0" smtClean="0"/>
          </a:p>
          <a:p>
            <a:r>
              <a:rPr lang="en-US" sz="1900" dirty="0" smtClean="0"/>
              <a:t>Oceans within ice-covered moons 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1143978" y="3346450"/>
            <a:ext cx="5013236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7214" y="32819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651250"/>
            <a:ext cx="5816600" cy="984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1000" y="4266168"/>
            <a:ext cx="14475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Earth</a:t>
            </a:r>
            <a:r>
              <a:rPr lang="en-US" b="1" dirty="0"/>
              <a:t> </a:t>
            </a:r>
            <a:r>
              <a:rPr lang="en-US" b="1" dirty="0" smtClean="0"/>
              <a:t>science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914400" y="4635500"/>
            <a:ext cx="6312520" cy="9842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26920" y="5250418"/>
            <a:ext cx="185504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planetary science</a:t>
            </a:r>
          </a:p>
        </p:txBody>
      </p:sp>
    </p:spTree>
    <p:extLst>
      <p:ext uri="{BB962C8B-B14F-4D97-AF65-F5344CB8AC3E}">
        <p14:creationId xmlns:p14="http://schemas.microsoft.com/office/powerpoint/2010/main" val="927469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03"/>
            <a:ext cx="9144000" cy="558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6222" y="637700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0" cy="903111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Snowball Earth hysteresis loop CO2 thresholds</a:t>
            </a:r>
            <a:br>
              <a:rPr lang="en-US" sz="3000" dirty="0" smtClean="0"/>
            </a:br>
            <a:r>
              <a:rPr lang="en-US" sz="3000" dirty="0" smtClean="0"/>
              <a:t>are very sensitive to ice albedo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5748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sz="4000" b="1" dirty="0" smtClean="0"/>
              <a:t> If time permits: Limit cycles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84885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5842000" cy="412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6246"/>
            <a:ext cx="6704068" cy="295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785631"/>
            <a:ext cx="3302000" cy="119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5556" y="169334"/>
            <a:ext cx="3433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pCO2-dependent weathering</a:t>
            </a:r>
          </a:p>
          <a:p>
            <a:r>
              <a:rPr lang="en-US" sz="2100" b="1" dirty="0" smtClean="0"/>
              <a:t>rate allows limit cycles</a:t>
            </a:r>
          </a:p>
          <a:p>
            <a:r>
              <a:rPr lang="en-US" sz="2100" b="1" dirty="0" smtClean="0"/>
              <a:t>near outer edge of the</a:t>
            </a:r>
          </a:p>
          <a:p>
            <a:r>
              <a:rPr lang="en-US" sz="2100" b="1" dirty="0" smtClean="0"/>
              <a:t>habitable zone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45888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limit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812800"/>
            <a:ext cx="3924300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89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533400"/>
            <a:ext cx="7454900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33" y="4683667"/>
            <a:ext cx="121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58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08717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“Geodynamic death” as volcanic degassing ceases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7577"/>
            <a:ext cx="7404100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91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33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3944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/>
              <a:t>Earth today is close to the runaway greenhouse limit. The runaway greenhouse can be triggered by an increase in solar </a:t>
            </a:r>
            <a:r>
              <a:rPr lang="en-US" sz="2400" dirty="0" smtClean="0"/>
              <a:t>luminosity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87" y="1143000"/>
            <a:ext cx="4329591" cy="398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33335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Leconte</a:t>
            </a:r>
            <a:r>
              <a:rPr lang="en-US" dirty="0" smtClean="0"/>
              <a:t> et al. 2013 Nature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46" y="2388616"/>
            <a:ext cx="4967654" cy="5166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488920" y="202929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444225" y="2905252"/>
            <a:ext cx="0" cy="364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5229" y="1428745"/>
            <a:ext cx="112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ater lost</a:t>
            </a:r>
          </a:p>
          <a:p>
            <a:r>
              <a:rPr lang="en-US" dirty="0" smtClean="0"/>
              <a:t>(bars)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8178" y="3269488"/>
            <a:ext cx="163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loss flux</a:t>
            </a:r>
          </a:p>
          <a:p>
            <a:r>
              <a:rPr lang="en-US" dirty="0" smtClean="0"/>
              <a:t>(atoms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4083" y="1438371"/>
            <a:ext cx="138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for loss</a:t>
            </a:r>
          </a:p>
          <a:p>
            <a:r>
              <a:rPr lang="en-US" dirty="0" smtClean="0"/>
              <a:t>(10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80056" y="207507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410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High gravity moves the runaway greenhouse limit closer to the star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dirty="0" smtClean="0"/>
              <a:t>e.g. metal-rich planet, </a:t>
            </a:r>
            <a:r>
              <a:rPr lang="en-US" sz="2400" dirty="0"/>
              <a:t> l</a:t>
            </a:r>
            <a:r>
              <a:rPr lang="en-US" sz="2400" dirty="0" smtClean="0"/>
              <a:t>arger-radius super-Earth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9" y="1754042"/>
            <a:ext cx="4774244" cy="389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418" y="1927804"/>
            <a:ext cx="5908257" cy="4114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209" y="933949"/>
            <a:ext cx="6814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</a:t>
            </a:r>
            <a:r>
              <a:rPr lang="en-US" dirty="0" smtClean="0">
                <a:sym typeface="Wingdings"/>
              </a:rPr>
              <a:t> vapor pressure</a:t>
            </a:r>
          </a:p>
          <a:p>
            <a:r>
              <a:rPr lang="en-US" dirty="0" smtClean="0"/>
              <a:t>Vapor pressure x humidity / gravity </a:t>
            </a:r>
            <a:r>
              <a:rPr lang="en-US" dirty="0" smtClean="0">
                <a:sym typeface="Wingdings"/>
              </a:rPr>
              <a:t> column mass of greenhouse gas</a:t>
            </a:r>
          </a:p>
          <a:p>
            <a:r>
              <a:rPr lang="en-US" dirty="0" smtClean="0">
                <a:sym typeface="Wingdings"/>
              </a:rPr>
              <a:t>Column mass  greenhouse effect.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574" y="5850004"/>
            <a:ext cx="4895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OLR ~= slightly less than the blackbody</a:t>
            </a:r>
          </a:p>
          <a:p>
            <a:r>
              <a:rPr lang="en-US" dirty="0" smtClean="0"/>
              <a:t>flux corresponding to the temperature one optical </a:t>
            </a:r>
          </a:p>
          <a:p>
            <a:r>
              <a:rPr lang="en-US" dirty="0" smtClean="0"/>
              <a:t>depth down from the top of the 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4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791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8 wrap-up</a:t>
            </a:r>
            <a:br>
              <a:rPr lang="en-US" b="1" dirty="0" smtClean="0"/>
            </a:br>
            <a:r>
              <a:rPr lang="en-US" b="1" dirty="0" smtClean="0"/>
              <a:t>Runaway greenhouse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89" y="1176842"/>
            <a:ext cx="8489244" cy="55541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(H</a:t>
            </a:r>
            <a:r>
              <a:rPr lang="en-US" baseline="-25000" dirty="0" smtClean="0"/>
              <a:t>2</a:t>
            </a:r>
            <a:r>
              <a:rPr lang="en-US" dirty="0" smtClean="0"/>
              <a:t>O-)runaway greenhouse is a geologically rapid increase in planet surface temperature from &lt;500K to &gt;1000K caused by a positive feedback between the saturation vapor pressure of water vapor and the planet surface temperature</a:t>
            </a:r>
          </a:p>
          <a:p>
            <a:r>
              <a:rPr lang="en-US" dirty="0" smtClean="0"/>
              <a:t>Be able to explain the mechanism of the runaway greenhouse</a:t>
            </a:r>
          </a:p>
          <a:p>
            <a:r>
              <a:rPr lang="en-US" dirty="0" smtClean="0"/>
              <a:t>It is almost certain that release of CO</a:t>
            </a:r>
            <a:r>
              <a:rPr lang="en-US" baseline="-25000" dirty="0" smtClean="0"/>
              <a:t>2</a:t>
            </a:r>
            <a:r>
              <a:rPr lang="en-US" dirty="0" smtClean="0"/>
              <a:t> by humans cannot cause a runaway greenhouse</a:t>
            </a:r>
          </a:p>
          <a:p>
            <a:r>
              <a:rPr lang="en-US" dirty="0" smtClean="0"/>
              <a:t>The exact threshold for the runaway greenhouse depends on cloud cover, land fraction, and planet rotation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5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78"/>
            <a:ext cx="4467075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runaway &amp; moist greenhouses:</a:t>
            </a:r>
            <a:br>
              <a:rPr lang="en-US" sz="3000" dirty="0" smtClean="0"/>
            </a:br>
            <a:r>
              <a:rPr lang="en-US" sz="3000" dirty="0" smtClean="0"/>
              <a:t>under the hood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75" y="0"/>
            <a:ext cx="50268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79" y="1967321"/>
            <a:ext cx="374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Raising temperature raises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/>
              <a:t>m</a:t>
            </a:r>
            <a:r>
              <a:rPr lang="en-US" dirty="0" smtClean="0"/>
              <a:t>ixing ratio at the cold trap (assumed</a:t>
            </a:r>
          </a:p>
          <a:p>
            <a:r>
              <a:rPr lang="en-US" dirty="0"/>
              <a:t>i</a:t>
            </a:r>
            <a:r>
              <a:rPr lang="en-US" dirty="0" smtClean="0"/>
              <a:t>sothermal)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759" y="2890651"/>
            <a:ext cx="4633903" cy="3494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0" y="6508202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01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5"/>
            <a:ext cx="9144000" cy="4133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7667" y="4252867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42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37" y="903209"/>
            <a:ext cx="4910666" cy="5108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209"/>
            <a:ext cx="8954911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Increasing the background pressure of </a:t>
            </a:r>
            <a:r>
              <a:rPr lang="en-US" sz="3000" dirty="0" err="1" smtClean="0"/>
              <a:t>noncondensible</a:t>
            </a:r>
            <a:r>
              <a:rPr lang="en-US" sz="3000" dirty="0" smtClean="0"/>
              <a:t> non-GH gas increases the threshold for the runaway greenhouse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6793938" y="6392333"/>
            <a:ext cx="210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Nakajima et al. 1992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52333" y="1929557"/>
            <a:ext cx="2505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stratospheric upper limit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11254" y="2973399"/>
            <a:ext cx="2826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tropopause</a:t>
            </a:r>
            <a:r>
              <a:rPr lang="en-US" dirty="0" smtClean="0"/>
              <a:t> asymptotic limit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77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22" y="0"/>
            <a:ext cx="6082845" cy="523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3667" y="6350000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0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94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The runaway greenhouse leads to the end of habitability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5" y="627944"/>
            <a:ext cx="7958015" cy="6230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462253" y="3772387"/>
            <a:ext cx="49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2012, following Nakajima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2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753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Condensable greenhouse gases lead to climate instability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/>
              <a:t>(</a:t>
            </a:r>
            <a:r>
              <a:rPr lang="en-US" sz="3300" dirty="0" err="1" smtClean="0"/>
              <a:t>Kombayashi</a:t>
            </a:r>
            <a:r>
              <a:rPr lang="en-US" sz="3300" dirty="0" smtClean="0"/>
              <a:t>-Ingersoll limit)</a:t>
            </a:r>
            <a:endParaRPr lang="en-US" sz="3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38" y="919753"/>
            <a:ext cx="6674038" cy="53797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2188" y="2759259"/>
            <a:ext cx="1734573" cy="14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04376" y="1109543"/>
            <a:ext cx="14598" cy="1795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36679" y="28425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376" y="735087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83931" y="2087693"/>
            <a:ext cx="952748" cy="525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3931" y="1104419"/>
            <a:ext cx="0" cy="983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627963"/>
            <a:ext cx="23962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Consequences:</a:t>
            </a:r>
          </a:p>
          <a:p>
            <a:r>
              <a:rPr lang="en-US" b="1" dirty="0" smtClean="0"/>
              <a:t>(all are important)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dissociation</a:t>
            </a:r>
          </a:p>
          <a:p>
            <a:r>
              <a:rPr lang="en-US" dirty="0" smtClean="0"/>
              <a:t>VNIR window</a:t>
            </a:r>
          </a:p>
          <a:p>
            <a:r>
              <a:rPr lang="en-US" dirty="0" smtClean="0"/>
              <a:t>Surface magma</a:t>
            </a:r>
          </a:p>
          <a:p>
            <a:r>
              <a:rPr lang="en-US" dirty="0" smtClean="0"/>
              <a:t>All water lost to space</a:t>
            </a:r>
          </a:p>
          <a:p>
            <a:r>
              <a:rPr lang="en-US" dirty="0" smtClean="0"/>
              <a:t>Carbonates decompose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204376" y="1824906"/>
            <a:ext cx="379555" cy="2627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7363" y="550421"/>
            <a:ext cx="14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Assumptions: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8974" y="3211836"/>
            <a:ext cx="144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 RH</a:t>
            </a:r>
          </a:p>
          <a:p>
            <a:r>
              <a:rPr lang="en-US" dirty="0" smtClean="0"/>
              <a:t>(RH = relative</a:t>
            </a:r>
          </a:p>
          <a:p>
            <a:r>
              <a:rPr lang="en-US" dirty="0"/>
              <a:t>h</a:t>
            </a:r>
            <a:r>
              <a:rPr lang="en-US" dirty="0" smtClean="0"/>
              <a:t>umidity)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240737" y="4732963"/>
            <a:ext cx="290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Nature,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25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473"/>
            <a:ext cx="9144000" cy="1089319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The switch from a dry to a moist stratosphere happens over a narrow range of </a:t>
            </a:r>
            <a:r>
              <a:rPr lang="en-US" sz="2000" dirty="0" err="1" smtClean="0"/>
              <a:t>Tsurf</a:t>
            </a:r>
            <a:r>
              <a:rPr lang="en-US" sz="2000" dirty="0" smtClean="0"/>
              <a:t> – because of the exponential dependence of s .</a:t>
            </a:r>
            <a:r>
              <a:rPr lang="en-US" sz="2000" dirty="0" err="1" smtClean="0"/>
              <a:t>v.p.</a:t>
            </a:r>
            <a:r>
              <a:rPr lang="en-US" sz="2000" dirty="0" smtClean="0"/>
              <a:t> on T, combined with the lapse rate feedback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52" y="1266846"/>
            <a:ext cx="9187752" cy="456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934" y="5726801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7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4638"/>
            <a:ext cx="8521700" cy="552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5556" y="6208889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78" y="1889478"/>
            <a:ext cx="3098800" cy="4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0378" y="1417638"/>
            <a:ext cx="187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Gray atmosphere: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00" y="2728710"/>
            <a:ext cx="3822700" cy="490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0378" y="2359378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depth at </a:t>
            </a:r>
            <a:r>
              <a:rPr lang="en-US" dirty="0" err="1" smtClean="0"/>
              <a:t>tropopause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747000" y="3219170"/>
            <a:ext cx="4249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6807" y="3186668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(1/g) in brackets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8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619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7973" y="6549999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66556" y="1665111"/>
            <a:ext cx="677333" cy="889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83460" y="507115"/>
            <a:ext cx="3760540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slightly less than the black-body </a:t>
            </a:r>
          </a:p>
          <a:p>
            <a:r>
              <a:rPr lang="en-US" dirty="0" smtClean="0"/>
              <a:t>flux corresponding to the </a:t>
            </a:r>
          </a:p>
          <a:p>
            <a:r>
              <a:rPr lang="en-US" dirty="0" smtClean="0"/>
              <a:t>temperature one optical depth </a:t>
            </a:r>
          </a:p>
          <a:p>
            <a:r>
              <a:rPr lang="en-US" dirty="0" smtClean="0"/>
              <a:t>down from the top of the atmosphere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31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1391</Words>
  <Application>Microsoft Macintosh PowerPoint</Application>
  <PresentationFormat>On-screen Show (4:3)</PresentationFormat>
  <Paragraphs>225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1_Office Theme</vt:lpstr>
      <vt:lpstr>GEOS 22060/ GEOS 32060 / ASTR 45900 </vt:lpstr>
      <vt:lpstr>Logistics</vt:lpstr>
      <vt:lpstr>Course outline</vt:lpstr>
      <vt:lpstr>Lecture 8 wrap-up Runaway greenhouse – key points</vt:lpstr>
      <vt:lpstr>The runaway greenhouse leads to the end of habitability</vt:lpstr>
      <vt:lpstr>Condensable greenhouse gases lead to climate instability (Kombayashi-Ingersoll limit)</vt:lpstr>
      <vt:lpstr>The switch from a dry to a moist stratosphere happens over a narrow range of Tsurf – because of the exponential dependence of s .v.p. on T, combined with the lapse rate feedback </vt:lpstr>
      <vt:lpstr>PowerPoint Presentation</vt:lpstr>
      <vt:lpstr>PowerPoint Presentation</vt:lpstr>
      <vt:lpstr>PowerPoint Presentation</vt:lpstr>
      <vt:lpstr>PowerPoint Presentation</vt:lpstr>
      <vt:lpstr>Anthropogenic greenhouse gases (probably) cannot trigger the runaway greenhouse.</vt:lpstr>
      <vt:lpstr>High-albedo clouds can shift the runaway GH boundary closer to the star. High-albedo clouds are at the substellar point when the planet is slowly rotating (e.g., tidally locked and in the habitable zone).</vt:lpstr>
      <vt:lpstr>A puzzle: how was the last 10th of Venus’ ocean removed?</vt:lpstr>
      <vt:lpstr>Runaway greenhouse – key points</vt:lpstr>
      <vt:lpstr>Outer limits of the habitable zone – Lecture 9 outline</vt:lpstr>
      <vt:lpstr>PowerPoint Presentation</vt:lpstr>
      <vt:lpstr>Phase portrait for atmospheric collapse on Mars</vt:lpstr>
      <vt:lpstr>Outer limits of the habitable zone – outline</vt:lpstr>
      <vt:lpstr>PowerPoint Presentation</vt:lpstr>
      <vt:lpstr>Generalization to M-stars</vt:lpstr>
      <vt:lpstr>Dependence of HZ boundaries on star type</vt:lpstr>
      <vt:lpstr>Outer limits of the habitable zone – outline</vt:lpstr>
      <vt:lpstr>Snowball Earth hypothesis: Joe Kirschvink</vt:lpstr>
      <vt:lpstr>Snowball events in Earth history</vt:lpstr>
      <vt:lpstr>Evidence for Proterozoic low-latitude glaciation on Earth</vt:lpstr>
      <vt:lpstr>PowerPoint Presentation</vt:lpstr>
      <vt:lpstr>PowerPoint Presentation</vt:lpstr>
      <vt:lpstr>PowerPoint Presentation</vt:lpstr>
      <vt:lpstr>Snowball Earth hysteresis loop CO2 thresholds are very sensitive to ice albedo</vt:lpstr>
      <vt:lpstr>Outer limits of the habitable zone – outline</vt:lpstr>
      <vt:lpstr>PowerPoint Presentation</vt:lpstr>
      <vt:lpstr>Example limit cycle</vt:lpstr>
      <vt:lpstr>PowerPoint Presentation</vt:lpstr>
      <vt:lpstr>“Geodynamic death” as volcanic degassing ceases </vt:lpstr>
      <vt:lpstr>Outer limits of the habitable zone – outline</vt:lpstr>
      <vt:lpstr>Backup/additional slides</vt:lpstr>
      <vt:lpstr>Earth today is close to the runaway greenhouse limit. The runaway greenhouse can be triggered by an increase in solar luminosity</vt:lpstr>
      <vt:lpstr>High gravity moves the runaway greenhouse limit closer to the star  e.g. metal-rich planet,  larger-radius super-Earth</vt:lpstr>
      <vt:lpstr>The runaway &amp; moist greenhouses: under the hood</vt:lpstr>
      <vt:lpstr>PowerPoint Presentation</vt:lpstr>
      <vt:lpstr>Increasing the background pressure of noncondensible non-GH gas increases the threshold for the runaway greenhouse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258</cp:revision>
  <dcterms:created xsi:type="dcterms:W3CDTF">2016-01-07T03:39:51Z</dcterms:created>
  <dcterms:modified xsi:type="dcterms:W3CDTF">2019-05-02T16:43:48Z</dcterms:modified>
</cp:coreProperties>
</file>