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notesMasterIdLst>
    <p:notesMasterId r:id="rId44"/>
  </p:notesMasterIdLst>
  <p:sldIdLst>
    <p:sldId id="259" r:id="rId3"/>
    <p:sldId id="482" r:id="rId4"/>
    <p:sldId id="578" r:id="rId5"/>
    <p:sldId id="567" r:id="rId6"/>
    <p:sldId id="617" r:id="rId7"/>
    <p:sldId id="579" r:id="rId8"/>
    <p:sldId id="569" r:id="rId9"/>
    <p:sldId id="570" r:id="rId10"/>
    <p:sldId id="571" r:id="rId11"/>
    <p:sldId id="573" r:id="rId12"/>
    <p:sldId id="574" r:id="rId13"/>
    <p:sldId id="575" r:id="rId14"/>
    <p:sldId id="615" r:id="rId15"/>
    <p:sldId id="616" r:id="rId16"/>
    <p:sldId id="589" r:id="rId17"/>
    <p:sldId id="618" r:id="rId18"/>
    <p:sldId id="619" r:id="rId19"/>
    <p:sldId id="590" r:id="rId20"/>
    <p:sldId id="591" r:id="rId21"/>
    <p:sldId id="592" r:id="rId22"/>
    <p:sldId id="593" r:id="rId23"/>
    <p:sldId id="594" r:id="rId24"/>
    <p:sldId id="595" r:id="rId25"/>
    <p:sldId id="596" r:id="rId26"/>
    <p:sldId id="597" r:id="rId27"/>
    <p:sldId id="598" r:id="rId28"/>
    <p:sldId id="599" r:id="rId29"/>
    <p:sldId id="600" r:id="rId30"/>
    <p:sldId id="601" r:id="rId31"/>
    <p:sldId id="602" r:id="rId32"/>
    <p:sldId id="603" r:id="rId33"/>
    <p:sldId id="605" r:id="rId34"/>
    <p:sldId id="606" r:id="rId35"/>
    <p:sldId id="607" r:id="rId36"/>
    <p:sldId id="608" r:id="rId37"/>
    <p:sldId id="609" r:id="rId38"/>
    <p:sldId id="610" r:id="rId39"/>
    <p:sldId id="611" r:id="rId40"/>
    <p:sldId id="612" r:id="rId41"/>
    <p:sldId id="613" r:id="rId42"/>
    <p:sldId id="614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27" autoAdjust="0"/>
  </p:normalViewPr>
  <p:slideViewPr>
    <p:cSldViewPr snapToGrid="0" snapToObjects="1">
      <p:cViewPr varScale="1">
        <p:scale>
          <a:sx n="106" d="100"/>
          <a:sy n="106" d="100"/>
        </p:scale>
        <p:origin x="-1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C5D7E-955D-8B4E-90DA-A0FBEC7B91C1}" type="datetimeFigureOut">
              <a:rPr lang="en-US" smtClean="0"/>
              <a:t>4/30/19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9272D-19A8-E048-8EEA-12540FA11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2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1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7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07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4/30/19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304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4/30/19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8712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4/30/19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5430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4/30/19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2354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4/30/19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9783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4/30/19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9268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4/30/19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8573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4/30/19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704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00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4/30/19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6854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4/30/19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6858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4/30/19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131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8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3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7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9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0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C5D88-EB29-6841-8092-9D9A531548E1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C5D88-EB29-6841-8092-9D9A531548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4/30/19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EB44B-6C31-084D-B3FA-7D197837C3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310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/>
          </a:bodyPr>
          <a:lstStyle/>
          <a:p>
            <a:r>
              <a:rPr lang="en-US" sz="3400" dirty="0" smtClean="0"/>
              <a:t>GEOS 22060/ GEOS 32060 / ASTR 45900 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</a:t>
            </a:r>
            <a:r>
              <a:rPr lang="en-US" dirty="0" smtClean="0"/>
              <a:t>8</a:t>
            </a:r>
            <a:endParaRPr lang="en-US" dirty="0" smtClean="0"/>
          </a:p>
          <a:p>
            <a:r>
              <a:rPr lang="en-US" dirty="0" smtClean="0"/>
              <a:t>Tuesday 30 April </a:t>
            </a:r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8042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What makes a planet </a:t>
            </a:r>
            <a:r>
              <a:rPr lang="en-US" b="1" dirty="0" smtClean="0"/>
              <a:t>(</a:t>
            </a:r>
            <a:r>
              <a:rPr lang="en-US" b="1" dirty="0" err="1" smtClean="0"/>
              <a:t>unin</a:t>
            </a:r>
            <a:r>
              <a:rPr lang="en-US" b="1" smtClean="0"/>
              <a:t>)habitable</a:t>
            </a:r>
            <a:r>
              <a:rPr lang="en-US" b="1" dirty="0" smtClean="0"/>
              <a:t>?</a:t>
            </a:r>
            <a:endParaRPr lang="en-US" b="1" dirty="0"/>
          </a:p>
          <a:p>
            <a:r>
              <a:rPr lang="en-US" dirty="0" smtClean="0"/>
              <a:t>Runaway greenhouse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78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941497"/>
            <a:ext cx="8724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There have also been major recent developments in our understanding of Moon formation,</a:t>
            </a:r>
          </a:p>
          <a:p>
            <a:r>
              <a:rPr lang="en-US" i="1" dirty="0"/>
              <a:t>t</a:t>
            </a:r>
            <a:r>
              <a:rPr lang="en-US" i="1" dirty="0" smtClean="0"/>
              <a:t>he Moon’s orbital evolution, and Moon-induced tidal heating, but orbital/tidal effects are </a:t>
            </a:r>
          </a:p>
          <a:p>
            <a:r>
              <a:rPr lang="en-US" i="1" dirty="0" smtClean="0"/>
              <a:t>not part of this course.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162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Ocean removal by giant impacts? </a:t>
            </a:r>
            <a:r>
              <a:rPr lang="en-US" sz="2200" dirty="0"/>
              <a:t>(Ocean vaporization != ocean removal)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09866"/>
            <a:ext cx="5710050" cy="40618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09236" y="1225358"/>
            <a:ext cx="35275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Simulations suggest that the Moon-</a:t>
            </a:r>
          </a:p>
          <a:p>
            <a:r>
              <a:rPr lang="en-US" dirty="0"/>
              <a:t>f</a:t>
            </a:r>
            <a:r>
              <a:rPr lang="en-US" dirty="0" smtClean="0"/>
              <a:t>orming impact was marginally able</a:t>
            </a:r>
          </a:p>
          <a:p>
            <a:r>
              <a:rPr lang="en-US" dirty="0"/>
              <a:t>t</a:t>
            </a:r>
            <a:r>
              <a:rPr lang="en-US" dirty="0" smtClean="0"/>
              <a:t>o remove any pre-existing Earth</a:t>
            </a:r>
          </a:p>
          <a:p>
            <a:r>
              <a:rPr lang="en-US" dirty="0" smtClean="0"/>
              <a:t>ocean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5171747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Stewart et al. LPSC 2014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1549" y="3456925"/>
            <a:ext cx="2826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s</a:t>
            </a:r>
            <a:r>
              <a:rPr lang="en-US" dirty="0" smtClean="0"/>
              <a:t> ~ </a:t>
            </a:r>
            <a:r>
              <a:rPr lang="en-US" i="1" dirty="0" smtClean="0"/>
              <a:t>v</a:t>
            </a:r>
            <a:r>
              <a:rPr lang="en-US" i="1" baseline="-25000" dirty="0" smtClean="0"/>
              <a:t>e</a:t>
            </a:r>
            <a:r>
              <a:rPr lang="en-US" baseline="30000" dirty="0" smtClean="0"/>
              <a:t>2 </a:t>
            </a:r>
            <a:r>
              <a:rPr lang="en-US" dirty="0" smtClean="0"/>
              <a:t>for oligarchic impact</a:t>
            </a:r>
            <a:endParaRPr lang="en-US" baseline="30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126" y="3826257"/>
            <a:ext cx="1745486" cy="87274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6753433" y="4546143"/>
            <a:ext cx="266619" cy="6256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67583" y="5089439"/>
            <a:ext cx="161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scape velocity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894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29" y="1107996"/>
            <a:ext cx="7537493" cy="530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9125" y="6370082"/>
            <a:ext cx="333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Schlichting</a:t>
            </a:r>
            <a:r>
              <a:rPr lang="en-US" dirty="0" smtClean="0"/>
              <a:t> &amp; </a:t>
            </a:r>
            <a:r>
              <a:rPr lang="en-US" dirty="0" err="1" smtClean="0"/>
              <a:t>Mukhopadhay</a:t>
            </a:r>
            <a:r>
              <a:rPr lang="en-US" dirty="0" smtClean="0"/>
              <a:t> 2018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7493" y="0"/>
            <a:ext cx="815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impactor mass needed to eject the atmosphere as a function of impactor radius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98499" y="369332"/>
            <a:ext cx="7638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Impacts by small asteroids/comets efficiently eject ~1 bar atmospheres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2453" y="738664"/>
            <a:ext cx="7760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peak would move to </a:t>
            </a:r>
            <a:r>
              <a:rPr lang="en-US" dirty="0" smtClean="0"/>
              <a:t>larger </a:t>
            </a:r>
            <a:r>
              <a:rPr lang="en-US" i="1" dirty="0" smtClean="0"/>
              <a:t>r</a:t>
            </a:r>
            <a:r>
              <a:rPr lang="en-US" dirty="0" smtClean="0"/>
              <a:t> </a:t>
            </a:r>
            <a:r>
              <a:rPr lang="en-US" dirty="0" smtClean="0"/>
              <a:t>if the initial </a:t>
            </a:r>
            <a:r>
              <a:rPr lang="en-US" dirty="0" smtClean="0"/>
              <a:t>atmospheric pressure </a:t>
            </a:r>
            <a:r>
              <a:rPr lang="en-US" dirty="0" smtClean="0"/>
              <a:t>were greater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647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4" y="0"/>
            <a:ext cx="8740683" cy="6370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9125" y="6370082"/>
            <a:ext cx="333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Schlichting</a:t>
            </a:r>
            <a:r>
              <a:rPr lang="en-US" dirty="0" smtClean="0"/>
              <a:t> &amp; </a:t>
            </a:r>
            <a:r>
              <a:rPr lang="en-US" dirty="0" err="1" smtClean="0"/>
              <a:t>Mukhopadhay</a:t>
            </a:r>
            <a:r>
              <a:rPr lang="en-US" dirty="0" smtClean="0"/>
              <a:t> 2018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50486" y="2762250"/>
            <a:ext cx="171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EARTH-SPECIFIC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4044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07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uptick in bombardment ~3.9 </a:t>
            </a:r>
            <a:r>
              <a:rPr lang="en-US" dirty="0" err="1" smtClean="0"/>
              <a:t>Ga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568" y="845343"/>
            <a:ext cx="6698544" cy="5669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6515100"/>
            <a:ext cx="325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Catling &amp; </a:t>
            </a:r>
            <a:r>
              <a:rPr lang="en-US" dirty="0" err="1" smtClean="0"/>
              <a:t>Kasting</a:t>
            </a:r>
            <a:r>
              <a:rPr lang="en-US" dirty="0" smtClean="0"/>
              <a:t> </a:t>
            </a:r>
            <a:r>
              <a:rPr lang="en-US" dirty="0" err="1" smtClean="0"/>
              <a:t>ch.</a:t>
            </a:r>
            <a:r>
              <a:rPr lang="en-US" dirty="0" smtClean="0"/>
              <a:t> 6 (Fig. 6.18)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2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749"/>
            <a:ext cx="8686800" cy="557918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Effect of basin-forming impacts on habitability: impact frustration of life establishing itself on Earth?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2255"/>
            <a:ext cx="6667500" cy="419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100" y="4339500"/>
            <a:ext cx="2755900" cy="251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790" y="393700"/>
            <a:ext cx="2525210" cy="2374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333" y="6248779"/>
            <a:ext cx="295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Maher &amp; Stevenson 1987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50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791"/>
            <a:ext cx="8229600" cy="741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Lecture 8</a:t>
            </a:r>
            <a:br>
              <a:rPr lang="en-US" b="1" dirty="0" smtClean="0"/>
            </a:br>
            <a:r>
              <a:rPr lang="en-US" b="1" dirty="0" smtClean="0"/>
              <a:t>Runaway </a:t>
            </a:r>
            <a:r>
              <a:rPr lang="en-US" b="1" dirty="0" smtClean="0"/>
              <a:t>greenhouse – key points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89" y="1176842"/>
            <a:ext cx="8489244" cy="555413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(H2O-)runaway greenhouse is a geologically rapid increase in planet surface temperature from </a:t>
            </a:r>
            <a:r>
              <a:rPr lang="en-US" dirty="0" smtClean="0"/>
              <a:t>&lt;500K </a:t>
            </a:r>
            <a:r>
              <a:rPr lang="en-US" dirty="0" smtClean="0"/>
              <a:t>to &gt;1000K caused by a positive feedback between the saturation vapor pressure of water vapor and the </a:t>
            </a:r>
            <a:r>
              <a:rPr lang="en-US" dirty="0" smtClean="0"/>
              <a:t>planet surface temperature</a:t>
            </a:r>
            <a:endParaRPr lang="en-US" dirty="0" smtClean="0"/>
          </a:p>
          <a:p>
            <a:r>
              <a:rPr lang="en-US" dirty="0" smtClean="0"/>
              <a:t>Be able to explain the mechanism of the runaway greenhouse</a:t>
            </a:r>
          </a:p>
          <a:p>
            <a:r>
              <a:rPr lang="en-US" dirty="0" smtClean="0"/>
              <a:t>It is almost certain that release of CO</a:t>
            </a:r>
            <a:r>
              <a:rPr lang="en-US" baseline="-25000" dirty="0" smtClean="0"/>
              <a:t>2</a:t>
            </a:r>
            <a:r>
              <a:rPr lang="en-US" dirty="0" smtClean="0"/>
              <a:t> by humans cannot cause a runaway greenhouse</a:t>
            </a:r>
          </a:p>
          <a:p>
            <a:r>
              <a:rPr lang="en-US" dirty="0" smtClean="0"/>
              <a:t>The exact threshold for the runaway greenhouse depends on cloud cover, land fraction, and planet rotation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951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7136" y="1042404"/>
            <a:ext cx="78662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Chalkboard</a:t>
            </a:r>
          </a:p>
          <a:p>
            <a:endParaRPr lang="en-US" dirty="0"/>
          </a:p>
          <a:p>
            <a:r>
              <a:rPr lang="en-US" dirty="0" smtClean="0"/>
              <a:t>Energy balance </a:t>
            </a:r>
            <a:r>
              <a:rPr lang="en-US" dirty="0" smtClean="0">
                <a:sym typeface="Wingdings"/>
              </a:rPr>
              <a:t> </a:t>
            </a:r>
            <a:r>
              <a:rPr lang="en-US" dirty="0" smtClean="0"/>
              <a:t>Planck feedback</a:t>
            </a:r>
          </a:p>
          <a:p>
            <a:r>
              <a:rPr lang="en-US" dirty="0" smtClean="0"/>
              <a:t>Effect of fixed-T-offset high-altitude optically thick IR absorber on Planck feedback</a:t>
            </a:r>
          </a:p>
          <a:p>
            <a:r>
              <a:rPr lang="en-US" dirty="0" smtClean="0"/>
              <a:t>Runaway GH represents failure of the Planck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16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8661400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44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602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Venus is dry</a:t>
            </a:r>
            <a:br>
              <a:rPr lang="en-US" dirty="0" smtClean="0"/>
            </a:br>
            <a:r>
              <a:rPr lang="en-US" dirty="0" smtClean="0"/>
              <a:t>today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867" y="274638"/>
            <a:ext cx="5681133" cy="628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47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inner edge of the habitable zone is defined by the runaway greenhouse limit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704" y="1143000"/>
            <a:ext cx="4453938" cy="554048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965046" y="4817251"/>
            <a:ext cx="0" cy="4491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752473" y="1980168"/>
            <a:ext cx="265788" cy="4491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52473" y="2429364"/>
            <a:ext cx="1624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 in &lt;2 Gyr</a:t>
            </a:r>
          </a:p>
          <a:p>
            <a:r>
              <a:rPr lang="en-US" dirty="0" smtClean="0"/>
              <a:t>(uninhabitable)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65046" y="4943282"/>
            <a:ext cx="1207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 now</a:t>
            </a:r>
          </a:p>
          <a:p>
            <a:r>
              <a:rPr lang="en-US" dirty="0" smtClean="0"/>
              <a:t>(habitable)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06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066"/>
            <a:ext cx="8229600" cy="6467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5540" y="791269"/>
            <a:ext cx="8303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Homework 1 and Homework 2 are graded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Homework 3 will be issued on Wed or Thu and due on Fri 10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Total number of </a:t>
            </a:r>
            <a:r>
              <a:rPr lang="en-US" dirty="0" err="1" smtClean="0"/>
              <a:t>homeworks</a:t>
            </a:r>
            <a:r>
              <a:rPr lang="en-US" dirty="0" smtClean="0"/>
              <a:t> will be 6 (hopefully 7)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Midterm feedback form results: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1597"/>
            <a:ext cx="9144000" cy="294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04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 err="1" smtClean="0"/>
              <a:t>Clasius-Clapeyron</a:t>
            </a:r>
            <a:r>
              <a:rPr lang="en-US" sz="3100" dirty="0" smtClean="0"/>
              <a:t> relation:</a:t>
            </a:r>
            <a:br>
              <a:rPr lang="en-US" sz="3100" dirty="0" smtClean="0"/>
            </a:br>
            <a:r>
              <a:rPr lang="en-US" sz="3100" b="1" dirty="0" smtClean="0"/>
              <a:t>exponential</a:t>
            </a:r>
            <a:r>
              <a:rPr lang="en-US" sz="3100" dirty="0" smtClean="0"/>
              <a:t> increase in water vapor partial pressure with increasing </a:t>
            </a:r>
            <a:r>
              <a:rPr lang="en-US" sz="3100" dirty="0" smtClean="0"/>
              <a:t>T </a:t>
            </a:r>
            <a:r>
              <a:rPr lang="en-US" sz="2800" dirty="0" smtClean="0"/>
              <a:t>(7% per degree K, linearizing around modern Earth T)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149359" y="5462222"/>
            <a:ext cx="3994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 1.1.3.5 of Catling &amp; </a:t>
            </a:r>
            <a:r>
              <a:rPr lang="en-US" dirty="0" err="1" smtClean="0"/>
              <a:t>Kasting</a:t>
            </a:r>
            <a:r>
              <a:rPr lang="en-US" dirty="0" smtClean="0"/>
              <a:t>, </a:t>
            </a:r>
            <a:r>
              <a:rPr lang="en-US" dirty="0" err="1" smtClean="0"/>
              <a:t>ch.</a:t>
            </a:r>
            <a:r>
              <a:rPr lang="en-US" dirty="0" smtClean="0"/>
              <a:t> 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510844"/>
            <a:ext cx="8953500" cy="187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11" y="2079978"/>
            <a:ext cx="5190190" cy="115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21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3298"/>
            <a:ext cx="3786360" cy="155313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Definitions: </a:t>
            </a:r>
            <a:br>
              <a:rPr lang="en-US" dirty="0" smtClean="0"/>
            </a:br>
            <a:r>
              <a:rPr lang="en-US" dirty="0" err="1" smtClean="0"/>
              <a:t>adiabat</a:t>
            </a:r>
            <a:r>
              <a:rPr lang="en-US" dirty="0" smtClean="0"/>
              <a:t> and moist </a:t>
            </a:r>
            <a:r>
              <a:rPr lang="en-US" dirty="0" err="1" smtClean="0"/>
              <a:t>adiabat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(1/2)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874" y="423298"/>
            <a:ext cx="5388348" cy="53199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04555" y="1418355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75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" y="26806"/>
            <a:ext cx="9135097" cy="690448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Definitions: </a:t>
            </a:r>
            <a:r>
              <a:rPr lang="en-US" sz="3600" dirty="0"/>
              <a:t> </a:t>
            </a:r>
            <a:r>
              <a:rPr lang="en-US" sz="3600" dirty="0" err="1" smtClean="0"/>
              <a:t>adiabat</a:t>
            </a:r>
            <a:r>
              <a:rPr lang="en-US" sz="3600" dirty="0" smtClean="0"/>
              <a:t> and moist </a:t>
            </a:r>
            <a:r>
              <a:rPr lang="en-US" sz="3600" dirty="0" err="1" smtClean="0"/>
              <a:t>adiabat</a:t>
            </a:r>
            <a:r>
              <a:rPr lang="en-US" sz="3600" dirty="0"/>
              <a:t> </a:t>
            </a:r>
            <a:r>
              <a:rPr lang="en-US" sz="3600" dirty="0" smtClean="0"/>
              <a:t>(2/2)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03" y="1285634"/>
            <a:ext cx="9144000" cy="1170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1404" y="836436"/>
            <a:ext cx="6255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Condensible</a:t>
            </a:r>
            <a:r>
              <a:rPr lang="en-US" dirty="0" smtClean="0"/>
              <a:t> “c” (e.g. water) and </a:t>
            </a:r>
            <a:r>
              <a:rPr lang="en-US" dirty="0" err="1" smtClean="0"/>
              <a:t>noncondensible</a:t>
            </a:r>
            <a:r>
              <a:rPr lang="en-US" dirty="0" smtClean="0"/>
              <a:t> “a” (e.g. O</a:t>
            </a:r>
            <a:r>
              <a:rPr lang="en-US" baseline="-25000" dirty="0" smtClean="0"/>
              <a:t>2</a:t>
            </a:r>
            <a:r>
              <a:rPr lang="en-US" dirty="0" smtClean="0"/>
              <a:t>/N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Assume instant precipitation of condensate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1081"/>
            <a:ext cx="9144000" cy="168596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8023023" y="4910189"/>
            <a:ext cx="402700" cy="8364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62738" y="5746625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Mixing ratio at</a:t>
            </a:r>
          </a:p>
          <a:p>
            <a:r>
              <a:rPr lang="en-US" dirty="0" smtClean="0"/>
              <a:t>saturation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7815" y="3097911"/>
            <a:ext cx="4334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Assuming saturation  (relative humidity = 1),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626288" y="1482767"/>
            <a:ext cx="573073" cy="7632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29308" y="2239305"/>
            <a:ext cx="182720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dirty="0" smtClean="0">
                <a:solidFill>
                  <a:srgbClr val="FF0000"/>
                </a:solidFill>
              </a:rPr>
              <a:t>ero by definition</a:t>
            </a:r>
          </a:p>
          <a:p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f </a:t>
            </a:r>
            <a:r>
              <a:rPr lang="en-US" dirty="0" err="1" smtClean="0">
                <a:solidFill>
                  <a:srgbClr val="FF0000"/>
                </a:solidFill>
              </a:rPr>
              <a:t>adiabat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875" y="5297656"/>
            <a:ext cx="66187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limit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sat</a:t>
            </a:r>
            <a:r>
              <a:rPr lang="en-US" dirty="0" smtClean="0"/>
              <a:t> = 0 (dry atmosphere), this equation</a:t>
            </a:r>
          </a:p>
          <a:p>
            <a:r>
              <a:rPr lang="en-US" dirty="0"/>
              <a:t>g</a:t>
            </a:r>
            <a:r>
              <a:rPr lang="en-US" dirty="0" smtClean="0"/>
              <a:t>ives the dry </a:t>
            </a:r>
            <a:r>
              <a:rPr lang="en-US" dirty="0" err="1" smtClean="0"/>
              <a:t>adiabat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the limit where water vapor is the dominant constituent </a:t>
            </a:r>
          </a:p>
          <a:p>
            <a:r>
              <a:rPr lang="en-US" dirty="0" smtClean="0"/>
              <a:t>of the atmosphere, this tends to the saturation vapor pressure curve.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52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909" y="540907"/>
            <a:ext cx="5923871" cy="61524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3166" y="10419"/>
            <a:ext cx="828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temperature increases, the moist </a:t>
            </a:r>
            <a:r>
              <a:rPr lang="en-US" dirty="0" err="1" smtClean="0"/>
              <a:t>adiabat</a:t>
            </a:r>
            <a:r>
              <a:rPr lang="en-US" dirty="0" smtClean="0"/>
              <a:t> increasingly diverges from the dry </a:t>
            </a:r>
            <a:r>
              <a:rPr lang="en-US" dirty="0" err="1" smtClean="0"/>
              <a:t>adiabat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632223" y="5051778"/>
            <a:ext cx="2417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 HUMIDITY=1</a:t>
            </a:r>
          </a:p>
          <a:p>
            <a:r>
              <a:rPr lang="en-US" dirty="0" smtClean="0"/>
              <a:t>EARTH AIR, 1 BAR (DRY)</a:t>
            </a:r>
          </a:p>
          <a:p>
            <a:r>
              <a:rPr lang="en-US" dirty="0" err="1" smtClean="0"/>
              <a:t>Pierrehumbert</a:t>
            </a:r>
            <a:r>
              <a:rPr lang="en-US" dirty="0" smtClean="0"/>
              <a:t> 2010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91239"/>
            <a:ext cx="1824769" cy="721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445000"/>
            <a:ext cx="130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dry </a:t>
            </a:r>
            <a:r>
              <a:rPr lang="en-US" dirty="0" err="1" smtClean="0"/>
              <a:t>adiabat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7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05"/>
            <a:ext cx="8229600" cy="949037"/>
          </a:xfrm>
        </p:spPr>
        <p:txBody>
          <a:bodyPr/>
          <a:lstStyle/>
          <a:p>
            <a:r>
              <a:rPr lang="en-US" dirty="0" smtClean="0"/>
              <a:t>Stratospheric cold-trap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3674"/>
            <a:ext cx="4962107" cy="4962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026" y="1223674"/>
            <a:ext cx="4481973" cy="510201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 flipV="1">
            <a:off x="5730730" y="3113400"/>
            <a:ext cx="820889" cy="69703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900" y="1223674"/>
            <a:ext cx="4356100" cy="5448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834" y="5887396"/>
            <a:ext cx="1618192" cy="784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0776" y="6001131"/>
            <a:ext cx="234488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potential temperature: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890000" y="-169333"/>
            <a:ext cx="1846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195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7944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The runaway greenhouse leads to the end of habitability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85" y="627944"/>
            <a:ext cx="7958015" cy="6230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6462253" y="3772387"/>
            <a:ext cx="499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Goldblatt</a:t>
            </a:r>
            <a:r>
              <a:rPr lang="en-US" dirty="0" smtClean="0"/>
              <a:t> &amp; Watson 2012, following Nakajima 1992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720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9753"/>
          </a:xfrm>
        </p:spPr>
        <p:txBody>
          <a:bodyPr>
            <a:normAutofit fontScale="90000"/>
          </a:bodyPr>
          <a:lstStyle/>
          <a:p>
            <a:r>
              <a:rPr lang="en-US" sz="3300" dirty="0" smtClean="0"/>
              <a:t>Condensable greenhouse gases lead to climate instability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300" dirty="0" smtClean="0"/>
              <a:t>(</a:t>
            </a:r>
            <a:r>
              <a:rPr lang="en-US" sz="3300" dirty="0" err="1" smtClean="0"/>
              <a:t>Kombayashi</a:t>
            </a:r>
            <a:r>
              <a:rPr lang="en-US" sz="3300" dirty="0" smtClean="0"/>
              <a:t>-Ingersoll limit)</a:t>
            </a:r>
            <a:endParaRPr lang="en-US" sz="3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138" y="919753"/>
            <a:ext cx="6674038" cy="537973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02188" y="2759259"/>
            <a:ext cx="1734573" cy="145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04376" y="1109543"/>
            <a:ext cx="14598" cy="17957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36679" y="28425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376" y="735087"/>
            <a:ext cx="27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583931" y="2087693"/>
            <a:ext cx="952748" cy="5255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83931" y="1104419"/>
            <a:ext cx="0" cy="9832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4627963"/>
            <a:ext cx="239628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Consequences:</a:t>
            </a:r>
          </a:p>
          <a:p>
            <a:r>
              <a:rPr lang="en-US" b="1" dirty="0" smtClean="0"/>
              <a:t>(all are important)</a:t>
            </a:r>
          </a:p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dissociation</a:t>
            </a:r>
          </a:p>
          <a:p>
            <a:r>
              <a:rPr lang="en-US" dirty="0" smtClean="0"/>
              <a:t>VNIR window</a:t>
            </a:r>
          </a:p>
          <a:p>
            <a:r>
              <a:rPr lang="en-US" dirty="0" smtClean="0"/>
              <a:t>Surface magma</a:t>
            </a:r>
          </a:p>
          <a:p>
            <a:r>
              <a:rPr lang="en-US" dirty="0" smtClean="0"/>
              <a:t>All water lost to space</a:t>
            </a:r>
          </a:p>
          <a:p>
            <a:r>
              <a:rPr lang="en-US" dirty="0" smtClean="0"/>
              <a:t>Carbonates decompose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204376" y="1824906"/>
            <a:ext cx="379555" cy="26278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7363" y="550421"/>
            <a:ext cx="144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Assumptions: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8974" y="3211836"/>
            <a:ext cx="1449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Constant  RH</a:t>
            </a:r>
          </a:p>
          <a:p>
            <a:r>
              <a:rPr lang="en-US" dirty="0" smtClean="0"/>
              <a:t>(RH = relative</a:t>
            </a:r>
          </a:p>
          <a:p>
            <a:r>
              <a:rPr lang="en-US" dirty="0"/>
              <a:t>h</a:t>
            </a:r>
            <a:r>
              <a:rPr lang="en-US" dirty="0" smtClean="0"/>
              <a:t>umidity)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7240737" y="4732963"/>
            <a:ext cx="2909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Pierrehumbert</a:t>
            </a:r>
            <a:r>
              <a:rPr lang="en-US" dirty="0" smtClean="0"/>
              <a:t>, Nature, 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25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473"/>
            <a:ext cx="9144000" cy="1089319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The switch from a dry to a moist stratosphere happens over a narrow range of </a:t>
            </a:r>
            <a:r>
              <a:rPr lang="en-US" sz="2000" dirty="0" err="1" smtClean="0"/>
              <a:t>Tsurf</a:t>
            </a:r>
            <a:r>
              <a:rPr lang="en-US" sz="2000" dirty="0" smtClean="0"/>
              <a:t> – because of the exponential dependence of s .</a:t>
            </a:r>
            <a:r>
              <a:rPr lang="en-US" sz="2000" dirty="0" err="1" smtClean="0"/>
              <a:t>v.p.</a:t>
            </a:r>
            <a:r>
              <a:rPr lang="en-US" sz="2000" dirty="0" smtClean="0"/>
              <a:t> on T, combined with the lapse rate </a:t>
            </a:r>
            <a:r>
              <a:rPr lang="en-US" sz="2000" dirty="0" smtClean="0"/>
              <a:t>feedback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752" y="1266846"/>
            <a:ext cx="9187752" cy="456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8934" y="5726801"/>
            <a:ext cx="2566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Goldblatt</a:t>
            </a:r>
            <a:r>
              <a:rPr lang="en-US" dirty="0" smtClean="0"/>
              <a:t> &amp; Watson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77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74638"/>
            <a:ext cx="8521700" cy="5524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5556" y="6208889"/>
            <a:ext cx="2566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Goldblatt</a:t>
            </a:r>
            <a:r>
              <a:rPr lang="en-US" dirty="0" smtClean="0"/>
              <a:t> &amp; Watson 2012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378" y="1889478"/>
            <a:ext cx="3098800" cy="469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80378" y="1417638"/>
            <a:ext cx="187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Gray atmosphere: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300" y="2728710"/>
            <a:ext cx="3822700" cy="4904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80378" y="2359378"/>
            <a:ext cx="2891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Optical depth at </a:t>
            </a:r>
            <a:r>
              <a:rPr lang="en-US" dirty="0" err="1" smtClean="0"/>
              <a:t>tropopause</a:t>
            </a:r>
            <a:r>
              <a:rPr lang="en-US" dirty="0" smtClean="0"/>
              <a:t>: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7747000" y="3219170"/>
            <a:ext cx="424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06807" y="3186668"/>
            <a:ext cx="1715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(1/g) in brackets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988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0"/>
            <a:ext cx="846198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7973" y="6549999"/>
            <a:ext cx="2566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Goldblatt</a:t>
            </a:r>
            <a:r>
              <a:rPr lang="en-US" dirty="0" smtClean="0"/>
              <a:t> &amp; Watson 2012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166556" y="1665111"/>
            <a:ext cx="677333" cy="889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83460" y="507115"/>
            <a:ext cx="3760540" cy="120032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slightly less than the black-body </a:t>
            </a:r>
          </a:p>
          <a:p>
            <a:r>
              <a:rPr lang="en-US" dirty="0" smtClean="0"/>
              <a:t>flux corresponding to the </a:t>
            </a:r>
          </a:p>
          <a:p>
            <a:r>
              <a:rPr lang="en-US" dirty="0" smtClean="0"/>
              <a:t>temperature one optical depth </a:t>
            </a:r>
          </a:p>
          <a:p>
            <a:r>
              <a:rPr lang="en-US" dirty="0" smtClean="0"/>
              <a:t>down from the top of the atmosphere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631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9615"/>
          </a:xfrm>
        </p:spPr>
        <p:txBody>
          <a:bodyPr>
            <a:normAutofit/>
          </a:bodyPr>
          <a:lstStyle/>
          <a:p>
            <a:r>
              <a:rPr lang="en-US" dirty="0" smtClean="0"/>
              <a:t>Course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49615"/>
            <a:ext cx="8229600" cy="47085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Foundations (1-2 weeks)</a:t>
            </a:r>
          </a:p>
          <a:p>
            <a:r>
              <a:rPr lang="en-US" sz="2000" dirty="0" smtClean="0"/>
              <a:t>Earth history</a:t>
            </a:r>
          </a:p>
          <a:p>
            <a:r>
              <a:rPr lang="en-US" sz="2000" dirty="0" smtClean="0"/>
              <a:t>HZ concept, atmospheric science essentials</a:t>
            </a:r>
          </a:p>
          <a:p>
            <a:r>
              <a:rPr lang="en-US" sz="2000" dirty="0" smtClean="0"/>
              <a:t>Post-Hadean Earth system</a:t>
            </a:r>
          </a:p>
          <a:p>
            <a:pPr marL="0" indent="0">
              <a:buNone/>
            </a:pPr>
            <a:r>
              <a:rPr lang="en-US" b="1" dirty="0" smtClean="0"/>
              <a:t>Principles – how are habitable planets initiated and sustained? (4-5 weeks)</a:t>
            </a:r>
          </a:p>
          <a:p>
            <a:r>
              <a:rPr lang="en-US" sz="1900" dirty="0" smtClean="0"/>
              <a:t>Volatile supply, volatile escape</a:t>
            </a:r>
            <a:endParaRPr lang="en-US" sz="1900" dirty="0"/>
          </a:p>
          <a:p>
            <a:r>
              <a:rPr lang="en-US" sz="1900" dirty="0" smtClean="0"/>
              <a:t>Runaway greenhouse, moist greenhouse</a:t>
            </a:r>
          </a:p>
          <a:p>
            <a:r>
              <a:rPr lang="en-US" sz="1900" dirty="0" smtClean="0"/>
              <a:t> Long</a:t>
            </a:r>
            <a:r>
              <a:rPr lang="en-US" sz="1900" dirty="0"/>
              <a:t>-term climate </a:t>
            </a:r>
            <a:r>
              <a:rPr lang="en-US" sz="1900" dirty="0" smtClean="0"/>
              <a:t>evolution </a:t>
            </a:r>
            <a:endParaRPr lang="en-US" sz="1900" dirty="0"/>
          </a:p>
          <a:p>
            <a:r>
              <a:rPr lang="en-US" b="1" dirty="0" smtClean="0"/>
              <a:t>Specifics (2.5 weeks)</a:t>
            </a:r>
          </a:p>
          <a:p>
            <a:r>
              <a:rPr lang="en-US" sz="1900" dirty="0" err="1" smtClean="0"/>
              <a:t>Hyperthermals</a:t>
            </a:r>
            <a:r>
              <a:rPr lang="en-US" sz="1900" dirty="0" smtClean="0"/>
              <a:t> on Earth </a:t>
            </a:r>
          </a:p>
          <a:p>
            <a:r>
              <a:rPr lang="en-US" sz="1900" dirty="0" smtClean="0"/>
              <a:t>Early </a:t>
            </a:r>
            <a:r>
              <a:rPr lang="en-US" sz="1900" dirty="0"/>
              <a:t>Mars </a:t>
            </a:r>
            <a:endParaRPr lang="en-US" sz="1900" dirty="0" smtClean="0"/>
          </a:p>
          <a:p>
            <a:r>
              <a:rPr lang="en-US" sz="1900" dirty="0" smtClean="0"/>
              <a:t>Oceans within ice-covered moons </a:t>
            </a:r>
          </a:p>
          <a:p>
            <a:r>
              <a:rPr lang="en-US" sz="1900" dirty="0" err="1" smtClean="0"/>
              <a:t>Exoplanetary</a:t>
            </a:r>
            <a:r>
              <a:rPr lang="en-US" sz="1900" dirty="0" smtClean="0"/>
              <a:t> systems e.g. TRAPPIST-1 system</a:t>
            </a:r>
          </a:p>
          <a:p>
            <a:pPr marL="0" indent="0">
              <a:buNone/>
            </a:pPr>
            <a:endParaRPr lang="en-US" sz="1900" dirty="0"/>
          </a:p>
        </p:txBody>
      </p:sp>
      <p:sp>
        <p:nvSpPr>
          <p:cNvPr id="4" name="Oval 3"/>
          <p:cNvSpPr/>
          <p:nvPr/>
        </p:nvSpPr>
        <p:spPr>
          <a:xfrm>
            <a:off x="2714625" y="3067050"/>
            <a:ext cx="173062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5245" y="305177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TODAY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51250"/>
            <a:ext cx="5816600" cy="98425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31000" y="4266168"/>
            <a:ext cx="1447594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Earth</a:t>
            </a:r>
            <a:r>
              <a:rPr lang="en-US" b="1" dirty="0"/>
              <a:t> </a:t>
            </a:r>
            <a:r>
              <a:rPr lang="en-US" b="1" dirty="0" smtClean="0"/>
              <a:t>science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914400" y="4635500"/>
            <a:ext cx="6312520" cy="9842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26920" y="5250418"/>
            <a:ext cx="1855045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planetary science</a:t>
            </a:r>
          </a:p>
        </p:txBody>
      </p:sp>
    </p:spTree>
    <p:extLst>
      <p:ext uri="{BB962C8B-B14F-4D97-AF65-F5344CB8AC3E}">
        <p14:creationId xmlns:p14="http://schemas.microsoft.com/office/powerpoint/2010/main" val="927469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44160"/>
            <a:ext cx="7442200" cy="5981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4889" y="6250001"/>
            <a:ext cx="3032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Pierrehumbert</a:t>
            </a:r>
            <a:r>
              <a:rPr lang="en-US" dirty="0" smtClean="0"/>
              <a:t> 2010 figure 4.4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53444" y="267054"/>
            <a:ext cx="6284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runaway greenhouse leads to the loss of surface liquid water</a:t>
            </a:r>
          </a:p>
          <a:p>
            <a:r>
              <a:rPr lang="en-US" dirty="0" smtClean="0"/>
              <a:t>(However, a supercritical H2O-rich C-poor phase may persist)</a:t>
            </a:r>
          </a:p>
        </p:txBody>
      </p:sp>
    </p:spTree>
    <p:extLst>
      <p:ext uri="{BB962C8B-B14F-4D97-AF65-F5344CB8AC3E}">
        <p14:creationId xmlns:p14="http://schemas.microsoft.com/office/powerpoint/2010/main" val="712180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01" y="1047663"/>
            <a:ext cx="7141871" cy="5810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0"/>
            <a:ext cx="85844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stops the temperature from going up indefinitely? (Why is it limited to ~1500K?)</a:t>
            </a:r>
          </a:p>
          <a:p>
            <a:r>
              <a:rPr lang="en-US" i="1" dirty="0" smtClean="0"/>
              <a:t>(It’s not the latent heat of magma melting – it’s coincidence that the runaway GH stops </a:t>
            </a:r>
          </a:p>
          <a:p>
            <a:r>
              <a:rPr lang="en-US" i="1" dirty="0" smtClean="0"/>
              <a:t>around the dry-rock solidus).</a:t>
            </a:r>
          </a:p>
          <a:p>
            <a:r>
              <a:rPr lang="en-US" dirty="0" smtClean="0"/>
              <a:t>Two </a:t>
            </a:r>
            <a:r>
              <a:rPr lang="en-US" dirty="0" smtClean="0"/>
              <a:t>key windows in the water vapor absorption spectrum: 8-12 microns and &lt;~4 microns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10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dirty="0"/>
              <a:t>Anthropogenic greenhouse gases (probably) cannot trigger the runaway </a:t>
            </a:r>
            <a:r>
              <a:rPr lang="en-US" sz="3000" dirty="0" smtClean="0"/>
              <a:t>greenhouse.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159110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Goldblatt</a:t>
            </a:r>
            <a:r>
              <a:rPr lang="en-US" dirty="0" smtClean="0"/>
              <a:t> et al. Nature Geoscience 2014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8442"/>
            <a:ext cx="5357570" cy="2992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984" y="4592353"/>
            <a:ext cx="2831118" cy="1615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48102" y="4916509"/>
            <a:ext cx="694778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Black</a:t>
            </a:r>
          </a:p>
          <a:p>
            <a:r>
              <a:rPr lang="en-US" sz="1500" dirty="0" smtClean="0"/>
              <a:t>Green</a:t>
            </a:r>
          </a:p>
          <a:p>
            <a:r>
              <a:rPr lang="en-US" sz="1500" dirty="0" smtClean="0"/>
              <a:t>Blue</a:t>
            </a:r>
          </a:p>
          <a:p>
            <a:r>
              <a:rPr lang="en-US" sz="1500" dirty="0" smtClean="0"/>
              <a:t>Red</a:t>
            </a:r>
          </a:p>
          <a:p>
            <a:r>
              <a:rPr lang="en-US" sz="1500" dirty="0" smtClean="0"/>
              <a:t>purple</a:t>
            </a:r>
            <a:endParaRPr lang="en-US" sz="1500" dirty="0"/>
          </a:p>
        </p:txBody>
      </p:sp>
      <p:sp>
        <p:nvSpPr>
          <p:cNvPr id="11" name="TextBox 10"/>
          <p:cNvSpPr txBox="1"/>
          <p:nvPr/>
        </p:nvSpPr>
        <p:spPr>
          <a:xfrm>
            <a:off x="5576544" y="5393595"/>
            <a:ext cx="2088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Dashed lines: RH &lt; 1</a:t>
            </a:r>
          </a:p>
          <a:p>
            <a:r>
              <a:rPr lang="en-US" dirty="0" smtClean="0"/>
              <a:t>Solid lines:  RH = 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591" y="1384628"/>
            <a:ext cx="3851409" cy="400896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4942880" y="4779725"/>
            <a:ext cx="633664" cy="467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80667" y="6207503"/>
            <a:ext cx="1636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Modern albedo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7430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2400" dirty="0"/>
              <a:t>Earth today is close to the runaway greenhouse limit. The runaway greenhouse can be triggered by an increase in solar </a:t>
            </a:r>
            <a:r>
              <a:rPr lang="en-US" sz="2400" dirty="0" smtClean="0"/>
              <a:t>luminosity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687" y="1143000"/>
            <a:ext cx="4329591" cy="3983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133335"/>
            <a:ext cx="2673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Leconte</a:t>
            </a:r>
            <a:r>
              <a:rPr lang="en-US" dirty="0" smtClean="0"/>
              <a:t> et al. 2013 Nature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346" y="2388616"/>
            <a:ext cx="4967654" cy="51663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7488920" y="2029296"/>
            <a:ext cx="0" cy="359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444225" y="2905252"/>
            <a:ext cx="0" cy="364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25229" y="1428745"/>
            <a:ext cx="112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ater lost</a:t>
            </a:r>
          </a:p>
          <a:p>
            <a:r>
              <a:rPr lang="en-US" dirty="0" smtClean="0"/>
              <a:t>(bars)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08178" y="3269488"/>
            <a:ext cx="1635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 loss flux</a:t>
            </a:r>
          </a:p>
          <a:p>
            <a:r>
              <a:rPr lang="en-US" dirty="0" smtClean="0"/>
              <a:t>(atoms cm</a:t>
            </a:r>
            <a:r>
              <a:rPr lang="en-US" baseline="30000" dirty="0" smtClean="0"/>
              <a:t>-2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94083" y="1438371"/>
            <a:ext cx="1381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for loss</a:t>
            </a:r>
          </a:p>
          <a:p>
            <a:r>
              <a:rPr lang="en-US" dirty="0" smtClean="0"/>
              <a:t>(10</a:t>
            </a:r>
            <a:r>
              <a:rPr lang="en-US" baseline="30000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yr</a:t>
            </a:r>
            <a:r>
              <a:rPr lang="en-US" dirty="0" smtClean="0"/>
              <a:t>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780056" y="2075076"/>
            <a:ext cx="0" cy="359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558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High gravity moves the runaway greenhouse limit closer to the star</a:t>
            </a:r>
            <a:br>
              <a:rPr lang="en-US" sz="2400" dirty="0" smtClean="0"/>
            </a:br>
            <a:r>
              <a:rPr lang="en-US" sz="2400" dirty="0"/>
              <a:t>	</a:t>
            </a:r>
            <a:r>
              <a:rPr lang="en-US" sz="2400" dirty="0" smtClean="0"/>
              <a:t>e.g. metal-rich planet, </a:t>
            </a:r>
            <a:r>
              <a:rPr lang="en-US" sz="2400" dirty="0"/>
              <a:t> l</a:t>
            </a:r>
            <a:r>
              <a:rPr lang="en-US" sz="2400" dirty="0" smtClean="0"/>
              <a:t>arger-radius super-Earth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09" y="1754042"/>
            <a:ext cx="4774244" cy="3892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418" y="1927804"/>
            <a:ext cx="5908257" cy="4114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209" y="933949"/>
            <a:ext cx="6814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 </a:t>
            </a:r>
            <a:r>
              <a:rPr lang="en-US" dirty="0" smtClean="0">
                <a:sym typeface="Wingdings"/>
              </a:rPr>
              <a:t> vapor pressure</a:t>
            </a:r>
          </a:p>
          <a:p>
            <a:r>
              <a:rPr lang="en-US" dirty="0" smtClean="0"/>
              <a:t>Vapor pressure x humidity / gravity </a:t>
            </a:r>
            <a:r>
              <a:rPr lang="en-US" dirty="0" smtClean="0">
                <a:sym typeface="Wingdings"/>
              </a:rPr>
              <a:t> column mass of greenhouse gas</a:t>
            </a:r>
          </a:p>
          <a:p>
            <a:r>
              <a:rPr lang="en-US" dirty="0" smtClean="0">
                <a:sym typeface="Wingdings"/>
              </a:rPr>
              <a:t>Column mass  greenhouse effect.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574" y="5850004"/>
            <a:ext cx="4895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 OLR ~= slightly less than the blackbody</a:t>
            </a:r>
          </a:p>
          <a:p>
            <a:r>
              <a:rPr lang="en-US" dirty="0" smtClean="0"/>
              <a:t>flux corresponding to the temperature one optical </a:t>
            </a:r>
          </a:p>
          <a:p>
            <a:r>
              <a:rPr lang="en-US" dirty="0" smtClean="0"/>
              <a:t>depth down from the top of the 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951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19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High-albedo clouds can shift the runaway GH boundary closer to the star. High-albedo clouds are at the substellar point when the planet is slowly rotating (e.g., tidally locked and in the habitable zone).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746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7828" y="6164225"/>
            <a:ext cx="167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Yang et al.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920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5555"/>
            <a:ext cx="4600222" cy="4382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33" y="197555"/>
            <a:ext cx="8229600" cy="508000"/>
          </a:xfrm>
        </p:spPr>
        <p:txBody>
          <a:bodyPr>
            <a:noAutofit/>
          </a:bodyPr>
          <a:lstStyle/>
          <a:p>
            <a:pPr algn="l"/>
            <a:r>
              <a:rPr lang="en-US" sz="2500" dirty="0" smtClean="0"/>
              <a:t>Runaways due to the GH-effect of a condensable apply to non-H2O condensates as well – e.g., CO2 on Mars </a:t>
            </a:r>
            <a:endParaRPr lang="en-US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333" y="4841394"/>
            <a:ext cx="5545667" cy="20166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533" y="5088071"/>
            <a:ext cx="2761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Kite et al. arXiv:1709.08302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265333"/>
            <a:ext cx="327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Also: N2 runaway on Early Titan?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2811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5778"/>
            <a:ext cx="4467075" cy="1143000"/>
          </a:xfrm>
        </p:spPr>
        <p:txBody>
          <a:bodyPr>
            <a:noAutofit/>
          </a:bodyPr>
          <a:lstStyle/>
          <a:p>
            <a:pPr algn="l"/>
            <a:r>
              <a:rPr lang="en-US" sz="3000" dirty="0" smtClean="0"/>
              <a:t>The runaway &amp; moist greenhouses:</a:t>
            </a:r>
            <a:br>
              <a:rPr lang="en-US" sz="3000" dirty="0" smtClean="0"/>
            </a:br>
            <a:r>
              <a:rPr lang="en-US" sz="3000" dirty="0" smtClean="0"/>
              <a:t>under the hood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075" y="0"/>
            <a:ext cx="502686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179" y="1967321"/>
            <a:ext cx="3746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Raising temperature raises the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en-US" dirty="0"/>
              <a:t>m</a:t>
            </a:r>
            <a:r>
              <a:rPr lang="en-US" dirty="0" smtClean="0"/>
              <a:t>ixing ratio at the cold trap (assumed</a:t>
            </a:r>
          </a:p>
          <a:p>
            <a:r>
              <a:rPr lang="en-US" dirty="0"/>
              <a:t>i</a:t>
            </a:r>
            <a:r>
              <a:rPr lang="en-US" dirty="0" smtClean="0"/>
              <a:t>sothermal)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759" y="2890651"/>
            <a:ext cx="4633903" cy="34947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1000" y="6508202"/>
            <a:ext cx="138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Kasting</a:t>
            </a:r>
            <a:r>
              <a:rPr lang="en-US" dirty="0" smtClean="0"/>
              <a:t> 1988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0339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735"/>
            <a:ext cx="9144000" cy="4133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77667" y="4252867"/>
            <a:ext cx="138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Kasting</a:t>
            </a:r>
            <a:r>
              <a:rPr lang="en-US" dirty="0" smtClean="0"/>
              <a:t> 1988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0182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99" y="685546"/>
            <a:ext cx="357192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How was the last 10</a:t>
            </a:r>
            <a:r>
              <a:rPr lang="en-US" baseline="30000" dirty="0" smtClean="0"/>
              <a:t>th</a:t>
            </a:r>
            <a:r>
              <a:rPr lang="en-US" dirty="0" smtClean="0"/>
              <a:t> of Venus’ ocean removed?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25" y="0"/>
            <a:ext cx="459017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8187" y="6242533"/>
            <a:ext cx="138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Kasting</a:t>
            </a:r>
            <a:r>
              <a:rPr lang="en-US" dirty="0" smtClean="0"/>
              <a:t> 1988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9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25"/>
            <a:ext cx="8229600" cy="1031875"/>
          </a:xfrm>
        </p:spPr>
        <p:txBody>
          <a:bodyPr/>
          <a:lstStyle/>
          <a:p>
            <a:r>
              <a:rPr lang="en-US" dirty="0" smtClean="0"/>
              <a:t>Lecture 7 </a:t>
            </a:r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3250"/>
            <a:ext cx="8229600" cy="49831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Energy-limit: XUV driven escape more-likely-than-not sculpts the exoplanet radius-period distribution (‘photo-evaporation valley’)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 limit: what regulates H loss from Venus, Earth and Mars today</a:t>
            </a:r>
          </a:p>
          <a:p>
            <a:r>
              <a:rPr lang="en-US" dirty="0" smtClean="0"/>
              <a:t>Impact erosion – giant impacts and </a:t>
            </a:r>
            <a:r>
              <a:rPr lang="en-US" dirty="0" err="1" smtClean="0"/>
              <a:t>planetesimal</a:t>
            </a:r>
            <a:r>
              <a:rPr lang="en-US" dirty="0" smtClean="0"/>
              <a:t> impacts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7008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584"/>
            <a:ext cx="8229600" cy="74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Runaway greenhouse – 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89" y="894644"/>
            <a:ext cx="8489244" cy="555413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(H2O-)runaway greenhouse is a geologically rapid increase in planet surface temperature from &lt;400K to &gt;1000K caused by a positive feedback between the saturation vapor pressure of water vapor and the </a:t>
            </a:r>
          </a:p>
          <a:p>
            <a:r>
              <a:rPr lang="en-US" dirty="0" smtClean="0"/>
              <a:t>Be able to explain the mechanism of the runaway greenhouse</a:t>
            </a:r>
          </a:p>
          <a:p>
            <a:r>
              <a:rPr lang="en-US" dirty="0" smtClean="0"/>
              <a:t>It is almost certain that release of CO2 by humans cannot cause a runaway greenhouse</a:t>
            </a:r>
          </a:p>
          <a:p>
            <a:r>
              <a:rPr lang="en-US" dirty="0" smtClean="0"/>
              <a:t>The exact threshold for the runaway greenhouse depends on cloud cover, land fraction, and planet rotation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115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8888"/>
            <a:ext cx="8229600" cy="1143000"/>
          </a:xfrm>
        </p:spPr>
        <p:txBody>
          <a:bodyPr/>
          <a:lstStyle/>
          <a:p>
            <a:r>
              <a:rPr lang="en-US" b="1" dirty="0" smtClean="0"/>
              <a:t>Backup/additional slides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3944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76"/>
            <a:ext cx="9144000" cy="5807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Wrap-up: impact erosion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148" y="958334"/>
            <a:ext cx="3424296" cy="2568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0" y="3877733"/>
            <a:ext cx="46355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0829" y="6488668"/>
            <a:ext cx="192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Two-stage gas gun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22148" y="3508401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Nuclear tests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99" y="712149"/>
            <a:ext cx="4942286" cy="30414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9699" y="3753556"/>
            <a:ext cx="121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Hydrocode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0556" y="4430990"/>
            <a:ext cx="4543778" cy="19373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365469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Terrestrial impact craters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702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8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400"/>
            <a:ext cx="9144000" cy="450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00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410"/>
            <a:ext cx="9144000" cy="11430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Formation of Earth-sized planets involves giant (oligarchic) impacts.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2116"/>
            <a:ext cx="6961427" cy="5735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3335" y="3054992"/>
            <a:ext cx="20437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 output </a:t>
            </a:r>
          </a:p>
          <a:p>
            <a:r>
              <a:rPr lang="en-US" i="1" dirty="0"/>
              <a:t>u</a:t>
            </a:r>
            <a:r>
              <a:rPr lang="en-US" i="1" dirty="0" smtClean="0"/>
              <a:t>nderlying this plot</a:t>
            </a:r>
          </a:p>
          <a:p>
            <a:r>
              <a:rPr lang="en-US" i="1" dirty="0"/>
              <a:t>w</a:t>
            </a:r>
            <a:r>
              <a:rPr lang="en-US" i="1" dirty="0" smtClean="0"/>
              <a:t>as generated by</a:t>
            </a:r>
          </a:p>
          <a:p>
            <a:r>
              <a:rPr lang="en-US" i="1" dirty="0" smtClean="0"/>
              <a:t>C. </a:t>
            </a:r>
            <a:r>
              <a:rPr lang="en-US" i="1" dirty="0" err="1" smtClean="0"/>
              <a:t>Cossou</a:t>
            </a:r>
            <a:r>
              <a:rPr lang="en-US" i="1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7646" y="2196848"/>
            <a:ext cx="177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= giant impacts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727147" y="2196848"/>
            <a:ext cx="234280" cy="4691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27147" y="1484657"/>
            <a:ext cx="1993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Masses of resulting </a:t>
            </a:r>
          </a:p>
          <a:p>
            <a:r>
              <a:rPr lang="en-US" dirty="0"/>
              <a:t>p</a:t>
            </a:r>
            <a:r>
              <a:rPr lang="en-US" dirty="0" smtClean="0"/>
              <a:t>lanets (Earths)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4073" y="4828490"/>
            <a:ext cx="3031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Simulation intended to</a:t>
            </a:r>
          </a:p>
          <a:p>
            <a:r>
              <a:rPr lang="en-US" i="1" dirty="0"/>
              <a:t>r</a:t>
            </a:r>
            <a:r>
              <a:rPr lang="en-US" i="1" dirty="0" smtClean="0"/>
              <a:t>eproduce “typical”</a:t>
            </a:r>
          </a:p>
          <a:p>
            <a:r>
              <a:rPr lang="en-US" i="1" dirty="0" smtClean="0"/>
              <a:t>Kepler system of short-period,</a:t>
            </a:r>
          </a:p>
          <a:p>
            <a:r>
              <a:rPr lang="en-US" i="1" dirty="0"/>
              <a:t>t</a:t>
            </a:r>
            <a:r>
              <a:rPr lang="en-US" i="1" dirty="0" smtClean="0"/>
              <a:t>ightly-packed inner planets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85114" y="4515169"/>
            <a:ext cx="20123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Moon-forming</a:t>
            </a:r>
          </a:p>
          <a:p>
            <a:r>
              <a:rPr lang="en-US" dirty="0" smtClean="0"/>
              <a:t>impact was not</a:t>
            </a:r>
          </a:p>
          <a:p>
            <a:r>
              <a:rPr lang="en-US" dirty="0"/>
              <a:t>t</a:t>
            </a:r>
            <a:r>
              <a:rPr lang="en-US" dirty="0" smtClean="0"/>
              <a:t>he last big impact</a:t>
            </a:r>
          </a:p>
          <a:p>
            <a:r>
              <a:rPr lang="en-US" dirty="0"/>
              <a:t>o</a:t>
            </a:r>
            <a:r>
              <a:rPr lang="en-US" dirty="0" smtClean="0"/>
              <a:t>n Earth, but it was</a:t>
            </a:r>
          </a:p>
          <a:p>
            <a:r>
              <a:rPr lang="en-US" dirty="0"/>
              <a:t>t</a:t>
            </a:r>
            <a:r>
              <a:rPr lang="en-US" dirty="0" smtClean="0"/>
              <a:t>he last time that </a:t>
            </a:r>
          </a:p>
          <a:p>
            <a:r>
              <a:rPr lang="en-US" dirty="0" smtClean="0"/>
              <a:t>Earth hit another </a:t>
            </a:r>
          </a:p>
          <a:p>
            <a:r>
              <a:rPr lang="en-US" dirty="0"/>
              <a:t>p</a:t>
            </a:r>
            <a:r>
              <a:rPr lang="en-US" dirty="0" smtClean="0"/>
              <a:t>lanet.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06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45" y="148368"/>
            <a:ext cx="5595519" cy="3867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9125" y="6370082"/>
            <a:ext cx="333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Schlichting</a:t>
            </a:r>
            <a:r>
              <a:rPr lang="en-US" dirty="0" smtClean="0"/>
              <a:t> &amp; </a:t>
            </a:r>
            <a:r>
              <a:rPr lang="en-US" dirty="0" err="1" smtClean="0"/>
              <a:t>Mukhopadhay</a:t>
            </a:r>
            <a:r>
              <a:rPr lang="en-US" dirty="0" smtClean="0"/>
              <a:t> 2018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519" y="684823"/>
            <a:ext cx="3548481" cy="34855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3831114"/>
            <a:ext cx="3863045" cy="2908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400" y="28576"/>
            <a:ext cx="860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atmosphere-loss escape efficiency of giant impacts is set by the ground-motion speed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337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4163</TotalTime>
  <Words>1401</Words>
  <Application>Microsoft Macintosh PowerPoint</Application>
  <PresentationFormat>On-screen Show (4:3)</PresentationFormat>
  <Paragraphs>198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1_Office Theme</vt:lpstr>
      <vt:lpstr>GEOS 22060/ GEOS 32060 / ASTR 45900 </vt:lpstr>
      <vt:lpstr>Logistics</vt:lpstr>
      <vt:lpstr>Course outline</vt:lpstr>
      <vt:lpstr>Lecture 7 wrap-up</vt:lpstr>
      <vt:lpstr>Wrap-up: impact erosion</vt:lpstr>
      <vt:lpstr>PowerPoint Presentation</vt:lpstr>
      <vt:lpstr>PowerPoint Presentation</vt:lpstr>
      <vt:lpstr>Formation of Earth-sized planets involves giant (oligarchic) impacts.</vt:lpstr>
      <vt:lpstr>PowerPoint Presentation</vt:lpstr>
      <vt:lpstr>PowerPoint Presentation</vt:lpstr>
      <vt:lpstr>PowerPoint Presentation</vt:lpstr>
      <vt:lpstr>PowerPoint Presentation</vt:lpstr>
      <vt:lpstr>An uptick in bombardment ~3.9 Ga?</vt:lpstr>
      <vt:lpstr>Effect of basin-forming impacts on habitability: impact frustration of life establishing itself on Earth?</vt:lpstr>
      <vt:lpstr>Lecture 8 Runaway greenhouse – key points</vt:lpstr>
      <vt:lpstr>PowerPoint Presentation</vt:lpstr>
      <vt:lpstr>PowerPoint Presentation</vt:lpstr>
      <vt:lpstr>Venus is dry today</vt:lpstr>
      <vt:lpstr>The inner edge of the habitable zone is defined by the runaway greenhouse limit</vt:lpstr>
      <vt:lpstr>Clasius-Clapeyron relation: exponential increase in water vapor partial pressure with increasing T (7% per degree K, linearizing around modern Earth T) </vt:lpstr>
      <vt:lpstr>Definitions:  adiabat and moist adiabat (1/2)</vt:lpstr>
      <vt:lpstr>Definitions:  adiabat and moist adiabat (2/2)</vt:lpstr>
      <vt:lpstr>PowerPoint Presentation</vt:lpstr>
      <vt:lpstr>Stratospheric cold-trap</vt:lpstr>
      <vt:lpstr>The runaway greenhouse leads to the end of habitability</vt:lpstr>
      <vt:lpstr>Condensable greenhouse gases lead to climate instability (Kombayashi-Ingersoll limit)</vt:lpstr>
      <vt:lpstr>The switch from a dry to a moist stratosphere happens over a narrow range of Tsurf – because of the exponential dependence of s .v.p. on T, combined with the lapse rate feedback </vt:lpstr>
      <vt:lpstr>PowerPoint Presentation</vt:lpstr>
      <vt:lpstr>PowerPoint Presentation</vt:lpstr>
      <vt:lpstr>PowerPoint Presentation</vt:lpstr>
      <vt:lpstr>PowerPoint Presentation</vt:lpstr>
      <vt:lpstr>Anthropogenic greenhouse gases (probably) cannot trigger the runaway greenhouse.</vt:lpstr>
      <vt:lpstr>Earth today is close to the runaway greenhouse limit. The runaway greenhouse can be triggered by an increase in solar luminosity</vt:lpstr>
      <vt:lpstr>High gravity moves the runaway greenhouse limit closer to the star  e.g. metal-rich planet,  larger-radius super-Earth</vt:lpstr>
      <vt:lpstr>High-albedo clouds can shift the runaway GH boundary closer to the star. High-albedo clouds are at the substellar point when the planet is slowly rotating (e.g., tidally locked and in the habitable zone).</vt:lpstr>
      <vt:lpstr>Runaways due to the GH-effect of a condensable apply to non-H2O condensates as well – e.g., CO2 on Mars </vt:lpstr>
      <vt:lpstr>The runaway &amp; moist greenhouses: under the hood</vt:lpstr>
      <vt:lpstr>PowerPoint Presentation</vt:lpstr>
      <vt:lpstr>How was the last 10th of Venus’ ocean removed?</vt:lpstr>
      <vt:lpstr>Runaway greenhouse – key points</vt:lpstr>
      <vt:lpstr>Backup/additional slides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Edwin Kite</dc:creator>
  <cp:lastModifiedBy>Edwin Kite</cp:lastModifiedBy>
  <cp:revision>240</cp:revision>
  <dcterms:created xsi:type="dcterms:W3CDTF">2016-01-07T03:39:51Z</dcterms:created>
  <dcterms:modified xsi:type="dcterms:W3CDTF">2019-04-30T13:51:32Z</dcterms:modified>
</cp:coreProperties>
</file>