
<file path=[Content_Types].xml><?xml version="1.0" encoding="utf-8"?>
<Types xmlns="http://schemas.openxmlformats.org/package/2006/content-types">
  <Default Extension="xml" ContentType="application/xml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72" r:id="rId2"/>
  </p:sldMasterIdLst>
  <p:notesMasterIdLst>
    <p:notesMasterId r:id="rId43"/>
  </p:notesMasterIdLst>
  <p:sldIdLst>
    <p:sldId id="259" r:id="rId3"/>
    <p:sldId id="482" r:id="rId4"/>
    <p:sldId id="578" r:id="rId5"/>
    <p:sldId id="548" r:id="rId6"/>
    <p:sldId id="538" r:id="rId7"/>
    <p:sldId id="541" r:id="rId8"/>
    <p:sldId id="526" r:id="rId9"/>
    <p:sldId id="527" r:id="rId10"/>
    <p:sldId id="543" r:id="rId11"/>
    <p:sldId id="529" r:id="rId12"/>
    <p:sldId id="551" r:id="rId13"/>
    <p:sldId id="552" r:id="rId14"/>
    <p:sldId id="555" r:id="rId15"/>
    <p:sldId id="556" r:id="rId16"/>
    <p:sldId id="557" r:id="rId17"/>
    <p:sldId id="558" r:id="rId18"/>
    <p:sldId id="559" r:id="rId19"/>
    <p:sldId id="560" r:id="rId20"/>
    <p:sldId id="561" r:id="rId21"/>
    <p:sldId id="562" r:id="rId22"/>
    <p:sldId id="563" r:id="rId23"/>
    <p:sldId id="564" r:id="rId24"/>
    <p:sldId id="565" r:id="rId25"/>
    <p:sldId id="566" r:id="rId26"/>
    <p:sldId id="567" r:id="rId27"/>
    <p:sldId id="579" r:id="rId28"/>
    <p:sldId id="568" r:id="rId29"/>
    <p:sldId id="569" r:id="rId30"/>
    <p:sldId id="570" r:id="rId31"/>
    <p:sldId id="571" r:id="rId32"/>
    <p:sldId id="572" r:id="rId33"/>
    <p:sldId id="573" r:id="rId34"/>
    <p:sldId id="574" r:id="rId35"/>
    <p:sldId id="575" r:id="rId36"/>
    <p:sldId id="576" r:id="rId37"/>
    <p:sldId id="577" r:id="rId38"/>
    <p:sldId id="530" r:id="rId39"/>
    <p:sldId id="532" r:id="rId40"/>
    <p:sldId id="545" r:id="rId41"/>
    <p:sldId id="542" r:id="rId4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6927" autoAdjust="0"/>
  </p:normalViewPr>
  <p:slideViewPr>
    <p:cSldViewPr snapToGrid="0" snapToObjects="1">
      <p:cViewPr varScale="1">
        <p:scale>
          <a:sx n="102" d="100"/>
          <a:sy n="102" d="100"/>
        </p:scale>
        <p:origin x="-408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viewProps" Target="viewProps.xml"/><Relationship Id="rId47" Type="http://schemas.openxmlformats.org/officeDocument/2006/relationships/theme" Target="theme/theme1.xml"/><Relationship Id="rId48" Type="http://schemas.openxmlformats.org/officeDocument/2006/relationships/tableStyles" Target="tableStyles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9" Type="http://schemas.openxmlformats.org/officeDocument/2006/relationships/slide" Target="slides/slide7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slide" Target="slides/slide33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37" Type="http://schemas.openxmlformats.org/officeDocument/2006/relationships/slide" Target="slides/slide35.xml"/><Relationship Id="rId38" Type="http://schemas.openxmlformats.org/officeDocument/2006/relationships/slide" Target="slides/slide36.xml"/><Relationship Id="rId39" Type="http://schemas.openxmlformats.org/officeDocument/2006/relationships/slide" Target="slides/slide37.xml"/><Relationship Id="rId40" Type="http://schemas.openxmlformats.org/officeDocument/2006/relationships/slide" Target="slides/slide38.xml"/><Relationship Id="rId41" Type="http://schemas.openxmlformats.org/officeDocument/2006/relationships/slide" Target="slides/slide39.xml"/><Relationship Id="rId42" Type="http://schemas.openxmlformats.org/officeDocument/2006/relationships/slide" Target="slides/slide40.xml"/><Relationship Id="rId43" Type="http://schemas.openxmlformats.org/officeDocument/2006/relationships/notesMaster" Target="notesMasters/notesMaster1.xml"/><Relationship Id="rId44" Type="http://schemas.openxmlformats.org/officeDocument/2006/relationships/printerSettings" Target="printerSettings/printerSettings1.bin"/><Relationship Id="rId4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6C5D7E-955D-8B4E-90DA-A0FBEC7B91C1}" type="datetimeFigureOut">
              <a:rPr lang="en-US" smtClean="0"/>
              <a:t>4/24/19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99272D-19A8-E048-8EEA-12540FA111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61213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4/24/19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2141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4/24/19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6767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4/24/19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56075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4/24/19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83041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4/24/19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8871256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4/24/19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7543067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4/24/19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423548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4/24/19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4978394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4/24/19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9926871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4/24/19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4857375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4/24/19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870462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4/24/19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10075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4/24/19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3685461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4/24/19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0685874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4/24/19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513178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4/24/19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749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4/24/19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80807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4/24/19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31326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4/24/19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2780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4/24/19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5873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4/24/19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96911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4/24/19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08013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1C5D88-EB29-6841-8092-9D9A531548E1}" type="datetimeFigureOut">
              <a:rPr lang="en-US" smtClean="0"/>
              <a:t>4/24/19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8983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1C5D88-EB29-6841-8092-9D9A531548E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4/24/19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BEB44B-6C31-084D-B3FA-7D197837C3D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131036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9.png"/><Relationship Id="rId3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1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3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4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7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8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9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1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4.png"/><Relationship Id="rId3" Type="http://schemas.openxmlformats.org/officeDocument/2006/relationships/image" Target="../media/image25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6.png"/><Relationship Id="rId3" Type="http://schemas.openxmlformats.org/officeDocument/2006/relationships/image" Target="../media/image27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8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9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1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0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6.png"/><Relationship Id="rId3" Type="http://schemas.openxmlformats.org/officeDocument/2006/relationships/image" Target="../media/image27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36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60400"/>
            <a:ext cx="7772400" cy="1470025"/>
          </a:xfrm>
        </p:spPr>
        <p:txBody>
          <a:bodyPr>
            <a:normAutofit/>
          </a:bodyPr>
          <a:lstStyle/>
          <a:p>
            <a:r>
              <a:rPr lang="en-US" sz="3400" dirty="0" smtClean="0"/>
              <a:t>GEOS 22060/ GEOS 32060 / ASTR 45900 </a:t>
            </a:r>
            <a:endParaRPr lang="en-US" sz="3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Lecture 7</a:t>
            </a:r>
          </a:p>
          <a:p>
            <a:r>
              <a:rPr lang="en-US" dirty="0" smtClean="0"/>
              <a:t>Thursday 25 April 2019</a:t>
            </a:r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57200" y="180423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/>
              <a:t>What makes a planet habitable?</a:t>
            </a:r>
            <a:endParaRPr lang="en-US" b="1" dirty="0"/>
          </a:p>
          <a:p>
            <a:r>
              <a:rPr lang="en-US" dirty="0" smtClean="0"/>
              <a:t>Atmospheric escape, part 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43781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074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Lecture 6 key concepts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24046"/>
            <a:ext cx="8229600" cy="4525963"/>
          </a:xfrm>
        </p:spPr>
        <p:txBody>
          <a:bodyPr>
            <a:normAutofit lnSpcReduction="10000"/>
          </a:bodyPr>
          <a:lstStyle/>
          <a:p>
            <a:r>
              <a:rPr lang="en-US" dirty="0"/>
              <a:t>Bottlenecks for atmospheric escape</a:t>
            </a:r>
          </a:p>
          <a:p>
            <a:pPr lvl="1"/>
            <a:r>
              <a:rPr lang="en-US" dirty="0"/>
              <a:t>Energy supply, </a:t>
            </a:r>
            <a:r>
              <a:rPr lang="en-US" dirty="0" err="1"/>
              <a:t>exobase</a:t>
            </a:r>
            <a:r>
              <a:rPr lang="en-US" dirty="0"/>
              <a:t>, </a:t>
            </a:r>
            <a:r>
              <a:rPr lang="en-US" dirty="0" err="1"/>
              <a:t>homopause</a:t>
            </a:r>
            <a:r>
              <a:rPr lang="en-US" dirty="0"/>
              <a:t>, condensation in atmosphere, condensation at </a:t>
            </a:r>
            <a:r>
              <a:rPr lang="en-US" dirty="0" smtClean="0"/>
              <a:t>surface</a:t>
            </a:r>
          </a:p>
          <a:p>
            <a:r>
              <a:rPr lang="en-US" dirty="0" smtClean="0"/>
              <a:t>Energy </a:t>
            </a:r>
            <a:r>
              <a:rPr lang="en-US" dirty="0"/>
              <a:t>sources for atmospheric escape</a:t>
            </a:r>
          </a:p>
          <a:p>
            <a:pPr lvl="1"/>
            <a:r>
              <a:rPr lang="en-US" dirty="0"/>
              <a:t>Thermal, individual-photons, solar wind, </a:t>
            </a:r>
            <a:r>
              <a:rPr lang="en-US" dirty="0" smtClean="0"/>
              <a:t>impacts</a:t>
            </a:r>
          </a:p>
          <a:p>
            <a:r>
              <a:rPr lang="en-US" dirty="0" smtClean="0"/>
              <a:t>Escape parameter, </a:t>
            </a:r>
            <a:r>
              <a:rPr lang="en-US" dirty="0" err="1" smtClean="0"/>
              <a:t>exobase</a:t>
            </a:r>
            <a:r>
              <a:rPr lang="en-US" dirty="0" smtClean="0"/>
              <a:t>, Jeans escape</a:t>
            </a:r>
          </a:p>
          <a:p>
            <a:r>
              <a:rPr lang="en-US" dirty="0" smtClean="0"/>
              <a:t>The role of the sonic point in hydrodynamic escape</a:t>
            </a:r>
          </a:p>
          <a:p>
            <a:pPr marL="457200" lvl="1" indent="0"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40019102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763"/>
            <a:ext cx="8229600" cy="64611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Lecture 7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6700" y="695324"/>
            <a:ext cx="8686800" cy="5959475"/>
          </a:xfrm>
        </p:spPr>
        <p:txBody>
          <a:bodyPr>
            <a:normAutofit/>
          </a:bodyPr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40971919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"/>
          </a:xfrm>
        </p:spPr>
        <p:txBody>
          <a:bodyPr>
            <a:noAutofit/>
          </a:bodyPr>
          <a:lstStyle/>
          <a:p>
            <a:r>
              <a:rPr lang="en-US" sz="2600" dirty="0" smtClean="0"/>
              <a:t>Thermal structure of hydrodynamic outflow (Watson et al. 1981)</a:t>
            </a:r>
            <a:endParaRPr lang="en-US" sz="2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6312" y="685800"/>
            <a:ext cx="6814066" cy="551038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182716" y="4953000"/>
            <a:ext cx="27351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distance down gravity well</a:t>
            </a:r>
            <a:endParaRPr lang="en-US" i="1" dirty="0"/>
          </a:p>
        </p:txBody>
      </p:sp>
      <p:sp>
        <p:nvSpPr>
          <p:cNvPr id="6" name="TextBox 5"/>
          <p:cNvSpPr txBox="1"/>
          <p:nvPr/>
        </p:nvSpPr>
        <p:spPr>
          <a:xfrm>
            <a:off x="184560" y="1325011"/>
            <a:ext cx="15471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dimensionless</a:t>
            </a:r>
          </a:p>
          <a:p>
            <a:r>
              <a:rPr lang="en-US" i="1" dirty="0" smtClean="0"/>
              <a:t>temperature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9894" y="3733378"/>
            <a:ext cx="184198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skin temperature</a:t>
            </a:r>
          </a:p>
          <a:p>
            <a:r>
              <a:rPr lang="en-US" i="1" dirty="0" smtClean="0"/>
              <a:t>(loosely: </a:t>
            </a:r>
          </a:p>
          <a:p>
            <a:r>
              <a:rPr lang="en-US" i="1" dirty="0" smtClean="0"/>
              <a:t>stratospheric</a:t>
            </a:r>
          </a:p>
          <a:p>
            <a:r>
              <a:rPr lang="en-US" i="1" dirty="0" smtClean="0"/>
              <a:t>temperature)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4078111" y="1608667"/>
            <a:ext cx="719667" cy="53622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4797778" y="1285501"/>
            <a:ext cx="25545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all XUV assumed to be</a:t>
            </a:r>
          </a:p>
          <a:p>
            <a:r>
              <a:rPr lang="en-US" dirty="0" smtClean="0"/>
              <a:t>absorbed at a single level</a:t>
            </a:r>
            <a:endParaRPr lang="en-US" dirty="0"/>
          </a:p>
        </p:txBody>
      </p:sp>
      <p:cxnSp>
        <p:nvCxnSpPr>
          <p:cNvPr id="12" name="Straight Arrow Connector 11"/>
          <p:cNvCxnSpPr/>
          <p:nvPr/>
        </p:nvCxnSpPr>
        <p:spPr>
          <a:xfrm flipV="1">
            <a:off x="3711222" y="3570111"/>
            <a:ext cx="1298222" cy="1411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3733735" y="3584222"/>
            <a:ext cx="29448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 smtClean="0"/>
              <a:t>PdV</a:t>
            </a:r>
            <a:r>
              <a:rPr lang="en-US" i="1" dirty="0" smtClean="0"/>
              <a:t> work done on ascending</a:t>
            </a:r>
          </a:p>
          <a:p>
            <a:r>
              <a:rPr lang="en-US" i="1" dirty="0" smtClean="0"/>
              <a:t>fluid cools the flow</a:t>
            </a:r>
            <a:endParaRPr lang="en-US" i="1" dirty="0"/>
          </a:p>
        </p:txBody>
      </p:sp>
      <p:sp>
        <p:nvSpPr>
          <p:cNvPr id="14" name="TextBox 13"/>
          <p:cNvSpPr txBox="1"/>
          <p:nvPr/>
        </p:nvSpPr>
        <p:spPr>
          <a:xfrm>
            <a:off x="6533444" y="2781278"/>
            <a:ext cx="7272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sonic</a:t>
            </a:r>
          </a:p>
          <a:p>
            <a:r>
              <a:rPr lang="en-US" i="1" dirty="0" smtClean="0"/>
              <a:t>point</a:t>
            </a:r>
            <a:endParaRPr lang="en-US" i="1" dirty="0"/>
          </a:p>
        </p:txBody>
      </p:sp>
      <p:sp>
        <p:nvSpPr>
          <p:cNvPr id="3" name="TextBox 2"/>
          <p:cNvSpPr txBox="1"/>
          <p:nvPr/>
        </p:nvSpPr>
        <p:spPr>
          <a:xfrm>
            <a:off x="0" y="6196189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Assumes: Collisional </a:t>
            </a:r>
            <a:r>
              <a:rPr lang="en-US" dirty="0"/>
              <a:t>at sonic level (bad </a:t>
            </a:r>
            <a:r>
              <a:rPr lang="en-US" dirty="0" err="1"/>
              <a:t>approxm</a:t>
            </a:r>
            <a:r>
              <a:rPr lang="en-US" dirty="0"/>
              <a:t>. for Titan and Pluto)</a:t>
            </a:r>
          </a:p>
          <a:p>
            <a:r>
              <a:rPr lang="en-US" dirty="0"/>
              <a:t>No convective </a:t>
            </a:r>
            <a:r>
              <a:rPr lang="en-US" dirty="0" smtClean="0"/>
              <a:t>adjustment, Single</a:t>
            </a:r>
            <a:r>
              <a:rPr lang="en-US" dirty="0"/>
              <a:t>-</a:t>
            </a:r>
            <a:r>
              <a:rPr lang="en-US" dirty="0" smtClean="0"/>
              <a:t>component, H</a:t>
            </a:r>
            <a:r>
              <a:rPr lang="en-US" dirty="0"/>
              <a:t>/H2 </a:t>
            </a:r>
            <a:r>
              <a:rPr lang="en-US" dirty="0" smtClean="0"/>
              <a:t>dominated, Neutral </a:t>
            </a:r>
            <a:r>
              <a:rPr lang="en-US" dirty="0"/>
              <a:t>(vs. ionized) outflow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2419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0747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Atmospheric escape – </a:t>
            </a:r>
            <a:br>
              <a:rPr lang="en-US" b="1" dirty="0" smtClean="0"/>
            </a:br>
            <a:r>
              <a:rPr lang="en-US" b="1" dirty="0" smtClean="0"/>
              <a:t>key unifying concepts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22592"/>
            <a:ext cx="8229600" cy="4525963"/>
          </a:xfrm>
        </p:spPr>
        <p:txBody>
          <a:bodyPr>
            <a:normAutofit lnSpcReduction="10000"/>
          </a:bodyPr>
          <a:lstStyle/>
          <a:p>
            <a:r>
              <a:rPr lang="en-US" dirty="0"/>
              <a:t>Energy sources for atmospheric escape</a:t>
            </a:r>
          </a:p>
          <a:p>
            <a:pPr lvl="1"/>
            <a:r>
              <a:rPr lang="en-US" dirty="0"/>
              <a:t>Thermal, individual-photons, solar wind, impacts</a:t>
            </a:r>
          </a:p>
          <a:p>
            <a:r>
              <a:rPr lang="en-US" dirty="0" smtClean="0"/>
              <a:t>Bottlenecks </a:t>
            </a:r>
            <a:r>
              <a:rPr lang="en-US" dirty="0"/>
              <a:t>for atmospheric escape</a:t>
            </a:r>
          </a:p>
          <a:p>
            <a:pPr lvl="1"/>
            <a:r>
              <a:rPr lang="en-US" dirty="0"/>
              <a:t>Energy supply, </a:t>
            </a:r>
            <a:r>
              <a:rPr lang="en-US" dirty="0" err="1"/>
              <a:t>exobase</a:t>
            </a:r>
            <a:r>
              <a:rPr lang="en-US" dirty="0"/>
              <a:t>, </a:t>
            </a:r>
            <a:r>
              <a:rPr lang="en-US" dirty="0" err="1"/>
              <a:t>homopause</a:t>
            </a:r>
            <a:r>
              <a:rPr lang="en-US" dirty="0"/>
              <a:t>, condensation in atmosphere, condensation at </a:t>
            </a:r>
            <a:r>
              <a:rPr lang="en-US" dirty="0" smtClean="0"/>
              <a:t>surface</a:t>
            </a:r>
          </a:p>
          <a:p>
            <a:r>
              <a:rPr lang="en-US" dirty="0" smtClean="0"/>
              <a:t>Escape parameter, </a:t>
            </a:r>
            <a:r>
              <a:rPr lang="en-US" dirty="0" err="1" smtClean="0"/>
              <a:t>exobase</a:t>
            </a:r>
            <a:r>
              <a:rPr lang="en-US" dirty="0" smtClean="0"/>
              <a:t>, Jeans escape</a:t>
            </a:r>
          </a:p>
          <a:p>
            <a:r>
              <a:rPr lang="en-US" dirty="0" smtClean="0"/>
              <a:t>The role of the sonic point in hydrodynamic escape</a:t>
            </a:r>
          </a:p>
          <a:p>
            <a:pPr marL="457200" lvl="1" indent="0"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41372324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70111"/>
          </a:xfrm>
        </p:spPr>
        <p:txBody>
          <a:bodyPr>
            <a:normAutofit/>
          </a:bodyPr>
          <a:lstStyle/>
          <a:p>
            <a:r>
              <a:rPr lang="en-US" dirty="0" smtClean="0"/>
              <a:t>Energy sources for atmospheric escape</a:t>
            </a:r>
            <a:endParaRPr lang="en-US" dirty="0"/>
          </a:p>
        </p:txBody>
      </p:sp>
      <p:cxnSp>
        <p:nvCxnSpPr>
          <p:cNvPr id="5" name="Straight Arrow Connector 4"/>
          <p:cNvCxnSpPr/>
          <p:nvPr/>
        </p:nvCxnSpPr>
        <p:spPr>
          <a:xfrm flipH="1" flipV="1">
            <a:off x="5891974" y="2036662"/>
            <a:ext cx="858054" cy="53777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6750028" y="2389766"/>
            <a:ext cx="723275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today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70111"/>
            <a:ext cx="9144000" cy="554355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198416" y="944126"/>
            <a:ext cx="2693558" cy="369332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7325784" y="6413661"/>
            <a:ext cx="17015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v</a:t>
            </a:r>
            <a:r>
              <a:rPr lang="en-US" i="1" dirty="0" smtClean="0"/>
              <a:t>ia James Wray</a:t>
            </a:r>
            <a:endParaRPr lang="en-US" i="1" dirty="0"/>
          </a:p>
        </p:txBody>
      </p:sp>
      <p:sp>
        <p:nvSpPr>
          <p:cNvPr id="11" name="TextBox 10"/>
          <p:cNvSpPr txBox="1"/>
          <p:nvPr/>
        </p:nvSpPr>
        <p:spPr>
          <a:xfrm>
            <a:off x="5902669" y="885465"/>
            <a:ext cx="1005403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b="1" dirty="0" smtClean="0">
                <a:solidFill>
                  <a:srgbClr val="FF0000"/>
                </a:solidFill>
              </a:rPr>
              <a:t>Today</a:t>
            </a:r>
            <a:endParaRPr lang="en-US" sz="2500" b="1" dirty="0">
              <a:solidFill>
                <a:srgbClr val="FF0000"/>
              </a:solidFill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6384783" y="1362519"/>
            <a:ext cx="757964" cy="68528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4974007" y="1942344"/>
            <a:ext cx="14313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not covered</a:t>
            </a:r>
          </a:p>
          <a:p>
            <a:r>
              <a:rPr lang="en-US" dirty="0"/>
              <a:t>i</a:t>
            </a:r>
            <a:r>
              <a:rPr lang="en-US" dirty="0" smtClean="0"/>
              <a:t>n this course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64445" y="4260335"/>
            <a:ext cx="19377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also: lag formation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33276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1763"/>
            <a:ext cx="5695950" cy="583320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5507" y="5762625"/>
            <a:ext cx="6988493" cy="109537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695950" y="5524500"/>
            <a:ext cx="22558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for minor constituent: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529667" y="0"/>
            <a:ext cx="47303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Bottlenecks for atmospheric escape</a:t>
            </a:r>
            <a:endParaRPr lang="en-US" sz="24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695669" y="1171665"/>
            <a:ext cx="1005403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b="1" dirty="0" smtClean="0">
                <a:solidFill>
                  <a:srgbClr val="FF0000"/>
                </a:solidFill>
              </a:rPr>
              <a:t>Today</a:t>
            </a:r>
            <a:endParaRPr lang="en-US" sz="2500" b="1" dirty="0">
              <a:solidFill>
                <a:srgbClr val="FF0000"/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1177783" y="1648719"/>
            <a:ext cx="757964" cy="68528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346669" y="2723445"/>
            <a:ext cx="138336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carriers of H</a:t>
            </a:r>
          </a:p>
          <a:p>
            <a:r>
              <a:rPr lang="en-US" i="1" dirty="0" smtClean="0"/>
              <a:t>in Earth’s </a:t>
            </a:r>
          </a:p>
          <a:p>
            <a:r>
              <a:rPr lang="en-US" i="1" dirty="0" smtClean="0"/>
              <a:t>atmosphere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1668166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1125"/>
            <a:ext cx="8229600" cy="1031875"/>
          </a:xfrm>
        </p:spPr>
        <p:txBody>
          <a:bodyPr/>
          <a:lstStyle/>
          <a:p>
            <a:r>
              <a:rPr lang="en-US" dirty="0" smtClean="0"/>
              <a:t>Lecture 7 topics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03250"/>
            <a:ext cx="8229600" cy="4983163"/>
          </a:xfrm>
        </p:spPr>
        <p:txBody>
          <a:bodyPr/>
          <a:lstStyle/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Energy-limit: XUV driven escape more-likely-than-not sculpts the exoplanet radius-period distribution (‘photo-evaporation valley’)</a:t>
            </a:r>
          </a:p>
          <a:p>
            <a:r>
              <a:rPr lang="en-US" dirty="0" smtClean="0"/>
              <a:t>Diffusion limit: what regulates H loss from Venus, Earth and Mars today</a:t>
            </a:r>
          </a:p>
          <a:p>
            <a:r>
              <a:rPr lang="en-US" dirty="0" smtClean="0"/>
              <a:t>Impact erosion – giant impacts and </a:t>
            </a:r>
            <a:r>
              <a:rPr lang="en-US" dirty="0" err="1" smtClean="0"/>
              <a:t>planetesimal</a:t>
            </a:r>
            <a:r>
              <a:rPr lang="en-US" dirty="0" smtClean="0"/>
              <a:t> impacts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76537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1125"/>
            <a:ext cx="8229600" cy="1031875"/>
          </a:xfrm>
        </p:spPr>
        <p:txBody>
          <a:bodyPr/>
          <a:lstStyle/>
          <a:p>
            <a:r>
              <a:rPr lang="en-US" dirty="0" smtClean="0">
                <a:solidFill>
                  <a:srgbClr val="A6A6A6"/>
                </a:solidFill>
              </a:rPr>
              <a:t>Lecture 7 topics</a:t>
            </a:r>
            <a:endParaRPr lang="en-US" dirty="0">
              <a:solidFill>
                <a:srgbClr val="A6A6A6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03250"/>
            <a:ext cx="8229600" cy="4983163"/>
          </a:xfrm>
        </p:spPr>
        <p:txBody>
          <a:bodyPr/>
          <a:lstStyle/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Energy-limit: XUV driven escape more-likely-than-not sculpts the exoplanet radius-period distribution (‘photo-evaporation valley’)</a:t>
            </a:r>
          </a:p>
          <a:p>
            <a:r>
              <a:rPr lang="en-US" dirty="0" smtClean="0">
                <a:solidFill>
                  <a:srgbClr val="A6A6A6"/>
                </a:solidFill>
              </a:rPr>
              <a:t>Diffusion limit: what regulates H loss from Venus, Earth and Mars today</a:t>
            </a:r>
          </a:p>
          <a:p>
            <a:r>
              <a:rPr lang="en-US" dirty="0" smtClean="0">
                <a:solidFill>
                  <a:srgbClr val="A6A6A6"/>
                </a:solidFill>
              </a:rPr>
              <a:t>Impact erosion – giant impacts and </a:t>
            </a:r>
            <a:r>
              <a:rPr lang="en-US" dirty="0" err="1" smtClean="0">
                <a:solidFill>
                  <a:srgbClr val="A6A6A6"/>
                </a:solidFill>
              </a:rPr>
              <a:t>planetesimal</a:t>
            </a:r>
            <a:r>
              <a:rPr lang="en-US" dirty="0" smtClean="0">
                <a:solidFill>
                  <a:srgbClr val="A6A6A6"/>
                </a:solidFill>
              </a:rPr>
              <a:t> impacts</a:t>
            </a:r>
            <a:endParaRPr lang="en-US" dirty="0">
              <a:solidFill>
                <a:srgbClr val="A6A6A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605195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21354"/>
            <a:ext cx="8297333" cy="513964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1732844" y="5974447"/>
            <a:ext cx="657577" cy="673391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70806"/>
          </a:xfrm>
        </p:spPr>
        <p:txBody>
          <a:bodyPr>
            <a:noAutofit/>
          </a:bodyPr>
          <a:lstStyle/>
          <a:p>
            <a:pPr algn="l"/>
            <a:r>
              <a:rPr lang="en-US" sz="2600" dirty="0" smtClean="0"/>
              <a:t>The Galaxy has many H</a:t>
            </a:r>
            <a:r>
              <a:rPr lang="en-US" sz="2600" baseline="-25000" dirty="0" smtClean="0"/>
              <a:t>2</a:t>
            </a:r>
            <a:r>
              <a:rPr lang="en-US" sz="2600" dirty="0" smtClean="0"/>
              <a:t>-absent Super-Earths </a:t>
            </a:r>
            <a:r>
              <a:rPr lang="en-US" sz="2600" i="1" dirty="0" smtClean="0"/>
              <a:t>and</a:t>
            </a:r>
            <a:r>
              <a:rPr lang="en-US" sz="2600" dirty="0" smtClean="0"/>
              <a:t> many &gt;~1 </a:t>
            </a:r>
            <a:r>
              <a:rPr lang="en-US" sz="2600" dirty="0" err="1" smtClean="0"/>
              <a:t>wt</a:t>
            </a:r>
            <a:r>
              <a:rPr lang="en-US" sz="2600" dirty="0" smtClean="0"/>
              <a:t>% H</a:t>
            </a:r>
            <a:r>
              <a:rPr lang="en-US" sz="2600" baseline="-25000" dirty="0" smtClean="0"/>
              <a:t>2</a:t>
            </a:r>
            <a:r>
              <a:rPr lang="en-US" sz="2600" dirty="0" smtClean="0"/>
              <a:t> mini-</a:t>
            </a:r>
            <a:r>
              <a:rPr lang="en-US" sz="2600" dirty="0" err="1" smtClean="0"/>
              <a:t>Neptunes</a:t>
            </a:r>
            <a:r>
              <a:rPr lang="en-US" sz="2600" dirty="0" smtClean="0"/>
              <a:t>: not much in between</a:t>
            </a:r>
            <a:endParaRPr lang="en-US" sz="2600" dirty="0"/>
          </a:p>
        </p:txBody>
      </p:sp>
      <p:sp>
        <p:nvSpPr>
          <p:cNvPr id="4" name="TextBox 3"/>
          <p:cNvSpPr txBox="1"/>
          <p:nvPr/>
        </p:nvSpPr>
        <p:spPr>
          <a:xfrm>
            <a:off x="4882444" y="6378222"/>
            <a:ext cx="26380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van </a:t>
            </a:r>
            <a:r>
              <a:rPr lang="en-US" dirty="0" err="1" smtClean="0"/>
              <a:t>Eylen</a:t>
            </a:r>
            <a:r>
              <a:rPr lang="en-US" dirty="0" smtClean="0"/>
              <a:t> et al. </a:t>
            </a:r>
            <a:r>
              <a:rPr lang="en-US" dirty="0" err="1" smtClean="0"/>
              <a:t>arXiv</a:t>
            </a:r>
            <a:r>
              <a:rPr lang="en-US" dirty="0" smtClean="0"/>
              <a:t> 2017</a:t>
            </a:r>
            <a:endParaRPr lang="en-US" dirty="0"/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8523111" y="3330222"/>
            <a:ext cx="0" cy="180622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 rot="5400000">
            <a:off x="7887885" y="4090004"/>
            <a:ext cx="1723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harder to detect</a:t>
            </a:r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1340556" y="3908778"/>
            <a:ext cx="5348111" cy="2822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V="1">
            <a:off x="1806222" y="3330222"/>
            <a:ext cx="0" cy="578556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1368779" y="2545392"/>
            <a:ext cx="1901351" cy="78483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500" dirty="0" smtClean="0"/>
              <a:t>mostly not rocky</a:t>
            </a:r>
          </a:p>
          <a:p>
            <a:r>
              <a:rPr lang="en-US" sz="1500" dirty="0" smtClean="0"/>
              <a:t>based on density data</a:t>
            </a:r>
          </a:p>
          <a:p>
            <a:r>
              <a:rPr lang="en-US" sz="1500" dirty="0" smtClean="0"/>
              <a:t>(L. Rogers </a:t>
            </a:r>
            <a:r>
              <a:rPr lang="en-US" sz="1500" dirty="0" err="1" smtClean="0"/>
              <a:t>ApJ</a:t>
            </a:r>
            <a:r>
              <a:rPr lang="en-US" sz="1500" dirty="0" smtClean="0"/>
              <a:t> 2015)</a:t>
            </a:r>
            <a:endParaRPr lang="en-US" sz="1500" dirty="0"/>
          </a:p>
        </p:txBody>
      </p:sp>
      <p:sp>
        <p:nvSpPr>
          <p:cNvPr id="14" name="Oval 13"/>
          <p:cNvSpPr/>
          <p:nvPr/>
        </p:nvSpPr>
        <p:spPr>
          <a:xfrm>
            <a:off x="50802" y="6115550"/>
            <a:ext cx="333022" cy="33866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1890888" y="6133997"/>
            <a:ext cx="333022" cy="33866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322284" y="5975952"/>
            <a:ext cx="14389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&lt; 1.6 </a:t>
            </a:r>
            <a:r>
              <a:rPr lang="en-US" dirty="0" err="1" smtClean="0"/>
              <a:t>R_Earth</a:t>
            </a:r>
            <a:endParaRPr lang="en-US" dirty="0" smtClean="0"/>
          </a:p>
          <a:p>
            <a:r>
              <a:rPr lang="en-US" dirty="0" smtClean="0"/>
              <a:t>planets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2390421" y="6055056"/>
            <a:ext cx="13867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&gt;1.6 </a:t>
            </a:r>
            <a:r>
              <a:rPr lang="en-US" dirty="0" err="1" smtClean="0"/>
              <a:t>R_Earth</a:t>
            </a:r>
            <a:endParaRPr lang="en-US" dirty="0" smtClean="0"/>
          </a:p>
          <a:p>
            <a:r>
              <a:rPr lang="en-US" dirty="0" smtClean="0"/>
              <a:t>planets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784578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223" y="-35804"/>
            <a:ext cx="8734778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US" sz="3000" dirty="0" smtClean="0"/>
              <a:t>This gap in the radius distribution can be understood as a photo-evaporation valley driven by hydrodynamic escape of hydrogen</a:t>
            </a:r>
            <a:endParaRPr lang="en-US" sz="3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0067" y="819656"/>
            <a:ext cx="5096933" cy="603834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692173" y="6322999"/>
            <a:ext cx="22278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Owen &amp; Wu </a:t>
            </a:r>
            <a:r>
              <a:rPr lang="en-US" dirty="0" err="1" smtClean="0"/>
              <a:t>ApJ</a:t>
            </a:r>
            <a:r>
              <a:rPr lang="en-US" dirty="0" smtClean="0"/>
              <a:t> 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05062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Presentation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74041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1383" y="0"/>
            <a:ext cx="6432617" cy="68580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0" y="1143000"/>
            <a:ext cx="2711383" cy="1143000"/>
          </a:xfrm>
        </p:spPr>
        <p:txBody>
          <a:bodyPr>
            <a:noAutofit/>
          </a:bodyPr>
          <a:lstStyle/>
          <a:p>
            <a:pPr algn="l"/>
            <a:r>
              <a:rPr lang="en-US" sz="2400" dirty="0" smtClean="0"/>
              <a:t>This gap in the radius distribution can be understood as a photo-evaporation valley driven by hydrodynamic escape of hydrogen</a:t>
            </a: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578226" y="6322999"/>
            <a:ext cx="22278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Owen &amp; Wu </a:t>
            </a:r>
            <a:r>
              <a:rPr lang="en-US" dirty="0" err="1" smtClean="0"/>
              <a:t>ApJ</a:t>
            </a:r>
            <a:r>
              <a:rPr lang="en-US" dirty="0" smtClean="0"/>
              <a:t> 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485776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2200" y="780888"/>
            <a:ext cx="6824133" cy="607711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rot="16200000">
            <a:off x="6931328" y="4587875"/>
            <a:ext cx="34834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Tian</a:t>
            </a:r>
            <a:r>
              <a:rPr lang="en-US" dirty="0" smtClean="0"/>
              <a:t> &amp; Ida Nature Geoscience 2015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4221" y="0"/>
            <a:ext cx="92186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UV-driven atmospheric escape is predicted to lead to a bimodal distribution of water abundance</a:t>
            </a:r>
          </a:p>
          <a:p>
            <a:r>
              <a:rPr lang="en-US" dirty="0" smtClean="0"/>
              <a:t> in the habitable zone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812399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1125"/>
            <a:ext cx="8229600" cy="1031875"/>
          </a:xfrm>
        </p:spPr>
        <p:txBody>
          <a:bodyPr/>
          <a:lstStyle/>
          <a:p>
            <a:r>
              <a:rPr lang="en-US" dirty="0" smtClean="0">
                <a:solidFill>
                  <a:srgbClr val="A6A6A6"/>
                </a:solidFill>
              </a:rPr>
              <a:t>Lecture 7 topics</a:t>
            </a:r>
            <a:endParaRPr lang="en-US" dirty="0">
              <a:solidFill>
                <a:srgbClr val="A6A6A6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03250"/>
            <a:ext cx="8229600" cy="4983163"/>
          </a:xfrm>
        </p:spPr>
        <p:txBody>
          <a:bodyPr/>
          <a:lstStyle/>
          <a:p>
            <a:pPr marL="0" indent="0">
              <a:buNone/>
            </a:pPr>
            <a:endParaRPr lang="en-US" dirty="0" smtClean="0">
              <a:solidFill>
                <a:srgbClr val="A6A6A6"/>
              </a:solidFill>
            </a:endParaRPr>
          </a:p>
          <a:p>
            <a:r>
              <a:rPr lang="en-US" dirty="0" smtClean="0">
                <a:solidFill>
                  <a:srgbClr val="A6A6A6"/>
                </a:solidFill>
              </a:rPr>
              <a:t>Energy-limit: XUV driven escape more-likely-than-not sculpts the exoplanet radius-period distribution (‘photo-evaporation valley’)</a:t>
            </a:r>
          </a:p>
          <a:p>
            <a:r>
              <a:rPr lang="en-US" dirty="0" smtClean="0"/>
              <a:t>Diffusion limit: what regulates H loss from Venus, Earth and Mars today</a:t>
            </a:r>
          </a:p>
          <a:p>
            <a:r>
              <a:rPr lang="en-US" dirty="0" smtClean="0">
                <a:solidFill>
                  <a:srgbClr val="A6A6A6"/>
                </a:solidFill>
              </a:rPr>
              <a:t>Impact erosion – giant impacts and </a:t>
            </a:r>
            <a:r>
              <a:rPr lang="en-US" dirty="0" err="1" smtClean="0">
                <a:solidFill>
                  <a:srgbClr val="A6A6A6"/>
                </a:solidFill>
              </a:rPr>
              <a:t>planetesimal</a:t>
            </a:r>
            <a:r>
              <a:rPr lang="en-US" dirty="0" smtClean="0">
                <a:solidFill>
                  <a:srgbClr val="A6A6A6"/>
                </a:solidFill>
              </a:rPr>
              <a:t> impacts</a:t>
            </a:r>
            <a:endParaRPr lang="en-US" dirty="0">
              <a:solidFill>
                <a:srgbClr val="A6A6A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377918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4222" y="570972"/>
            <a:ext cx="2562578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Diffusion-limited escape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948141" cy="371404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4941" y="2963332"/>
            <a:ext cx="4867714" cy="3747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85730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3900" y="0"/>
            <a:ext cx="514951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040884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1125"/>
            <a:ext cx="8229600" cy="1031875"/>
          </a:xfrm>
        </p:spPr>
        <p:txBody>
          <a:bodyPr/>
          <a:lstStyle/>
          <a:p>
            <a:r>
              <a:rPr lang="en-US" dirty="0" smtClean="0">
                <a:solidFill>
                  <a:srgbClr val="A6A6A6"/>
                </a:solidFill>
              </a:rPr>
              <a:t>Lecture 7 topics</a:t>
            </a:r>
            <a:endParaRPr lang="en-US" dirty="0">
              <a:solidFill>
                <a:srgbClr val="A6A6A6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03250"/>
            <a:ext cx="8229600" cy="4983163"/>
          </a:xfrm>
        </p:spPr>
        <p:txBody>
          <a:bodyPr/>
          <a:lstStyle/>
          <a:p>
            <a:pPr marL="0" indent="0">
              <a:buNone/>
            </a:pPr>
            <a:endParaRPr lang="en-US" dirty="0" smtClean="0">
              <a:solidFill>
                <a:schemeClr val="bg1">
                  <a:lumMod val="65000"/>
                </a:schemeClr>
              </a:solidFill>
            </a:endParaRPr>
          </a:p>
          <a:p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Energy-limit: XUV driven escape more-likely-than-not sculpts the exoplanet radius-period distribution (‘photo-evaporation valley’)</a:t>
            </a:r>
          </a:p>
          <a:p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Diffusion limit: what regulates H loss from Venus, Earth and Mars today</a:t>
            </a:r>
          </a:p>
          <a:p>
            <a:r>
              <a:rPr lang="en-US" dirty="0" smtClean="0"/>
              <a:t>Impact erosion – giant impacts and </a:t>
            </a:r>
            <a:r>
              <a:rPr lang="en-US" dirty="0" err="1" smtClean="0"/>
              <a:t>planetesimal</a:t>
            </a:r>
            <a:r>
              <a:rPr lang="en-US" dirty="0" smtClean="0"/>
              <a:t> impacts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970083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49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3844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0176"/>
            <a:ext cx="8229600" cy="1143000"/>
          </a:xfrm>
        </p:spPr>
        <p:txBody>
          <a:bodyPr/>
          <a:lstStyle/>
          <a:p>
            <a:r>
              <a:rPr lang="en-US" dirty="0" smtClean="0"/>
              <a:t>History of impact research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Melosh</a:t>
            </a:r>
            <a:r>
              <a:rPr lang="en-US" dirty="0" smtClean="0"/>
              <a:t>, Ahrens</a:t>
            </a:r>
          </a:p>
          <a:p>
            <a:r>
              <a:rPr lang="en-US" dirty="0" err="1" smtClean="0"/>
              <a:t>Canup</a:t>
            </a:r>
            <a:endParaRPr lang="en-US" dirty="0" smtClean="0"/>
          </a:p>
          <a:p>
            <a:r>
              <a:rPr lang="en-US" dirty="0" smtClean="0"/>
              <a:t>Stewart, </a:t>
            </a:r>
            <a:r>
              <a:rPr lang="en-US" dirty="0" err="1" smtClean="0"/>
              <a:t>Leinhardt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815362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68400"/>
            <a:ext cx="9144000" cy="4504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540039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1410"/>
            <a:ext cx="9144000" cy="1143000"/>
          </a:xfrm>
        </p:spPr>
        <p:txBody>
          <a:bodyPr>
            <a:normAutofit/>
          </a:bodyPr>
          <a:lstStyle/>
          <a:p>
            <a:r>
              <a:rPr lang="en-US" sz="2700" dirty="0" smtClean="0"/>
              <a:t>Formation of Earth-sized planets involves giant (oligarchic) impacts.</a:t>
            </a:r>
            <a:endParaRPr lang="en-US" sz="27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22116"/>
            <a:ext cx="6961427" cy="573588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173335" y="3054992"/>
            <a:ext cx="204373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The output </a:t>
            </a:r>
          </a:p>
          <a:p>
            <a:r>
              <a:rPr lang="en-US" i="1" dirty="0"/>
              <a:t>u</a:t>
            </a:r>
            <a:r>
              <a:rPr lang="en-US" i="1" dirty="0" smtClean="0"/>
              <a:t>nderlying this plot</a:t>
            </a:r>
          </a:p>
          <a:p>
            <a:r>
              <a:rPr lang="en-US" i="1" dirty="0"/>
              <a:t>w</a:t>
            </a:r>
            <a:r>
              <a:rPr lang="en-US" i="1" dirty="0" smtClean="0"/>
              <a:t>as generated by</a:t>
            </a:r>
          </a:p>
          <a:p>
            <a:r>
              <a:rPr lang="en-US" i="1" dirty="0" smtClean="0"/>
              <a:t>C. </a:t>
            </a:r>
            <a:r>
              <a:rPr lang="en-US" i="1" dirty="0" err="1" smtClean="0"/>
              <a:t>Cossou</a:t>
            </a:r>
            <a:r>
              <a:rPr lang="en-US" i="1" dirty="0"/>
              <a:t>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507646" y="2196848"/>
            <a:ext cx="17763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* = giant impacts</a:t>
            </a:r>
            <a:endParaRPr lang="en-US" dirty="0"/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6727147" y="2196848"/>
            <a:ext cx="234280" cy="46911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6727147" y="1484657"/>
            <a:ext cx="19932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Masses of resulting </a:t>
            </a:r>
          </a:p>
          <a:p>
            <a:r>
              <a:rPr lang="en-US" dirty="0"/>
              <a:t>p</a:t>
            </a:r>
            <a:r>
              <a:rPr lang="en-US" dirty="0" smtClean="0"/>
              <a:t>lanets (Earths)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144073" y="4828490"/>
            <a:ext cx="303129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Simulation intended to</a:t>
            </a:r>
          </a:p>
          <a:p>
            <a:r>
              <a:rPr lang="en-US" i="1" dirty="0"/>
              <a:t>r</a:t>
            </a:r>
            <a:r>
              <a:rPr lang="en-US" i="1" dirty="0" smtClean="0"/>
              <a:t>eproduce “typical”</a:t>
            </a:r>
          </a:p>
          <a:p>
            <a:r>
              <a:rPr lang="en-US" i="1" dirty="0" smtClean="0"/>
              <a:t>Kepler system of short-period,</a:t>
            </a:r>
          </a:p>
          <a:p>
            <a:r>
              <a:rPr lang="en-US" i="1" dirty="0"/>
              <a:t>t</a:t>
            </a:r>
            <a:r>
              <a:rPr lang="en-US" i="1" dirty="0" smtClean="0"/>
              <a:t>ightly-packed inner planets</a:t>
            </a:r>
            <a:endParaRPr lang="en-US" i="1" dirty="0"/>
          </a:p>
        </p:txBody>
      </p:sp>
      <p:sp>
        <p:nvSpPr>
          <p:cNvPr id="11" name="TextBox 10"/>
          <p:cNvSpPr txBox="1"/>
          <p:nvPr/>
        </p:nvSpPr>
        <p:spPr>
          <a:xfrm>
            <a:off x="6985114" y="4515169"/>
            <a:ext cx="2012390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The Moon-forming</a:t>
            </a:r>
          </a:p>
          <a:p>
            <a:r>
              <a:rPr lang="en-US" dirty="0" smtClean="0"/>
              <a:t>impact was not</a:t>
            </a:r>
          </a:p>
          <a:p>
            <a:r>
              <a:rPr lang="en-US" dirty="0"/>
              <a:t>t</a:t>
            </a:r>
            <a:r>
              <a:rPr lang="en-US" dirty="0" smtClean="0"/>
              <a:t>he last big impact</a:t>
            </a:r>
          </a:p>
          <a:p>
            <a:r>
              <a:rPr lang="en-US" dirty="0"/>
              <a:t>o</a:t>
            </a:r>
            <a:r>
              <a:rPr lang="en-US" dirty="0" smtClean="0"/>
              <a:t>n Earth, but it was</a:t>
            </a:r>
          </a:p>
          <a:p>
            <a:r>
              <a:rPr lang="en-US" dirty="0"/>
              <a:t>t</a:t>
            </a:r>
            <a:r>
              <a:rPr lang="en-US" dirty="0" smtClean="0"/>
              <a:t>he last time that </a:t>
            </a:r>
          </a:p>
          <a:p>
            <a:r>
              <a:rPr lang="en-US" dirty="0" smtClean="0"/>
              <a:t>Earth hit another </a:t>
            </a:r>
          </a:p>
          <a:p>
            <a:r>
              <a:rPr lang="en-US" dirty="0"/>
              <a:t>p</a:t>
            </a:r>
            <a:r>
              <a:rPr lang="en-US" dirty="0" smtClean="0"/>
              <a:t>lanet.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07060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49615"/>
          </a:xfrm>
        </p:spPr>
        <p:txBody>
          <a:bodyPr>
            <a:normAutofit/>
          </a:bodyPr>
          <a:lstStyle/>
          <a:p>
            <a:r>
              <a:rPr lang="en-US" dirty="0" smtClean="0"/>
              <a:t>Course 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949615"/>
            <a:ext cx="8229600" cy="4708525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b="1" dirty="0" smtClean="0"/>
              <a:t>Foundations (1-2 weeks)</a:t>
            </a:r>
          </a:p>
          <a:p>
            <a:r>
              <a:rPr lang="en-US" sz="2000" dirty="0" smtClean="0"/>
              <a:t>Earth history</a:t>
            </a:r>
          </a:p>
          <a:p>
            <a:r>
              <a:rPr lang="en-US" sz="2000" dirty="0" smtClean="0"/>
              <a:t>HZ concept, atmospheric science essentials</a:t>
            </a:r>
          </a:p>
          <a:p>
            <a:r>
              <a:rPr lang="en-US" sz="2000" dirty="0" smtClean="0"/>
              <a:t>Post-Hadean Earth system</a:t>
            </a:r>
          </a:p>
          <a:p>
            <a:pPr marL="0" indent="0">
              <a:buNone/>
            </a:pPr>
            <a:r>
              <a:rPr lang="en-US" b="1" dirty="0" smtClean="0"/>
              <a:t>Principles – how are habitable planets initiated and sustained? (4-5 weeks)</a:t>
            </a:r>
          </a:p>
          <a:p>
            <a:r>
              <a:rPr lang="en-US" sz="1900" dirty="0" smtClean="0"/>
              <a:t>Volatile supply, volatile escape</a:t>
            </a:r>
            <a:endParaRPr lang="en-US" sz="1900" dirty="0"/>
          </a:p>
          <a:p>
            <a:r>
              <a:rPr lang="en-US" sz="1900" dirty="0" smtClean="0"/>
              <a:t>Runaway greenhouse, moist greenhouse</a:t>
            </a:r>
          </a:p>
          <a:p>
            <a:r>
              <a:rPr lang="en-US" sz="1900" dirty="0" smtClean="0"/>
              <a:t> Long</a:t>
            </a:r>
            <a:r>
              <a:rPr lang="en-US" sz="1900" dirty="0"/>
              <a:t>-term climate </a:t>
            </a:r>
            <a:r>
              <a:rPr lang="en-US" sz="1900" dirty="0" smtClean="0"/>
              <a:t>evolution </a:t>
            </a:r>
            <a:endParaRPr lang="en-US" sz="1900" dirty="0"/>
          </a:p>
          <a:p>
            <a:r>
              <a:rPr lang="en-US" b="1" dirty="0" smtClean="0"/>
              <a:t>Specifics (2.5 weeks)</a:t>
            </a:r>
          </a:p>
          <a:p>
            <a:r>
              <a:rPr lang="en-US" sz="1900" dirty="0" err="1" smtClean="0"/>
              <a:t>Hyperthermals</a:t>
            </a:r>
            <a:r>
              <a:rPr lang="en-US" sz="1900" dirty="0" smtClean="0"/>
              <a:t> on Earth </a:t>
            </a:r>
          </a:p>
          <a:p>
            <a:r>
              <a:rPr lang="en-US" sz="1900" dirty="0" smtClean="0"/>
              <a:t>Early </a:t>
            </a:r>
            <a:r>
              <a:rPr lang="en-US" sz="1900" dirty="0"/>
              <a:t>Mars </a:t>
            </a:r>
            <a:endParaRPr lang="en-US" sz="1900" dirty="0" smtClean="0"/>
          </a:p>
          <a:p>
            <a:r>
              <a:rPr lang="en-US" sz="1900" dirty="0" smtClean="0"/>
              <a:t>Oceans within ice-covered moons </a:t>
            </a:r>
          </a:p>
          <a:p>
            <a:r>
              <a:rPr lang="en-US" sz="1900" dirty="0" err="1" smtClean="0"/>
              <a:t>Exoplanetary</a:t>
            </a:r>
            <a:r>
              <a:rPr lang="en-US" sz="1900" dirty="0" smtClean="0"/>
              <a:t> systems e.g. TRAPPIST-1 system</a:t>
            </a:r>
          </a:p>
          <a:p>
            <a:pPr marL="0" indent="0">
              <a:buNone/>
            </a:pPr>
            <a:endParaRPr lang="en-US" sz="1900" dirty="0"/>
          </a:p>
        </p:txBody>
      </p:sp>
      <p:sp>
        <p:nvSpPr>
          <p:cNvPr id="4" name="Oval 3"/>
          <p:cNvSpPr/>
          <p:nvPr/>
        </p:nvSpPr>
        <p:spPr>
          <a:xfrm>
            <a:off x="2714625" y="3067050"/>
            <a:ext cx="1730620" cy="3048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F7F7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445245" y="3051770"/>
            <a:ext cx="8643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TODAY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914400" y="3651250"/>
            <a:ext cx="5816600" cy="984250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6731000" y="4266168"/>
            <a:ext cx="1447594" cy="369332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 smtClean="0"/>
              <a:t>Earth</a:t>
            </a:r>
            <a:r>
              <a:rPr lang="en-US" b="1" dirty="0"/>
              <a:t> </a:t>
            </a:r>
            <a:r>
              <a:rPr lang="en-US" b="1" dirty="0" smtClean="0"/>
              <a:t>science</a:t>
            </a:r>
            <a:endParaRPr lang="en-US" b="1" dirty="0"/>
          </a:p>
        </p:txBody>
      </p:sp>
      <p:sp>
        <p:nvSpPr>
          <p:cNvPr id="8" name="Rectangle 7"/>
          <p:cNvSpPr/>
          <p:nvPr/>
        </p:nvSpPr>
        <p:spPr>
          <a:xfrm>
            <a:off x="914400" y="4635500"/>
            <a:ext cx="6312520" cy="984250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7226920" y="5250418"/>
            <a:ext cx="1855045" cy="369332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 smtClean="0"/>
              <a:t>planetary science</a:t>
            </a:r>
          </a:p>
        </p:txBody>
      </p:sp>
    </p:spTree>
    <p:extLst>
      <p:ext uri="{BB962C8B-B14F-4D97-AF65-F5344CB8AC3E}">
        <p14:creationId xmlns:p14="http://schemas.microsoft.com/office/powerpoint/2010/main" val="92746932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145" y="148368"/>
            <a:ext cx="5595519" cy="386763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699125" y="6370082"/>
            <a:ext cx="33309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Schlichting</a:t>
            </a:r>
            <a:r>
              <a:rPr lang="en-US" dirty="0" smtClean="0"/>
              <a:t> &amp; </a:t>
            </a:r>
            <a:r>
              <a:rPr lang="en-US" dirty="0" err="1" smtClean="0"/>
              <a:t>Mukhopadhay</a:t>
            </a:r>
            <a:r>
              <a:rPr lang="en-US" dirty="0" smtClean="0"/>
              <a:t> 2018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95519" y="684823"/>
            <a:ext cx="3548481" cy="348553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9400" y="3831114"/>
            <a:ext cx="3863045" cy="29083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79400" y="28576"/>
            <a:ext cx="86099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The atmosphere-loss escape efficiency of giant impacts is set by the ground-motion speed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733796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86154"/>
          </a:xfrm>
        </p:spPr>
        <p:txBody>
          <a:bodyPr>
            <a:normAutofit/>
          </a:bodyPr>
          <a:lstStyle/>
          <a:p>
            <a:r>
              <a:rPr lang="en-US" sz="2000" dirty="0" smtClean="0"/>
              <a:t>Impacts by small asteroids/comets efficiently eject ~1 </a:t>
            </a:r>
            <a:r>
              <a:rPr lang="en-US" sz="2000" dirty="0"/>
              <a:t>b</a:t>
            </a:r>
            <a:r>
              <a:rPr lang="en-US" sz="2000" dirty="0" smtClean="0"/>
              <a:t>ar atmospheres</a:t>
            </a:r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742462"/>
            <a:ext cx="5412154" cy="399589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3385" y="4673000"/>
            <a:ext cx="7170615" cy="2185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962389" y="2481385"/>
            <a:ext cx="311322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The peak would move to larger</a:t>
            </a:r>
          </a:p>
          <a:p>
            <a:r>
              <a:rPr lang="en-US" i="1" dirty="0" smtClean="0"/>
              <a:t>r</a:t>
            </a:r>
            <a:r>
              <a:rPr lang="en-US" dirty="0" smtClean="0"/>
              <a:t> if the initial atmospheric</a:t>
            </a:r>
          </a:p>
          <a:p>
            <a:r>
              <a:rPr lang="en-US" dirty="0" smtClean="0"/>
              <a:t>pressure were greater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274703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5941497"/>
            <a:ext cx="872435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There have also been major recent developments in our understanding of Moon formation,</a:t>
            </a:r>
          </a:p>
          <a:p>
            <a:r>
              <a:rPr lang="en-US" i="1" dirty="0"/>
              <a:t>t</a:t>
            </a:r>
            <a:r>
              <a:rPr lang="en-US" i="1" dirty="0" smtClean="0"/>
              <a:t>he Moon’s orbital evolution, and Moon-induced tidal heating, but orbital/tidal effects are </a:t>
            </a:r>
          </a:p>
          <a:p>
            <a:r>
              <a:rPr lang="en-US" i="1" dirty="0" smtClean="0"/>
              <a:t>not part of this course.</a:t>
            </a:r>
            <a:endParaRPr lang="en-US" i="1" dirty="0"/>
          </a:p>
        </p:txBody>
      </p:sp>
      <p:sp>
        <p:nvSpPr>
          <p:cNvPr id="5" name="TextBox 4"/>
          <p:cNvSpPr txBox="1"/>
          <p:nvPr/>
        </p:nvSpPr>
        <p:spPr>
          <a:xfrm>
            <a:off x="0" y="51626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/>
              <a:t>Ocean removal by giant impacts? </a:t>
            </a:r>
            <a:r>
              <a:rPr lang="en-US" sz="2200" dirty="0"/>
              <a:t>(Ocean vaporization != ocean removal)</a:t>
            </a:r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109866"/>
            <a:ext cx="5710050" cy="406188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409236" y="1225358"/>
            <a:ext cx="352756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Simulations suggest that the Moon-</a:t>
            </a:r>
          </a:p>
          <a:p>
            <a:r>
              <a:rPr lang="en-US" dirty="0"/>
              <a:t>f</a:t>
            </a:r>
            <a:r>
              <a:rPr lang="en-US" dirty="0" smtClean="0"/>
              <a:t>orming impact was marginally able</a:t>
            </a:r>
          </a:p>
          <a:p>
            <a:r>
              <a:rPr lang="en-US" dirty="0"/>
              <a:t>t</a:t>
            </a:r>
            <a:r>
              <a:rPr lang="en-US" dirty="0" smtClean="0"/>
              <a:t>o remove any pre-existing Earth</a:t>
            </a:r>
          </a:p>
          <a:p>
            <a:r>
              <a:rPr lang="en-US" dirty="0" smtClean="0"/>
              <a:t>ocean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" y="5171747"/>
            <a:ext cx="24545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Stewart et al. LPSC 2014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491549" y="3456925"/>
            <a:ext cx="28266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Q</a:t>
            </a:r>
            <a:r>
              <a:rPr lang="en-US" baseline="-25000" dirty="0" smtClean="0"/>
              <a:t>s</a:t>
            </a:r>
            <a:r>
              <a:rPr lang="en-US" dirty="0" smtClean="0"/>
              <a:t> ~ </a:t>
            </a:r>
            <a:r>
              <a:rPr lang="en-US" i="1" dirty="0" smtClean="0"/>
              <a:t>v</a:t>
            </a:r>
            <a:r>
              <a:rPr lang="en-US" i="1" baseline="-25000" dirty="0" smtClean="0"/>
              <a:t>e</a:t>
            </a:r>
            <a:r>
              <a:rPr lang="en-US" baseline="30000" dirty="0" smtClean="0"/>
              <a:t>2 </a:t>
            </a:r>
            <a:r>
              <a:rPr lang="en-US" dirty="0" smtClean="0"/>
              <a:t>for oligarchic impact</a:t>
            </a:r>
            <a:endParaRPr lang="en-US" baseline="300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8126" y="3826257"/>
            <a:ext cx="1745486" cy="872743"/>
          </a:xfrm>
          <a:prstGeom prst="rect">
            <a:avLst/>
          </a:prstGeom>
        </p:spPr>
      </p:pic>
      <p:cxnSp>
        <p:nvCxnSpPr>
          <p:cNvPr id="12" name="Straight Arrow Connector 11"/>
          <p:cNvCxnSpPr/>
          <p:nvPr/>
        </p:nvCxnSpPr>
        <p:spPr>
          <a:xfrm flipV="1">
            <a:off x="6753433" y="4546143"/>
            <a:ext cx="266619" cy="62560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6067583" y="5089439"/>
            <a:ext cx="16124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</a:t>
            </a:r>
            <a:r>
              <a:rPr lang="en-US" dirty="0" smtClean="0"/>
              <a:t>scape velocity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989462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500" y="927100"/>
            <a:ext cx="7537493" cy="5308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699125" y="6370082"/>
            <a:ext cx="33309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Schlichting</a:t>
            </a:r>
            <a:r>
              <a:rPr lang="en-US" dirty="0" smtClean="0"/>
              <a:t> &amp; </a:t>
            </a:r>
            <a:r>
              <a:rPr lang="en-US" dirty="0" err="1" smtClean="0"/>
              <a:t>Mukhopadhay</a:t>
            </a:r>
            <a:r>
              <a:rPr lang="en-US" dirty="0" smtClean="0"/>
              <a:t> 2018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98500" y="317500"/>
            <a:ext cx="81553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Total impactor mass needed to eject the atmosphere as a function of impactor radius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964707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424" y="0"/>
            <a:ext cx="8740683" cy="637008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699125" y="6370082"/>
            <a:ext cx="33309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Schlichting</a:t>
            </a:r>
            <a:r>
              <a:rPr lang="en-US" dirty="0" smtClean="0"/>
              <a:t> &amp; </a:t>
            </a:r>
            <a:r>
              <a:rPr lang="en-US" dirty="0" err="1" smtClean="0"/>
              <a:t>Mukhopadhay</a:t>
            </a:r>
            <a:r>
              <a:rPr lang="en-US" dirty="0" smtClean="0"/>
              <a:t> 2018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250486" y="2762250"/>
            <a:ext cx="17156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EARTH-SPECIFIC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99404499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6900" y="114300"/>
            <a:ext cx="7442200" cy="62992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019800" y="6515100"/>
            <a:ext cx="3250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Catling &amp; </a:t>
            </a:r>
            <a:r>
              <a:rPr lang="en-US" dirty="0" err="1" smtClean="0"/>
              <a:t>Kasting</a:t>
            </a:r>
            <a:r>
              <a:rPr lang="en-US" dirty="0" smtClean="0"/>
              <a:t> </a:t>
            </a:r>
            <a:r>
              <a:rPr lang="en-US" dirty="0" err="1" smtClean="0"/>
              <a:t>ch.</a:t>
            </a:r>
            <a:r>
              <a:rPr lang="en-US" dirty="0" smtClean="0"/>
              <a:t> 6 (Fig. 6.18)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9773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647700"/>
            <a:ext cx="6667500" cy="4191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8100" y="4339500"/>
            <a:ext cx="2755900" cy="25185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18790" y="393700"/>
            <a:ext cx="2525210" cy="237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849259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28888"/>
            <a:ext cx="8229600" cy="1143000"/>
          </a:xfrm>
        </p:spPr>
        <p:txBody>
          <a:bodyPr/>
          <a:lstStyle/>
          <a:p>
            <a:r>
              <a:rPr lang="en-US" b="1" dirty="0" smtClean="0"/>
              <a:t>Bonus slides – </a:t>
            </a:r>
            <a:r>
              <a:rPr lang="en-US" b="1" smtClean="0"/>
              <a:t>Volatile escape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64914723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1410"/>
            <a:ext cx="9144000" cy="1143000"/>
          </a:xfrm>
        </p:spPr>
        <p:txBody>
          <a:bodyPr>
            <a:normAutofit/>
          </a:bodyPr>
          <a:lstStyle/>
          <a:p>
            <a:r>
              <a:rPr lang="en-US" sz="2700" dirty="0" smtClean="0"/>
              <a:t>Formation of Earth-sized planets involves giant (oligarchic) impacts.</a:t>
            </a:r>
            <a:endParaRPr lang="en-US" sz="27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22116"/>
            <a:ext cx="6961427" cy="573588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173335" y="3054992"/>
            <a:ext cx="204373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The output </a:t>
            </a:r>
          </a:p>
          <a:p>
            <a:r>
              <a:rPr lang="en-US" i="1" dirty="0"/>
              <a:t>u</a:t>
            </a:r>
            <a:r>
              <a:rPr lang="en-US" i="1" dirty="0" smtClean="0"/>
              <a:t>nderlying this plot</a:t>
            </a:r>
          </a:p>
          <a:p>
            <a:r>
              <a:rPr lang="en-US" i="1" dirty="0"/>
              <a:t>w</a:t>
            </a:r>
            <a:r>
              <a:rPr lang="en-US" i="1" dirty="0" smtClean="0"/>
              <a:t>as generated by</a:t>
            </a:r>
          </a:p>
          <a:p>
            <a:r>
              <a:rPr lang="en-US" i="1" dirty="0" smtClean="0"/>
              <a:t>C. </a:t>
            </a:r>
            <a:r>
              <a:rPr lang="en-US" i="1" dirty="0" err="1" smtClean="0"/>
              <a:t>Cossou</a:t>
            </a:r>
            <a:r>
              <a:rPr lang="en-US" i="1" dirty="0"/>
              <a:t>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507646" y="2196848"/>
            <a:ext cx="17763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* = giant impacts</a:t>
            </a:r>
            <a:endParaRPr lang="en-US" dirty="0"/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6727147" y="2196848"/>
            <a:ext cx="234280" cy="46911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6727147" y="1484657"/>
            <a:ext cx="19932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Masses of resulting </a:t>
            </a:r>
          </a:p>
          <a:p>
            <a:r>
              <a:rPr lang="en-US" dirty="0"/>
              <a:t>p</a:t>
            </a:r>
            <a:r>
              <a:rPr lang="en-US" dirty="0" smtClean="0"/>
              <a:t>lanets (Earths)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144073" y="4828490"/>
            <a:ext cx="303129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Simulation intended to</a:t>
            </a:r>
          </a:p>
          <a:p>
            <a:r>
              <a:rPr lang="en-US" i="1" dirty="0"/>
              <a:t>r</a:t>
            </a:r>
            <a:r>
              <a:rPr lang="en-US" i="1" dirty="0" smtClean="0"/>
              <a:t>eproduce “typical”</a:t>
            </a:r>
          </a:p>
          <a:p>
            <a:r>
              <a:rPr lang="en-US" i="1" dirty="0" smtClean="0"/>
              <a:t>Kepler system of short-period,</a:t>
            </a:r>
          </a:p>
          <a:p>
            <a:r>
              <a:rPr lang="en-US" i="1" dirty="0"/>
              <a:t>t</a:t>
            </a:r>
            <a:r>
              <a:rPr lang="en-US" i="1" dirty="0" smtClean="0"/>
              <a:t>ightly-packed inner planets</a:t>
            </a:r>
            <a:endParaRPr lang="en-US" i="1" dirty="0"/>
          </a:p>
        </p:txBody>
      </p:sp>
      <p:sp>
        <p:nvSpPr>
          <p:cNvPr id="11" name="TextBox 10"/>
          <p:cNvSpPr txBox="1"/>
          <p:nvPr/>
        </p:nvSpPr>
        <p:spPr>
          <a:xfrm>
            <a:off x="6985114" y="4515169"/>
            <a:ext cx="2012390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The Moon-forming</a:t>
            </a:r>
          </a:p>
          <a:p>
            <a:r>
              <a:rPr lang="en-US" dirty="0" smtClean="0"/>
              <a:t>impact was not</a:t>
            </a:r>
          </a:p>
          <a:p>
            <a:r>
              <a:rPr lang="en-US" dirty="0"/>
              <a:t>t</a:t>
            </a:r>
            <a:r>
              <a:rPr lang="en-US" dirty="0" smtClean="0"/>
              <a:t>he last big impact</a:t>
            </a:r>
          </a:p>
          <a:p>
            <a:r>
              <a:rPr lang="en-US" dirty="0"/>
              <a:t>o</a:t>
            </a:r>
            <a:r>
              <a:rPr lang="en-US" dirty="0" smtClean="0"/>
              <a:t>n Earth, but it was</a:t>
            </a:r>
          </a:p>
          <a:p>
            <a:r>
              <a:rPr lang="en-US" dirty="0"/>
              <a:t>t</a:t>
            </a:r>
            <a:r>
              <a:rPr lang="en-US" dirty="0" smtClean="0"/>
              <a:t>he last time that </a:t>
            </a:r>
          </a:p>
          <a:p>
            <a:r>
              <a:rPr lang="en-US" dirty="0" smtClean="0"/>
              <a:t>Earth hit another </a:t>
            </a:r>
          </a:p>
          <a:p>
            <a:r>
              <a:rPr lang="en-US" dirty="0"/>
              <a:t>p</a:t>
            </a:r>
            <a:r>
              <a:rPr lang="en-US" dirty="0" smtClean="0"/>
              <a:t>lanet.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235390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5941497"/>
            <a:ext cx="872435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There have also been major recent developments in our understanding of Moon formation,</a:t>
            </a:r>
          </a:p>
          <a:p>
            <a:r>
              <a:rPr lang="en-US" i="1" dirty="0"/>
              <a:t>t</a:t>
            </a:r>
            <a:r>
              <a:rPr lang="en-US" i="1" dirty="0" smtClean="0"/>
              <a:t>he Moon’s orbital evolution, and Moon-induced tidal heating, but orbital/tidal effects are </a:t>
            </a:r>
          </a:p>
          <a:p>
            <a:r>
              <a:rPr lang="en-US" i="1" dirty="0" smtClean="0"/>
              <a:t>not part of this course.</a:t>
            </a:r>
            <a:endParaRPr lang="en-US" i="1" dirty="0"/>
          </a:p>
        </p:txBody>
      </p:sp>
      <p:sp>
        <p:nvSpPr>
          <p:cNvPr id="5" name="TextBox 4"/>
          <p:cNvSpPr txBox="1"/>
          <p:nvPr/>
        </p:nvSpPr>
        <p:spPr>
          <a:xfrm>
            <a:off x="0" y="51626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/>
              <a:t>Ocean removal by giant impacts? </a:t>
            </a:r>
            <a:r>
              <a:rPr lang="en-US" sz="2200" dirty="0"/>
              <a:t>(Ocean vaporization != ocean removal)</a:t>
            </a:r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109866"/>
            <a:ext cx="5710050" cy="406188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409236" y="1225358"/>
            <a:ext cx="352756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Simulations suggest that the Moon-</a:t>
            </a:r>
          </a:p>
          <a:p>
            <a:r>
              <a:rPr lang="en-US" dirty="0"/>
              <a:t>f</a:t>
            </a:r>
            <a:r>
              <a:rPr lang="en-US" dirty="0" smtClean="0"/>
              <a:t>orming impact was marginally able</a:t>
            </a:r>
          </a:p>
          <a:p>
            <a:r>
              <a:rPr lang="en-US" dirty="0"/>
              <a:t>t</a:t>
            </a:r>
            <a:r>
              <a:rPr lang="en-US" dirty="0" smtClean="0"/>
              <a:t>o remove any pre-existing Earth</a:t>
            </a:r>
          </a:p>
          <a:p>
            <a:r>
              <a:rPr lang="en-US" dirty="0" smtClean="0"/>
              <a:t>ocean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" y="5171747"/>
            <a:ext cx="21467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Lock et al. LPSC 2014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491549" y="3456925"/>
            <a:ext cx="28266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Q</a:t>
            </a:r>
            <a:r>
              <a:rPr lang="en-US" baseline="-25000" dirty="0" smtClean="0"/>
              <a:t>s</a:t>
            </a:r>
            <a:r>
              <a:rPr lang="en-US" dirty="0" smtClean="0"/>
              <a:t> ~ </a:t>
            </a:r>
            <a:r>
              <a:rPr lang="en-US" i="1" dirty="0" smtClean="0"/>
              <a:t>v</a:t>
            </a:r>
            <a:r>
              <a:rPr lang="en-US" i="1" baseline="-25000" dirty="0" smtClean="0"/>
              <a:t>e</a:t>
            </a:r>
            <a:r>
              <a:rPr lang="en-US" baseline="30000" dirty="0" smtClean="0"/>
              <a:t>2 </a:t>
            </a:r>
            <a:r>
              <a:rPr lang="en-US" dirty="0" smtClean="0"/>
              <a:t>for oligarchic impact</a:t>
            </a:r>
            <a:endParaRPr lang="en-US" baseline="300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8126" y="3826257"/>
            <a:ext cx="1745486" cy="872743"/>
          </a:xfrm>
          <a:prstGeom prst="rect">
            <a:avLst/>
          </a:prstGeom>
        </p:spPr>
      </p:pic>
      <p:cxnSp>
        <p:nvCxnSpPr>
          <p:cNvPr id="12" name="Straight Arrow Connector 11"/>
          <p:cNvCxnSpPr/>
          <p:nvPr/>
        </p:nvCxnSpPr>
        <p:spPr>
          <a:xfrm flipV="1">
            <a:off x="6753433" y="4546143"/>
            <a:ext cx="266619" cy="62560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6067583" y="5089439"/>
            <a:ext cx="16124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</a:t>
            </a:r>
            <a:r>
              <a:rPr lang="en-US" dirty="0" smtClean="0"/>
              <a:t>scape velocity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43288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400"/>
            <a:ext cx="9144000" cy="6785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166270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15956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sz="3500" dirty="0" smtClean="0"/>
              <a:t>Recent development: </a:t>
            </a:r>
            <a:br>
              <a:rPr lang="en-US" sz="3500" dirty="0" smtClean="0"/>
            </a:br>
            <a:r>
              <a:rPr lang="en-US" sz="3500" dirty="0" smtClean="0"/>
              <a:t>Rocky-planet destruction by hydrodynamic escape</a:t>
            </a:r>
            <a:endParaRPr lang="en-US" sz="35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" y="1343622"/>
            <a:ext cx="91440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600" dirty="0" smtClean="0"/>
              <a:t>Main-sequence stars orbited by planets that are currently being destroyed: KIC 12557548, KOI-2700, K2-22. </a:t>
            </a:r>
          </a:p>
          <a:p>
            <a:pPr marL="0" indent="0">
              <a:buNone/>
            </a:pPr>
            <a:r>
              <a:rPr lang="en-US" sz="1600" dirty="0" smtClean="0"/>
              <a:t>E.g. Perez-Becker &amp; Chiang Astrophysical Journal 2013 “Catastrophic destruction of rocky planets.”</a:t>
            </a:r>
            <a:endParaRPr lang="en-US" sz="1600" dirty="0"/>
          </a:p>
        </p:txBody>
      </p:sp>
      <p:sp>
        <p:nvSpPr>
          <p:cNvPr id="4" name="TextBox 3"/>
          <p:cNvSpPr txBox="1"/>
          <p:nvPr/>
        </p:nvSpPr>
        <p:spPr>
          <a:xfrm>
            <a:off x="754690" y="1000988"/>
            <a:ext cx="84170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N.B. This </a:t>
            </a:r>
            <a:r>
              <a:rPr lang="en-US" b="1" dirty="0" smtClean="0">
                <a:solidFill>
                  <a:srgbClr val="FF0000"/>
                </a:solidFill>
              </a:rPr>
              <a:t>does not </a:t>
            </a:r>
            <a:r>
              <a:rPr lang="en-US" dirty="0" smtClean="0">
                <a:solidFill>
                  <a:srgbClr val="FF0000"/>
                </a:solidFill>
              </a:rPr>
              <a:t>apply to planets near the habitable zone (due to low vapor pressures)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741" y="2042277"/>
            <a:ext cx="2339865" cy="266102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0009" y="2042277"/>
            <a:ext cx="3135360" cy="213847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67697" y="4146179"/>
            <a:ext cx="6604081" cy="271182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961753" y="2833739"/>
            <a:ext cx="243078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Notice the minimum</a:t>
            </a:r>
          </a:p>
          <a:p>
            <a:r>
              <a:rPr lang="en-US" i="1" dirty="0" smtClean="0"/>
              <a:t>in gas temperature - </a:t>
            </a:r>
          </a:p>
          <a:p>
            <a:r>
              <a:rPr lang="en-US" i="1" dirty="0"/>
              <a:t>d</a:t>
            </a:r>
            <a:r>
              <a:rPr lang="en-US" i="1" dirty="0" smtClean="0"/>
              <a:t>iscussed in this week’s</a:t>
            </a:r>
          </a:p>
          <a:p>
            <a:r>
              <a:rPr lang="en-US" i="1" dirty="0"/>
              <a:t>r</a:t>
            </a:r>
            <a:r>
              <a:rPr lang="en-US" i="1" dirty="0" smtClean="0"/>
              <a:t>eading (Walker et al.)</a:t>
            </a:r>
            <a:endParaRPr lang="en-US" i="1" dirty="0"/>
          </a:p>
        </p:txBody>
      </p:sp>
      <p:cxnSp>
        <p:nvCxnSpPr>
          <p:cNvPr id="10" name="Straight Arrow Connector 9"/>
          <p:cNvCxnSpPr/>
          <p:nvPr/>
        </p:nvCxnSpPr>
        <p:spPr>
          <a:xfrm flipH="1">
            <a:off x="4868177" y="3210003"/>
            <a:ext cx="1093576" cy="32923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5961753" y="2054036"/>
            <a:ext cx="29193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Destruction of Mercury-mass</a:t>
            </a:r>
          </a:p>
          <a:p>
            <a:r>
              <a:rPr lang="en-US" dirty="0"/>
              <a:t>p</a:t>
            </a:r>
            <a:r>
              <a:rPr lang="en-US" dirty="0" smtClean="0"/>
              <a:t>lanet: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64872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65100"/>
            <a:ext cx="9144000" cy="1143000"/>
          </a:xfrm>
        </p:spPr>
        <p:txBody>
          <a:bodyPr>
            <a:normAutofit/>
          </a:bodyPr>
          <a:lstStyle/>
          <a:p>
            <a:r>
              <a:rPr lang="en-US" sz="3000" dirty="0" smtClean="0"/>
              <a:t>Protective (?) role of planetary magnetic field with respect to solar wind stripping</a:t>
            </a:r>
            <a:endParaRPr lang="en-US" sz="3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08100"/>
            <a:ext cx="9144000" cy="4231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8684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700"/>
            <a:ext cx="9144000" cy="6810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22555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4358"/>
            <a:ext cx="9144000" cy="1143000"/>
          </a:xfrm>
        </p:spPr>
        <p:txBody>
          <a:bodyPr>
            <a:normAutofit/>
          </a:bodyPr>
          <a:lstStyle/>
          <a:p>
            <a:r>
              <a:rPr lang="en-US" sz="2200" dirty="0" smtClean="0"/>
              <a:t>Noble gas abundance ratios and isotope ratios provide evidence for atmospheric loss.</a:t>
            </a:r>
            <a:endParaRPr lang="en-US" sz="2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5844" y="1236262"/>
            <a:ext cx="7031223" cy="5621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55391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9692" y="1227426"/>
            <a:ext cx="7239000" cy="5098565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0" y="-133526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sz="2700" dirty="0"/>
              <a:t/>
            </a:r>
            <a:br>
              <a:rPr lang="en-US" sz="2700" dirty="0"/>
            </a:br>
            <a:r>
              <a:rPr lang="en-US" sz="2700" dirty="0" smtClean="0"/>
              <a:t>Relative to today’s Sun, the Sun around the time of the Moon-forming impact had lower bolometric luminosity, but much higher</a:t>
            </a:r>
            <a:r>
              <a:rPr lang="en-US" sz="2700" dirty="0"/>
              <a:t> </a:t>
            </a:r>
            <a:r>
              <a:rPr lang="en-US" sz="2700" dirty="0" smtClean="0"/>
              <a:t>EUV / soft X-ray luminosity.</a:t>
            </a:r>
            <a:endParaRPr lang="en-US" sz="2700" dirty="0"/>
          </a:p>
        </p:txBody>
      </p:sp>
      <p:sp>
        <p:nvSpPr>
          <p:cNvPr id="2" name="TextBox 1"/>
          <p:cNvSpPr txBox="1"/>
          <p:nvPr/>
        </p:nvSpPr>
        <p:spPr>
          <a:xfrm>
            <a:off x="5303435" y="6325991"/>
            <a:ext cx="38405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Zahnle</a:t>
            </a:r>
            <a:r>
              <a:rPr lang="en-US" dirty="0" smtClean="0"/>
              <a:t> et al. 2007 (in required reading)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78145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400"/>
            <a:ext cx="9144000" cy="6800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377082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3498</TotalTime>
  <Words>1247</Words>
  <Application>Microsoft Macintosh PowerPoint</Application>
  <PresentationFormat>On-screen Show (4:3)</PresentationFormat>
  <Paragraphs>195</Paragraphs>
  <Slides>40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40</vt:i4>
      </vt:variant>
    </vt:vector>
  </HeadingPairs>
  <TitlesOfParts>
    <vt:vector size="42" baseType="lpstr">
      <vt:lpstr>Office Theme</vt:lpstr>
      <vt:lpstr>1_Office Theme</vt:lpstr>
      <vt:lpstr>GEOS 22060/ GEOS 32060 / ASTR 45900 </vt:lpstr>
      <vt:lpstr>Presentation</vt:lpstr>
      <vt:lpstr>Course outline</vt:lpstr>
      <vt:lpstr>PowerPoint Presentation</vt:lpstr>
      <vt:lpstr>Protective (?) role of planetary magnetic field with respect to solar wind stripping</vt:lpstr>
      <vt:lpstr>PowerPoint Presentation</vt:lpstr>
      <vt:lpstr>Noble gas abundance ratios and isotope ratios provide evidence for atmospheric loss.</vt:lpstr>
      <vt:lpstr> Relative to today’s Sun, the Sun around the time of the Moon-forming impact had lower bolometric luminosity, but much higher EUV / soft X-ray luminosity.</vt:lpstr>
      <vt:lpstr>PowerPoint Presentation</vt:lpstr>
      <vt:lpstr>Lecture 6 key concepts</vt:lpstr>
      <vt:lpstr>Lecture 7</vt:lpstr>
      <vt:lpstr>Thermal structure of hydrodynamic outflow (Watson et al. 1981)</vt:lpstr>
      <vt:lpstr>Atmospheric escape –  key unifying concepts</vt:lpstr>
      <vt:lpstr>Energy sources for atmospheric escape</vt:lpstr>
      <vt:lpstr>PowerPoint Presentation</vt:lpstr>
      <vt:lpstr>Lecture 7 topics</vt:lpstr>
      <vt:lpstr>Lecture 7 topics</vt:lpstr>
      <vt:lpstr>The Galaxy has many H2-absent Super-Earths and many &gt;~1 wt% H2 mini-Neptunes: not much in between</vt:lpstr>
      <vt:lpstr>This gap in the radius distribution can be understood as a photo-evaporation valley driven by hydrodynamic escape of hydrogen</vt:lpstr>
      <vt:lpstr>This gap in the radius distribution can be understood as a photo-evaporation valley driven by hydrodynamic escape of hydrogen</vt:lpstr>
      <vt:lpstr>PowerPoint Presentation</vt:lpstr>
      <vt:lpstr>Lecture 7 topics</vt:lpstr>
      <vt:lpstr>Diffusion-limited escape</vt:lpstr>
      <vt:lpstr>PowerPoint Presentation</vt:lpstr>
      <vt:lpstr>Lecture 7 topics</vt:lpstr>
      <vt:lpstr>PowerPoint Presentation</vt:lpstr>
      <vt:lpstr>History of impact research</vt:lpstr>
      <vt:lpstr>PowerPoint Presentation</vt:lpstr>
      <vt:lpstr>Formation of Earth-sized planets involves giant (oligarchic) impacts.</vt:lpstr>
      <vt:lpstr>PowerPoint Presentation</vt:lpstr>
      <vt:lpstr>Impacts by small asteroids/comets efficiently eject ~1 bar atmospheres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Bonus slides – Volatile escape</vt:lpstr>
      <vt:lpstr>Formation of Earth-sized planets involves giant (oligarchic) impacts.</vt:lpstr>
      <vt:lpstr>PowerPoint Presentation</vt:lpstr>
      <vt:lpstr>Recent development:  Rocky-planet destruction by hydrodynamic escape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Edwin Kite</dc:creator>
  <cp:lastModifiedBy>Edwin Kite</cp:lastModifiedBy>
  <cp:revision>219</cp:revision>
  <dcterms:created xsi:type="dcterms:W3CDTF">2016-01-07T03:39:51Z</dcterms:created>
  <dcterms:modified xsi:type="dcterms:W3CDTF">2019-04-25T04:53:06Z</dcterms:modified>
</cp:coreProperties>
</file>