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72" r:id="rId2"/>
  </p:sldMasterIdLst>
  <p:notesMasterIdLst>
    <p:notesMasterId r:id="rId50"/>
  </p:notesMasterIdLst>
  <p:sldIdLst>
    <p:sldId id="259" r:id="rId3"/>
    <p:sldId id="482" r:id="rId4"/>
    <p:sldId id="485" r:id="rId5"/>
    <p:sldId id="539" r:id="rId6"/>
    <p:sldId id="540" r:id="rId7"/>
    <p:sldId id="500" r:id="rId8"/>
    <p:sldId id="501" r:id="rId9"/>
    <p:sldId id="502" r:id="rId10"/>
    <p:sldId id="504" r:id="rId11"/>
    <p:sldId id="505" r:id="rId12"/>
    <p:sldId id="506" r:id="rId13"/>
    <p:sldId id="507" r:id="rId14"/>
    <p:sldId id="508" r:id="rId15"/>
    <p:sldId id="509" r:id="rId16"/>
    <p:sldId id="537" r:id="rId17"/>
    <p:sldId id="510" r:id="rId18"/>
    <p:sldId id="511" r:id="rId19"/>
    <p:sldId id="512" r:id="rId20"/>
    <p:sldId id="550" r:id="rId21"/>
    <p:sldId id="514" r:id="rId22"/>
    <p:sldId id="515" r:id="rId23"/>
    <p:sldId id="516" r:id="rId24"/>
    <p:sldId id="517" r:id="rId25"/>
    <p:sldId id="518" r:id="rId26"/>
    <p:sldId id="519" r:id="rId27"/>
    <p:sldId id="520" r:id="rId28"/>
    <p:sldId id="535" r:id="rId29"/>
    <p:sldId id="521" r:id="rId30"/>
    <p:sldId id="522" r:id="rId31"/>
    <p:sldId id="523" r:id="rId32"/>
    <p:sldId id="548" r:id="rId33"/>
    <p:sldId id="538" r:id="rId34"/>
    <p:sldId id="541" r:id="rId35"/>
    <p:sldId id="525" r:id="rId36"/>
    <p:sldId id="526" r:id="rId37"/>
    <p:sldId id="527" r:id="rId38"/>
    <p:sldId id="543" r:id="rId39"/>
    <p:sldId id="544" r:id="rId40"/>
    <p:sldId id="529" r:id="rId41"/>
    <p:sldId id="475" r:id="rId42"/>
    <p:sldId id="477" r:id="rId43"/>
    <p:sldId id="478" r:id="rId44"/>
    <p:sldId id="479" r:id="rId45"/>
    <p:sldId id="530" r:id="rId46"/>
    <p:sldId id="532" r:id="rId47"/>
    <p:sldId id="545" r:id="rId48"/>
    <p:sldId id="542" r:id="rId4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6927" autoAdjust="0"/>
  </p:normalViewPr>
  <p:slideViewPr>
    <p:cSldViewPr snapToGrid="0" snapToObjects="1">
      <p:cViewPr varScale="1">
        <p:scale>
          <a:sx n="84" d="100"/>
          <a:sy n="84" d="100"/>
        </p:scale>
        <p:origin x="-92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50" Type="http://schemas.openxmlformats.org/officeDocument/2006/relationships/notesMaster" Target="notesMasters/notesMaster1.xml"/><Relationship Id="rId51" Type="http://schemas.openxmlformats.org/officeDocument/2006/relationships/printerSettings" Target="printerSettings/printerSettings1.bin"/><Relationship Id="rId52" Type="http://schemas.openxmlformats.org/officeDocument/2006/relationships/presProps" Target="presProps.xml"/><Relationship Id="rId53" Type="http://schemas.openxmlformats.org/officeDocument/2006/relationships/viewProps" Target="viewProps.xml"/><Relationship Id="rId54" Type="http://schemas.openxmlformats.org/officeDocument/2006/relationships/theme" Target="theme/theme1.xml"/><Relationship Id="rId55" Type="http://schemas.openxmlformats.org/officeDocument/2006/relationships/tableStyles" Target="tableStyles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slide" Target="slides/slide4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6C5D7E-955D-8B4E-90DA-A0FBEC7B91C1}" type="datetimeFigureOut">
              <a:rPr lang="en-US" smtClean="0"/>
              <a:t>4/23/19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99272D-19A8-E048-8EEA-12540FA11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1213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4/23/19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2141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4/23/19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6767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4/23/19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6075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4/23/19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83041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4/23/19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887125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4/23/19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754306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4/23/19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423548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4/23/19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497839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4/23/19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992687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4/23/19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485737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4/23/19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870462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4/23/19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10075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4/23/19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368546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4/23/19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068587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4/23/19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513178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4/23/19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49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4/23/19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0807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4/23/19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1326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4/23/19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2780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4/23/19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873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4/23/19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6911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4/23/19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8013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1C5D88-EB29-6841-8092-9D9A531548E1}" type="datetimeFigureOut">
              <a:rPr lang="en-US" smtClean="0"/>
              <a:t>4/23/19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898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1C5D88-EB29-6841-8092-9D9A531548E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4/23/19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BEB44B-6C31-084D-B3FA-7D197837C3D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13103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.png"/><Relationship Id="rId3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7" Type="http://schemas.openxmlformats.org/officeDocument/2006/relationships/image" Target="../media/image32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6" Type="http://schemas.openxmlformats.org/officeDocument/2006/relationships/image" Target="../media/image27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6.png"/><Relationship Id="rId5" Type="http://schemas.openxmlformats.org/officeDocument/2006/relationships/image" Target="../media/image38.png"/><Relationship Id="rId6" Type="http://schemas.openxmlformats.org/officeDocument/2006/relationships/image" Target="../media/image27.png"/><Relationship Id="rId7" Type="http://schemas.openxmlformats.org/officeDocument/2006/relationships/image" Target="../media/image39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7.png"/><Relationship Id="rId3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7.png"/><Relationship Id="rId3" Type="http://schemas.openxmlformats.org/officeDocument/2006/relationships/image" Target="../media/image4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5" Type="http://schemas.openxmlformats.org/officeDocument/2006/relationships/image" Target="../media/image52.png"/><Relationship Id="rId6" Type="http://schemas.openxmlformats.org/officeDocument/2006/relationships/image" Target="../media/image53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4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5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6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7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8.png"/><Relationship Id="rId3" Type="http://schemas.openxmlformats.org/officeDocument/2006/relationships/image" Target="../media/image59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0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1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2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3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4.png"/><Relationship Id="rId3" Type="http://schemas.openxmlformats.org/officeDocument/2006/relationships/image" Target="../media/image65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6.png"/><Relationship Id="rId3" Type="http://schemas.openxmlformats.org/officeDocument/2006/relationships/image" Target="../media/image67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8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9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0.png"/><Relationship Id="rId3" Type="http://schemas.openxmlformats.org/officeDocument/2006/relationships/image" Target="../media/image7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4" Type="http://schemas.openxmlformats.org/officeDocument/2006/relationships/image" Target="../media/image74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>
            <a:normAutofit/>
          </a:bodyPr>
          <a:lstStyle/>
          <a:p>
            <a:r>
              <a:rPr lang="en-US" sz="3400" dirty="0" smtClean="0"/>
              <a:t>GEOS 22060/ GEOS 32060 / ASTR 45900 </a:t>
            </a:r>
            <a:endParaRPr lang="en-US" sz="3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Lecture 6</a:t>
            </a:r>
          </a:p>
          <a:p>
            <a:r>
              <a:rPr lang="en-US" dirty="0" smtClean="0"/>
              <a:t>Tuesday 23 April 2019</a:t>
            </a: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180423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/>
              <a:t>What makes a planet habitable?</a:t>
            </a:r>
            <a:endParaRPr lang="en-US" b="1" dirty="0"/>
          </a:p>
          <a:p>
            <a:r>
              <a:rPr lang="en-US" dirty="0" smtClean="0"/>
              <a:t>Atmospheric escape, part 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43781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088" y="1328202"/>
            <a:ext cx="2209800" cy="4470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3630" y="1146351"/>
            <a:ext cx="4360370" cy="425423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691752" y="800934"/>
            <a:ext cx="4452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Mars hydrogen corona (</a:t>
            </a:r>
            <a:r>
              <a:rPr lang="en-US" dirty="0" err="1" smtClean="0"/>
              <a:t>Chauffray</a:t>
            </a:r>
            <a:r>
              <a:rPr lang="en-US" dirty="0" smtClean="0"/>
              <a:t> et al. 2008)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0" y="826064"/>
            <a:ext cx="23388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Earth hydrogen corona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0" y="191598"/>
            <a:ext cx="914399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smtClean="0"/>
              <a:t>What atmospheric escape looks like (inside the solar system):</a:t>
            </a:r>
            <a:endParaRPr lang="en-US" sz="2600" b="1" dirty="0"/>
          </a:p>
        </p:txBody>
      </p:sp>
    </p:spTree>
    <p:extLst>
      <p:ext uri="{BB962C8B-B14F-4D97-AF65-F5344CB8AC3E}">
        <p14:creationId xmlns:p14="http://schemas.microsoft.com/office/powerpoint/2010/main" val="28607350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8292"/>
            <a:ext cx="914399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smtClean="0"/>
              <a:t>What atmospheric escape looks like (outside the solar system):</a:t>
            </a:r>
            <a:endParaRPr lang="en-US" sz="26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5497" y="693736"/>
            <a:ext cx="5290627" cy="399780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76185" y="4691542"/>
            <a:ext cx="22409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Ehrenreich</a:t>
            </a:r>
            <a:r>
              <a:rPr lang="en-US" dirty="0" smtClean="0"/>
              <a:t> et al. 2015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98668" y="5060874"/>
            <a:ext cx="4236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GJ 436b (Neptune-sized planet in hot orbit)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5130" y="823077"/>
            <a:ext cx="4836158" cy="413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4311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394887" y="6267148"/>
            <a:ext cx="5986678" cy="1975386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-252764" y="1069221"/>
            <a:ext cx="1769660" cy="5613796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649234" y="1131149"/>
            <a:ext cx="1769660" cy="5393883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394887" y="865837"/>
            <a:ext cx="5254347" cy="408385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2791" y="63666"/>
            <a:ext cx="2952886" cy="121415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252903" y="825604"/>
            <a:ext cx="2381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(= “escape parameter”)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936"/>
            <a:ext cx="5276714" cy="1143000"/>
          </a:xfrm>
        </p:spPr>
        <p:txBody>
          <a:bodyPr/>
          <a:lstStyle/>
          <a:p>
            <a:r>
              <a:rPr lang="en-US" b="1" dirty="0" smtClean="0"/>
              <a:t>Jeans parameter:</a:t>
            </a:r>
            <a:endParaRPr lang="en-US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6343196" y="1663486"/>
            <a:ext cx="2800804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&gt;&gt; 1: stable atmosphere,</a:t>
            </a:r>
          </a:p>
          <a:p>
            <a:r>
              <a:rPr lang="en-US" dirty="0"/>
              <a:t>	 </a:t>
            </a:r>
            <a:r>
              <a:rPr lang="en-US" dirty="0" smtClean="0"/>
              <a:t>hydrostatic,</a:t>
            </a:r>
          </a:p>
          <a:p>
            <a:r>
              <a:rPr lang="en-US" dirty="0"/>
              <a:t> </a:t>
            </a:r>
            <a:r>
              <a:rPr lang="en-US" dirty="0" smtClean="0"/>
              <a:t>         Jeans escape (usually</a:t>
            </a:r>
          </a:p>
          <a:p>
            <a:r>
              <a:rPr lang="en-US" dirty="0"/>
              <a:t> </a:t>
            </a:r>
            <a:r>
              <a:rPr lang="en-US" dirty="0" smtClean="0"/>
              <a:t>         slow)</a:t>
            </a:r>
          </a:p>
          <a:p>
            <a:endParaRPr lang="en-US" dirty="0" smtClean="0"/>
          </a:p>
          <a:p>
            <a:r>
              <a:rPr lang="en-US" dirty="0" smtClean="0"/>
              <a:t>~ 1: hydrodynamic</a:t>
            </a:r>
          </a:p>
          <a:p>
            <a:r>
              <a:rPr lang="en-US" dirty="0" smtClean="0"/>
              <a:t>        escape (often fast)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084" y="1277819"/>
            <a:ext cx="6209112" cy="437964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343196" y="5657460"/>
            <a:ext cx="2495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Catling &amp; Kasting Fig. 5.4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28359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What sets the rate of atmospheric escape?</a:t>
            </a:r>
            <a:br>
              <a:rPr lang="en-US" dirty="0" smtClean="0"/>
            </a:br>
            <a:r>
              <a:rPr lang="en-US" i="1" dirty="0" smtClean="0"/>
              <a:t>Possible bottlenecks</a:t>
            </a:r>
            <a:endParaRPr lang="en-US" i="1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787380" y="5761543"/>
            <a:ext cx="332776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787380" y="5020316"/>
            <a:ext cx="332776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787380" y="3611090"/>
            <a:ext cx="332776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787380" y="2867642"/>
            <a:ext cx="332776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87380" y="5749785"/>
            <a:ext cx="25041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Condensation at surface</a:t>
            </a:r>
            <a:endParaRPr lang="en-US" i="1" dirty="0"/>
          </a:p>
        </p:txBody>
      </p:sp>
      <p:sp>
        <p:nvSpPr>
          <p:cNvPr id="13" name="TextBox 12"/>
          <p:cNvSpPr txBox="1"/>
          <p:nvPr/>
        </p:nvSpPr>
        <p:spPr>
          <a:xfrm>
            <a:off x="3047602" y="1683608"/>
            <a:ext cx="15381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Energy supply</a:t>
            </a:r>
            <a:endParaRPr lang="en-US" i="1" dirty="0"/>
          </a:p>
        </p:txBody>
      </p:sp>
      <p:sp>
        <p:nvSpPr>
          <p:cNvPr id="14" name="TextBox 13"/>
          <p:cNvSpPr txBox="1"/>
          <p:nvPr/>
        </p:nvSpPr>
        <p:spPr>
          <a:xfrm>
            <a:off x="787380" y="5008100"/>
            <a:ext cx="2920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Condensation in atmosphere</a:t>
            </a:r>
            <a:endParaRPr lang="en-US" i="1" dirty="0"/>
          </a:p>
        </p:txBody>
      </p:sp>
      <p:sp>
        <p:nvSpPr>
          <p:cNvPr id="15" name="TextBox 14"/>
          <p:cNvSpPr txBox="1"/>
          <p:nvPr/>
        </p:nvSpPr>
        <p:spPr>
          <a:xfrm>
            <a:off x="787380" y="3611090"/>
            <a:ext cx="13605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/>
              <a:t>Homopause</a:t>
            </a:r>
            <a:endParaRPr lang="en-US" i="1" dirty="0"/>
          </a:p>
        </p:txBody>
      </p:sp>
      <p:sp>
        <p:nvSpPr>
          <p:cNvPr id="16" name="TextBox 15"/>
          <p:cNvSpPr txBox="1"/>
          <p:nvPr/>
        </p:nvSpPr>
        <p:spPr>
          <a:xfrm>
            <a:off x="787380" y="2870639"/>
            <a:ext cx="1009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/>
              <a:t>Exobase</a:t>
            </a:r>
            <a:endParaRPr lang="en-US" i="1" dirty="0"/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564426" y="2372604"/>
            <a:ext cx="0" cy="374651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Curved Connector 19"/>
          <p:cNvCxnSpPr/>
          <p:nvPr/>
        </p:nvCxnSpPr>
        <p:spPr>
          <a:xfrm rot="5400000">
            <a:off x="3200473" y="1982382"/>
            <a:ext cx="627941" cy="769056"/>
          </a:xfrm>
          <a:prstGeom prst="curvedConnector2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812950" y="2370041"/>
            <a:ext cx="755210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Today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>
            <a:off x="682015" y="2763189"/>
            <a:ext cx="1115089" cy="660683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5524" y="2343611"/>
            <a:ext cx="5064027" cy="377550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102857" y="6303783"/>
            <a:ext cx="33293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H-bearing species on Earth today</a:t>
            </a:r>
            <a:endParaRPr lang="en-US" i="1" dirty="0"/>
          </a:p>
        </p:txBody>
      </p:sp>
      <p:sp>
        <p:nvSpPr>
          <p:cNvPr id="5" name="TextBox 4"/>
          <p:cNvSpPr txBox="1"/>
          <p:nvPr/>
        </p:nvSpPr>
        <p:spPr>
          <a:xfrm>
            <a:off x="6530296" y="5934911"/>
            <a:ext cx="2613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</a:t>
            </a:r>
            <a:r>
              <a:rPr lang="en-US" baseline="-25000" dirty="0" smtClean="0"/>
              <a:t>2</a:t>
            </a:r>
            <a:r>
              <a:rPr lang="en-US" dirty="0" smtClean="0"/>
              <a:t>O: 0.4% in troposphere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14503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742950" marR="0" lvl="1" indent="-28575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tabLst/>
              <a:defRPr/>
            </a:pPr>
            <a:r>
              <a:rPr kumimoji="0" lang="en-US" sz="4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Jeans Escape</a:t>
            </a:r>
            <a:br>
              <a:rPr kumimoji="0" lang="en-US" sz="4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(evaporation</a:t>
            </a:r>
            <a:r>
              <a:rPr kumimoji="0" lang="en-US" sz="3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of atmosphere into space)</a:t>
            </a:r>
            <a:endParaRPr lang="en-US" sz="30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18118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93627"/>
          </a:xfrm>
        </p:spPr>
        <p:txBody>
          <a:bodyPr/>
          <a:lstStyle/>
          <a:p>
            <a:r>
              <a:rPr lang="en-US" dirty="0" smtClean="0"/>
              <a:t>Failure of the hydrostatic equation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923" y="1042994"/>
            <a:ext cx="4241800" cy="5969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945" y="1785621"/>
            <a:ext cx="4445000" cy="11811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287205" y="708961"/>
            <a:ext cx="38567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Following Catling &amp; Kasting, section 5.3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718" y="2923325"/>
            <a:ext cx="3022600" cy="1168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7718" y="4091725"/>
            <a:ext cx="5803900" cy="13843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7718" y="5339198"/>
            <a:ext cx="4419600" cy="12954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538433" y="5785064"/>
            <a:ext cx="6713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/>
              <a:t>(!)</a:t>
            </a:r>
            <a:endParaRPr lang="en-US" sz="40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4031054" y="3268799"/>
            <a:ext cx="26149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FF0000"/>
                </a:solidFill>
              </a:rPr>
              <a:t>gravity varies with height</a:t>
            </a:r>
            <a:endParaRPr lang="en-US" i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571618" y="4549991"/>
            <a:ext cx="23424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FF0000"/>
                </a:solidFill>
              </a:rPr>
              <a:t>integrate from surface</a:t>
            </a:r>
          </a:p>
          <a:p>
            <a:r>
              <a:rPr lang="en-US" i="1" dirty="0" smtClean="0">
                <a:solidFill>
                  <a:srgbClr val="FF0000"/>
                </a:solidFill>
              </a:rPr>
              <a:t>to some distance r</a:t>
            </a:r>
            <a:endParaRPr lang="en-US" i="1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209761" y="5781739"/>
            <a:ext cx="30198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FF0000"/>
                </a:solidFill>
              </a:rPr>
              <a:t>finite atmospheric </a:t>
            </a:r>
          </a:p>
          <a:p>
            <a:r>
              <a:rPr lang="en-US" i="1" dirty="0" smtClean="0">
                <a:solidFill>
                  <a:srgbClr val="FF0000"/>
                </a:solidFill>
              </a:rPr>
              <a:t>pressure at infinite distance?</a:t>
            </a:r>
            <a:endParaRPr lang="en-US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17964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2989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Hydrostatic balance,  scale height, </a:t>
            </a:r>
            <a:r>
              <a:rPr lang="en-US" dirty="0" err="1" smtClean="0"/>
              <a:t>exobase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208" y="1001041"/>
            <a:ext cx="1640525" cy="9696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208" y="1970652"/>
            <a:ext cx="1698911" cy="9336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038" y="2904288"/>
            <a:ext cx="1887462" cy="86187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633" y="4239217"/>
            <a:ext cx="3236971" cy="8502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38730" y="4259718"/>
            <a:ext cx="3151380" cy="82976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868672" y="4504828"/>
            <a:ext cx="781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where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587449" y="2915900"/>
            <a:ext cx="517390" cy="85026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104839" y="2731234"/>
            <a:ext cx="1428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</a:t>
            </a:r>
            <a:r>
              <a:rPr lang="en-US" dirty="0" smtClean="0">
                <a:solidFill>
                  <a:srgbClr val="FF0000"/>
                </a:solidFill>
              </a:rPr>
              <a:t>cale height</a:t>
            </a:r>
            <a:r>
              <a:rPr lang="en-US" baseline="30000" dirty="0" smtClean="0">
                <a:solidFill>
                  <a:srgbClr val="FF0000"/>
                </a:solidFill>
              </a:rPr>
              <a:t>-1</a:t>
            </a:r>
            <a:endParaRPr lang="en-US" baseline="30000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046044" y="2049402"/>
            <a:ext cx="20196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3366FF"/>
                </a:solidFill>
              </a:rPr>
              <a:t>h</a:t>
            </a:r>
            <a:r>
              <a:rPr lang="en-US" dirty="0" smtClean="0">
                <a:solidFill>
                  <a:srgbClr val="3366FF"/>
                </a:solidFill>
              </a:rPr>
              <a:t>ydrostatic balance</a:t>
            </a:r>
            <a:endParaRPr lang="en-US" dirty="0">
              <a:solidFill>
                <a:srgbClr val="3366FF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H="1" flipV="1">
            <a:off x="1763832" y="3680333"/>
            <a:ext cx="740810" cy="21005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2504642" y="3702254"/>
            <a:ext cx="9463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 K</a:t>
            </a:r>
            <a:r>
              <a:rPr lang="en-US" baseline="30000" dirty="0" smtClean="0"/>
              <a:t>-1</a:t>
            </a:r>
            <a:r>
              <a:rPr lang="en-US" dirty="0" smtClean="0"/>
              <a:t> kg</a:t>
            </a:r>
            <a:r>
              <a:rPr lang="en-US" baseline="30000" dirty="0" smtClean="0"/>
              <a:t>-1</a:t>
            </a:r>
            <a:endParaRPr lang="en-US" baseline="30000" dirty="0"/>
          </a:p>
        </p:txBody>
      </p:sp>
    </p:spTree>
    <p:extLst>
      <p:ext uri="{BB962C8B-B14F-4D97-AF65-F5344CB8AC3E}">
        <p14:creationId xmlns:p14="http://schemas.microsoft.com/office/powerpoint/2010/main" val="17665513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2989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Hydrostatic balance,  scale height, </a:t>
            </a:r>
            <a:r>
              <a:rPr lang="en-US" dirty="0" err="1" smtClean="0"/>
              <a:t>exobase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150" y="1205989"/>
            <a:ext cx="1627350" cy="100411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5803" y="1901370"/>
            <a:ext cx="3911298" cy="89073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053676" y="3826569"/>
            <a:ext cx="523288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Comparing </a:t>
            </a:r>
            <a:r>
              <a:rPr lang="en-US" i="1" dirty="0" err="1" smtClean="0"/>
              <a:t>n</a:t>
            </a:r>
            <a:r>
              <a:rPr lang="en-US" i="1" baseline="-25000" dirty="0" err="1" smtClean="0"/>
              <a:t>ex</a:t>
            </a:r>
            <a:r>
              <a:rPr lang="en-US" i="1" baseline="-25000" dirty="0"/>
              <a:t> </a:t>
            </a:r>
            <a:r>
              <a:rPr lang="en-US" dirty="0" smtClean="0"/>
              <a:t>to the surface number density sets the</a:t>
            </a:r>
          </a:p>
          <a:p>
            <a:r>
              <a:rPr lang="en-US" dirty="0"/>
              <a:t>d</a:t>
            </a:r>
            <a:r>
              <a:rPr lang="en-US" dirty="0" smtClean="0"/>
              <a:t>ividing line between planets with atmospheres and </a:t>
            </a:r>
          </a:p>
          <a:p>
            <a:r>
              <a:rPr lang="en-US" dirty="0" smtClean="0"/>
              <a:t>worlds with </a:t>
            </a:r>
            <a:r>
              <a:rPr lang="en-US" dirty="0" err="1" smtClean="0"/>
              <a:t>collisionless</a:t>
            </a:r>
            <a:r>
              <a:rPr lang="en-US" dirty="0" smtClean="0"/>
              <a:t> exospheres</a:t>
            </a:r>
            <a:r>
              <a:rPr lang="en-US" dirty="0"/>
              <a:t> </a:t>
            </a:r>
            <a:r>
              <a:rPr lang="en-US" dirty="0" smtClean="0"/>
              <a:t>(Moon, Mercury)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6642297" y="1300340"/>
            <a:ext cx="1915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a</a:t>
            </a:r>
            <a:r>
              <a:rPr lang="en-US" dirty="0" smtClean="0"/>
              <a:t> ~ 10</a:t>
            </a:r>
            <a:r>
              <a:rPr lang="en-US" baseline="30000" dirty="0" smtClean="0"/>
              <a:t>-10</a:t>
            </a:r>
            <a:r>
              <a:rPr lang="en-US" dirty="0" smtClean="0"/>
              <a:t> m usually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6900890" y="1532038"/>
            <a:ext cx="2243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&lt; 10</a:t>
            </a:r>
            <a:r>
              <a:rPr lang="en-US" baseline="30000" dirty="0" smtClean="0"/>
              <a:t>-11</a:t>
            </a:r>
            <a:r>
              <a:rPr lang="en-US" dirty="0" smtClean="0"/>
              <a:t> m for atomic H</a:t>
            </a:r>
            <a:endParaRPr lang="en-US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2015" y="1289332"/>
            <a:ext cx="1270333" cy="485412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-9249" y="2927368"/>
            <a:ext cx="93014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Exobase</a:t>
            </a:r>
            <a:r>
              <a:rPr lang="en-US" b="1" dirty="0" smtClean="0"/>
              <a:t>: </a:t>
            </a:r>
            <a:r>
              <a:rPr lang="en-US" dirty="0" smtClean="0"/>
              <a:t>(1) Mean free path </a:t>
            </a:r>
            <a:r>
              <a:rPr lang="en-US" i="1" dirty="0" smtClean="0"/>
              <a:t>l</a:t>
            </a:r>
            <a:r>
              <a:rPr lang="en-US" dirty="0" smtClean="0"/>
              <a:t> = scale height.</a:t>
            </a:r>
          </a:p>
          <a:p>
            <a:r>
              <a:rPr lang="en-US" b="1" dirty="0"/>
              <a:t>	</a:t>
            </a:r>
            <a:r>
              <a:rPr lang="en-US" b="1" dirty="0" smtClean="0"/>
              <a:t>	</a:t>
            </a:r>
            <a:r>
              <a:rPr lang="en-US" dirty="0" smtClean="0"/>
              <a:t>(2) Altitude above which a vertically-rising molecule has a probability of collision of 1/e.</a:t>
            </a:r>
            <a:endParaRPr lang="en-US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52865" y="4923551"/>
            <a:ext cx="63142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Exobase</a:t>
            </a:r>
            <a:r>
              <a:rPr lang="en-US" b="1" dirty="0" smtClean="0"/>
              <a:t> on Earth today: </a:t>
            </a:r>
            <a:r>
              <a:rPr lang="en-US" dirty="0" smtClean="0"/>
              <a:t>Density ~4 x 10</a:t>
            </a:r>
            <a:r>
              <a:rPr lang="en-US" baseline="30000" dirty="0" smtClean="0"/>
              <a:t>7</a:t>
            </a:r>
            <a:r>
              <a:rPr lang="en-US" dirty="0" smtClean="0"/>
              <a:t> cm</a:t>
            </a:r>
            <a:r>
              <a:rPr lang="en-US" baseline="30000" dirty="0" smtClean="0"/>
              <a:t>-3</a:t>
            </a:r>
            <a:r>
              <a:rPr lang="en-US" dirty="0" smtClean="0"/>
              <a:t>. </a:t>
            </a:r>
          </a:p>
          <a:p>
            <a:r>
              <a:rPr lang="en-US" dirty="0" smtClean="0"/>
              <a:t>Dominant species at </a:t>
            </a:r>
            <a:r>
              <a:rPr lang="en-US" dirty="0" err="1" smtClean="0"/>
              <a:t>exobase</a:t>
            </a:r>
            <a:r>
              <a:rPr lang="en-US" dirty="0" smtClean="0"/>
              <a:t> is atomic O, which does not escape.</a:t>
            </a:r>
            <a:endParaRPr lang="en-US" b="1" baseline="30000" dirty="0"/>
          </a:p>
        </p:txBody>
      </p:sp>
    </p:spTree>
    <p:extLst>
      <p:ext uri="{BB962C8B-B14F-4D97-AF65-F5344CB8AC3E}">
        <p14:creationId xmlns:p14="http://schemas.microsoft.com/office/powerpoint/2010/main" val="5903366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60211"/>
            <a:ext cx="9144000" cy="641054"/>
          </a:xfrm>
        </p:spPr>
        <p:txBody>
          <a:bodyPr>
            <a:normAutofit/>
          </a:bodyPr>
          <a:lstStyle/>
          <a:p>
            <a:r>
              <a:rPr lang="en-US" sz="2700" dirty="0" smtClean="0"/>
              <a:t>Jeans escape is ‘evaporation’ of an atmosphere in to space</a:t>
            </a:r>
            <a:endParaRPr lang="en-US" sz="27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1866" y="5403085"/>
            <a:ext cx="2952886" cy="121415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01265"/>
            <a:ext cx="6429770" cy="445710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429770" y="4066799"/>
            <a:ext cx="18646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 atoms @ 1000K</a:t>
            </a:r>
          </a:p>
          <a:p>
            <a:r>
              <a:rPr lang="en-US" dirty="0" smtClean="0"/>
              <a:t>(Earth </a:t>
            </a:r>
            <a:r>
              <a:rPr lang="en-US" dirty="0" err="1" smtClean="0"/>
              <a:t>exobase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429770" y="5303724"/>
            <a:ext cx="22424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FF0000"/>
                </a:solidFill>
              </a:rPr>
              <a:t>What will the O </a:t>
            </a:r>
          </a:p>
          <a:p>
            <a:r>
              <a:rPr lang="en-US" i="1" dirty="0" smtClean="0">
                <a:solidFill>
                  <a:srgbClr val="FF0000"/>
                </a:solidFill>
              </a:rPr>
              <a:t>distribution look like?</a:t>
            </a:r>
            <a:endParaRPr lang="en-US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79213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38285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1285225" y="2887579"/>
            <a:ext cx="2889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6128" y="5609015"/>
            <a:ext cx="1993900" cy="11303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487998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Presentations, homework, </a:t>
            </a:r>
            <a:r>
              <a:rPr lang="en-US" dirty="0" err="1" smtClean="0"/>
              <a:t>e.t.c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500" dirty="0" smtClean="0"/>
              <a:t>Homework 2 is due Fri 26 in my mailbox first floor Hinds (4pm) </a:t>
            </a:r>
          </a:p>
          <a:p>
            <a:r>
              <a:rPr lang="en-US" sz="2800" dirty="0"/>
              <a:t>Class website = </a:t>
            </a:r>
          </a:p>
          <a:p>
            <a:pPr marL="0" indent="0">
              <a:buNone/>
            </a:pPr>
            <a:r>
              <a:rPr lang="en-US" sz="2800" dirty="0"/>
              <a:t>    http://</a:t>
            </a:r>
            <a:r>
              <a:rPr lang="en-US" sz="2800" dirty="0" err="1"/>
              <a:t>geosci.uchicago.edu</a:t>
            </a:r>
            <a:r>
              <a:rPr lang="en-US" sz="2800" dirty="0"/>
              <a:t>/~kite/</a:t>
            </a:r>
            <a:r>
              <a:rPr lang="en-US" sz="2800" dirty="0" smtClean="0"/>
              <a:t>geos32060_2019/</a:t>
            </a:r>
            <a:endParaRPr lang="en-US" sz="2800" dirty="0"/>
          </a:p>
          <a:p>
            <a:endParaRPr lang="en-US" sz="2500" dirty="0"/>
          </a:p>
        </p:txBody>
      </p:sp>
    </p:spTree>
    <p:extLst>
      <p:ext uri="{BB962C8B-B14F-4D97-AF65-F5344CB8AC3E}">
        <p14:creationId xmlns:p14="http://schemas.microsoft.com/office/powerpoint/2010/main" val="28474041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742950" marR="0" lvl="1" indent="-285750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tabLst/>
              <a:defRPr/>
            </a:pPr>
            <a:r>
              <a:rPr kumimoji="0" lang="en-US" sz="3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Introduction to Hydrodynamic Escape</a:t>
            </a:r>
            <a:br>
              <a:rPr kumimoji="0" lang="en-US" sz="3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endParaRPr lang="en-US" sz="3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142" y="1188661"/>
            <a:ext cx="8955858" cy="4525963"/>
          </a:xfrm>
        </p:spPr>
        <p:txBody>
          <a:bodyPr/>
          <a:lstStyle/>
          <a:p>
            <a:r>
              <a:rPr lang="en-US" dirty="0" smtClean="0"/>
              <a:t>De Laval nozzle (w/</a:t>
            </a:r>
            <a:r>
              <a:rPr lang="en-US" dirty="0" err="1" smtClean="0"/>
              <a:t>polytrope</a:t>
            </a:r>
            <a:r>
              <a:rPr lang="en-US" dirty="0" smtClean="0"/>
              <a:t> equation of state)</a:t>
            </a:r>
          </a:p>
          <a:p>
            <a:r>
              <a:rPr lang="en-US" dirty="0" smtClean="0"/>
              <a:t>Spherical </a:t>
            </a:r>
            <a:r>
              <a:rPr lang="en-US" dirty="0" smtClean="0"/>
              <a:t>outflows/inflows </a:t>
            </a:r>
            <a:r>
              <a:rPr lang="en-US" dirty="0" smtClean="0"/>
              <a:t>(</a:t>
            </a:r>
            <a:r>
              <a:rPr lang="en-US" dirty="0" err="1" smtClean="0"/>
              <a:t>polytrope</a:t>
            </a:r>
            <a:r>
              <a:rPr lang="en-US" dirty="0" smtClean="0"/>
              <a:t> &amp; isothermal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Relevant to solar wind, </a:t>
            </a:r>
            <a:r>
              <a:rPr lang="en-US" dirty="0" err="1" smtClean="0"/>
              <a:t>Bondi</a:t>
            </a:r>
            <a:r>
              <a:rPr lang="en-US" dirty="0" smtClean="0"/>
              <a:t>-Hoyle accretion of stars and gas-giant planets, and hydrodynamic escape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21677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4286"/>
          </a:xfrm>
        </p:spPr>
        <p:txBody>
          <a:bodyPr>
            <a:normAutofit/>
          </a:bodyPr>
          <a:lstStyle/>
          <a:p>
            <a:r>
              <a:rPr lang="en-US" dirty="0" smtClean="0"/>
              <a:t>De Laval nozzle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2653" y="683894"/>
            <a:ext cx="3504147" cy="24774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007" y="3569030"/>
            <a:ext cx="5479639" cy="6550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9304" y="3149566"/>
            <a:ext cx="399802" cy="419464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>
            <a:off x="5193853" y="3359298"/>
            <a:ext cx="3233693" cy="1175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4224031"/>
            <a:ext cx="2845649" cy="114312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61155" y="4462442"/>
            <a:ext cx="20025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1D, no body forces,</a:t>
            </a:r>
          </a:p>
          <a:p>
            <a:r>
              <a:rPr lang="en-US" dirty="0"/>
              <a:t>n</a:t>
            </a:r>
            <a:r>
              <a:rPr lang="en-US" dirty="0" smtClean="0"/>
              <a:t>o viscous forces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" y="5301034"/>
            <a:ext cx="2041744" cy="66290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667286" y="3901732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continuity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680326" y="4577426"/>
            <a:ext cx="12943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momentum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6667286" y="5324550"/>
            <a:ext cx="19311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“energy”</a:t>
            </a:r>
          </a:p>
          <a:p>
            <a:r>
              <a:rPr lang="en-US" dirty="0" smtClean="0"/>
              <a:t>(equation of state)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2793654" y="5509216"/>
            <a:ext cx="12407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</a:t>
            </a:r>
            <a:r>
              <a:rPr lang="en-US" dirty="0" err="1" smtClean="0"/>
              <a:t>polytrope</a:t>
            </a:r>
            <a:r>
              <a:rPr lang="en-US" dirty="0" smtClean="0"/>
              <a:t>)</a:t>
            </a:r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93654" y="5963938"/>
            <a:ext cx="381000" cy="381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92344" y="5976538"/>
            <a:ext cx="28878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= 1: special case (isothermal) </a:t>
            </a:r>
            <a:endParaRPr lang="en-US" dirty="0"/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457200" y="2698750"/>
            <a:ext cx="177800" cy="87028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0" y="2052419"/>
            <a:ext cx="10289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mass </a:t>
            </a:r>
          </a:p>
          <a:p>
            <a:pPr algn="ctr"/>
            <a:r>
              <a:rPr lang="en-US" dirty="0" smtClean="0"/>
              <a:t>flow rate</a:t>
            </a:r>
            <a:endParaRPr lang="en-US" dirty="0"/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2041525" y="2726185"/>
            <a:ext cx="0" cy="87028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963326" y="2079854"/>
            <a:ext cx="20422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nozzle</a:t>
            </a:r>
          </a:p>
          <a:p>
            <a:pPr algn="ctr"/>
            <a:r>
              <a:rPr lang="en-US" dirty="0" smtClean="0"/>
              <a:t>cross-sectional area</a:t>
            </a:r>
            <a:endParaRPr lang="en-US" dirty="0"/>
          </a:p>
        </p:txBody>
      </p:sp>
      <p:cxnSp>
        <p:nvCxnSpPr>
          <p:cNvPr id="23" name="Straight Connector 22"/>
          <p:cNvCxnSpPr/>
          <p:nvPr/>
        </p:nvCxnSpPr>
        <p:spPr>
          <a:xfrm>
            <a:off x="1028985" y="2698750"/>
            <a:ext cx="176466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H="1">
            <a:off x="2793654" y="2079854"/>
            <a:ext cx="509195" cy="168252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2874581" y="1433523"/>
            <a:ext cx="8671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fluid</a:t>
            </a:r>
          </a:p>
          <a:p>
            <a:pPr algn="ctr"/>
            <a:r>
              <a:rPr lang="en-US" dirty="0" smtClean="0"/>
              <a:t>density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3587763" y="2232254"/>
            <a:ext cx="9108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fluid</a:t>
            </a:r>
          </a:p>
          <a:p>
            <a:pPr algn="ctr"/>
            <a:r>
              <a:rPr lang="en-US" dirty="0" smtClean="0"/>
              <a:t>velocity</a:t>
            </a:r>
            <a:endParaRPr lang="en-US" dirty="0"/>
          </a:p>
        </p:txBody>
      </p:sp>
      <p:cxnSp>
        <p:nvCxnSpPr>
          <p:cNvPr id="28" name="Straight Arrow Connector 27"/>
          <p:cNvCxnSpPr/>
          <p:nvPr/>
        </p:nvCxnSpPr>
        <p:spPr>
          <a:xfrm flipH="1">
            <a:off x="3092344" y="2878585"/>
            <a:ext cx="828781" cy="88379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03135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9662" y="435055"/>
            <a:ext cx="1711078" cy="11423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77367"/>
            <a:ext cx="9144000" cy="161534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64327" y="3609783"/>
            <a:ext cx="3352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Divide by      , integrate both sides 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1642" y="3609783"/>
            <a:ext cx="236040" cy="37440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75183" y="4195518"/>
            <a:ext cx="4074613" cy="127295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45558" y="38741"/>
            <a:ext cx="1900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From momentum: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49400" y="131256"/>
            <a:ext cx="1854890" cy="131140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45558" y="815367"/>
            <a:ext cx="16569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sound speed </a:t>
            </a:r>
            <a:r>
              <a:rPr lang="en-US" i="1" dirty="0" err="1" smtClean="0"/>
              <a:t>c</a:t>
            </a:r>
            <a:r>
              <a:rPr lang="en-US" i="1" baseline="-25000" dirty="0" err="1" smtClean="0"/>
              <a:t>s</a:t>
            </a:r>
            <a:r>
              <a:rPr lang="en-US" dirty="0" smtClean="0"/>
              <a:t>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62252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5558" y="38741"/>
            <a:ext cx="17378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From continuity: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327" y="408073"/>
            <a:ext cx="5479639" cy="6550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640" y="1239502"/>
            <a:ext cx="4609481" cy="7078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8148" y="3286667"/>
            <a:ext cx="3486668" cy="108927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64327" y="3562751"/>
            <a:ext cx="1369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Substitute in 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914717" y="3544060"/>
            <a:ext cx="2187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(from previous slide):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0909" y="1832410"/>
            <a:ext cx="4915212" cy="111037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84776" y="154774"/>
            <a:ext cx="2007755" cy="141948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8299" y="4375940"/>
            <a:ext cx="6834596" cy="1459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1489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4776" y="154774"/>
            <a:ext cx="2007755" cy="14194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071" y="117196"/>
            <a:ext cx="6549697" cy="145706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232702" y="1574256"/>
            <a:ext cx="26336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NOZZLE EQUATION</a:t>
            </a:r>
            <a:endParaRPr lang="en-US" sz="2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89538" y="2069290"/>
            <a:ext cx="8802993" cy="286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Neat features: </a:t>
            </a:r>
          </a:p>
          <a:p>
            <a:r>
              <a:rPr lang="en-US" dirty="0"/>
              <a:t>	</a:t>
            </a:r>
            <a:r>
              <a:rPr lang="en-US" dirty="0" smtClean="0"/>
              <a:t>	- Completely reversible (describes inflow and outflow) (u</a:t>
            </a:r>
            <a:r>
              <a:rPr lang="en-US" baseline="30000" dirty="0" smtClean="0"/>
              <a:t>2</a:t>
            </a:r>
            <a:r>
              <a:rPr lang="en-US" dirty="0" smtClean="0"/>
              <a:t>)</a:t>
            </a:r>
          </a:p>
          <a:p>
            <a:r>
              <a:rPr lang="en-US" dirty="0"/>
              <a:t>		</a:t>
            </a:r>
            <a:r>
              <a:rPr lang="en-US" dirty="0" smtClean="0"/>
              <a:t>  (e.g., loss of gas from a planet and accretion of gas onto a planet)</a:t>
            </a:r>
          </a:p>
          <a:p>
            <a:r>
              <a:rPr lang="en-US" dirty="0"/>
              <a:t>	</a:t>
            </a:r>
            <a:r>
              <a:rPr lang="en-US" dirty="0" smtClean="0"/>
              <a:t>	  (inflow of gas onto a star, and outflow of gas from a star = stellar wind / solar wind)</a:t>
            </a:r>
          </a:p>
          <a:p>
            <a:r>
              <a:rPr lang="en-US" dirty="0"/>
              <a:t>	</a:t>
            </a:r>
            <a:r>
              <a:rPr lang="en-US" dirty="0" smtClean="0"/>
              <a:t>	- If subsonic, then will accelerate on convergence and </a:t>
            </a:r>
            <a:r>
              <a:rPr lang="en-US" dirty="0" err="1" smtClean="0"/>
              <a:t>deccelerate</a:t>
            </a:r>
            <a:r>
              <a:rPr lang="en-US" dirty="0" smtClean="0"/>
              <a:t> on convergence</a:t>
            </a:r>
          </a:p>
          <a:p>
            <a:r>
              <a:rPr lang="en-US" dirty="0"/>
              <a:t>	</a:t>
            </a:r>
            <a:r>
              <a:rPr lang="en-US" dirty="0" smtClean="0"/>
              <a:t>	- If supersonic, then will accelerate on divergence and decelerate on convergence.</a:t>
            </a:r>
          </a:p>
          <a:p>
            <a:r>
              <a:rPr lang="en-US" dirty="0" smtClean="0"/>
              <a:t>		  (This is because supersonic flows are highly compressible; the increase in A leads 		    to large decrease in density, so u must increase by continuity).</a:t>
            </a:r>
          </a:p>
          <a:p>
            <a:r>
              <a:rPr lang="en-US" dirty="0" smtClean="0"/>
              <a:t>		- At the choke point, we must have either a sonic</a:t>
            </a:r>
            <a:r>
              <a:rPr lang="en-US" dirty="0" smtClean="0">
                <a:sym typeface="Wingdings"/>
              </a:rPr>
              <a:t> supersonic transition, or a 			  maximum or a minimum in velocity.</a:t>
            </a:r>
            <a:r>
              <a:rPr lang="en-US" dirty="0"/>
              <a:t>	</a:t>
            </a:r>
            <a:r>
              <a:rPr lang="en-US" dirty="0" smtClean="0"/>
              <a:t>	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77044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951" y="23517"/>
            <a:ext cx="7127278" cy="654264"/>
          </a:xfrm>
        </p:spPr>
        <p:txBody>
          <a:bodyPr>
            <a:normAutofit/>
          </a:bodyPr>
          <a:lstStyle/>
          <a:p>
            <a:pPr algn="l"/>
            <a:r>
              <a:rPr lang="en-US" sz="3000" dirty="0" smtClean="0"/>
              <a:t>Spherical outflows &amp; the sonic radius</a:t>
            </a:r>
            <a:endParaRPr lang="en-US" sz="3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9822" y="123616"/>
            <a:ext cx="1441933" cy="191056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26748" y="2034177"/>
            <a:ext cx="15410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Eugene Parker </a:t>
            </a:r>
          </a:p>
          <a:p>
            <a:r>
              <a:rPr lang="en-US" dirty="0" smtClean="0"/>
              <a:t>(U. Chicago)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951" y="893628"/>
            <a:ext cx="3164536" cy="282561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719243"/>
            <a:ext cx="9144000" cy="1643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466890" y="3598025"/>
            <a:ext cx="1230272" cy="176448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7162155" y="2951694"/>
            <a:ext cx="17938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Basis for defining</a:t>
            </a:r>
          </a:p>
          <a:p>
            <a:r>
              <a:rPr lang="en-US" dirty="0">
                <a:solidFill>
                  <a:srgbClr val="FF0000"/>
                </a:solidFill>
              </a:rPr>
              <a:t>s</a:t>
            </a:r>
            <a:r>
              <a:rPr lang="en-US" dirty="0" smtClean="0">
                <a:solidFill>
                  <a:srgbClr val="FF0000"/>
                </a:solidFill>
              </a:rPr>
              <a:t>onic radius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92487" y="5327238"/>
            <a:ext cx="2132506" cy="139595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151380" y="5327238"/>
            <a:ext cx="2370418" cy="13959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5521798" y="5855525"/>
            <a:ext cx="13133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Sonic radius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561755" y="124728"/>
            <a:ext cx="1652315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Parker &amp;</a:t>
            </a:r>
          </a:p>
          <a:p>
            <a:r>
              <a:rPr lang="en-US" sz="2400" b="1" dirty="0" smtClean="0"/>
              <a:t>Chandra &amp;</a:t>
            </a:r>
          </a:p>
          <a:p>
            <a:r>
              <a:rPr lang="en-US" sz="2400" b="1" dirty="0" smtClean="0"/>
              <a:t>Fermi &amp;</a:t>
            </a:r>
          </a:p>
          <a:p>
            <a:r>
              <a:rPr lang="en-US" sz="2400" b="1" dirty="0" smtClean="0"/>
              <a:t>Compton &amp;</a:t>
            </a:r>
          </a:p>
          <a:p>
            <a:r>
              <a:rPr lang="en-US" sz="2400" b="1" dirty="0" smtClean="0"/>
              <a:t>Hubble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529703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900" y="0"/>
            <a:ext cx="76737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0252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4800" y="0"/>
            <a:ext cx="59937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6088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5531"/>
            <a:ext cx="5573264" cy="535194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640413" y="5316412"/>
            <a:ext cx="421792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Relevant cases for this course: </a:t>
            </a:r>
            <a:r>
              <a:rPr lang="en-US" b="1" dirty="0" smtClean="0"/>
              <a:t>V</a:t>
            </a:r>
            <a:r>
              <a:rPr lang="en-US" dirty="0" smtClean="0"/>
              <a:t> and </a:t>
            </a:r>
            <a:r>
              <a:rPr lang="en-US" b="1" dirty="0" smtClean="0"/>
              <a:t>VI</a:t>
            </a:r>
          </a:p>
          <a:p>
            <a:r>
              <a:rPr lang="en-US" b="1" dirty="0" smtClean="0"/>
              <a:t>I </a:t>
            </a:r>
            <a:r>
              <a:rPr lang="en-US" dirty="0" smtClean="0"/>
              <a:t>and </a:t>
            </a:r>
            <a:r>
              <a:rPr lang="en-US" b="1" dirty="0" smtClean="0"/>
              <a:t>II </a:t>
            </a:r>
            <a:r>
              <a:rPr lang="en-US" dirty="0" smtClean="0"/>
              <a:t>are unphysical </a:t>
            </a:r>
            <a:endParaRPr lang="en-US" b="1" dirty="0" smtClean="0"/>
          </a:p>
          <a:p>
            <a:r>
              <a:rPr lang="en-US" b="1" dirty="0" smtClean="0"/>
              <a:t>IV </a:t>
            </a:r>
            <a:r>
              <a:rPr lang="en-US" dirty="0" smtClean="0"/>
              <a:t>requires unrealistic boundary conditions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6858335" y="867853"/>
            <a:ext cx="202254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Bernoulli for a</a:t>
            </a:r>
          </a:p>
          <a:p>
            <a:r>
              <a:rPr lang="en-US" i="1" dirty="0" err="1" smtClean="0"/>
              <a:t>polytrope</a:t>
            </a:r>
            <a:r>
              <a:rPr lang="en-US" i="1" dirty="0" smtClean="0"/>
              <a:t> equation</a:t>
            </a:r>
          </a:p>
          <a:p>
            <a:r>
              <a:rPr lang="en-US" i="1" dirty="0"/>
              <a:t>o</a:t>
            </a:r>
            <a:r>
              <a:rPr lang="en-US" i="1" dirty="0" smtClean="0"/>
              <a:t>f state</a:t>
            </a:r>
            <a:endParaRPr lang="en-US" i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0895" y="0"/>
            <a:ext cx="5243105" cy="843528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 flipV="1">
            <a:off x="2351225" y="326946"/>
            <a:ext cx="12573" cy="37473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 rot="5400000">
            <a:off x="1891786" y="1521091"/>
            <a:ext cx="1313355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Sonic radius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 rot="19852009">
            <a:off x="3750015" y="1182773"/>
            <a:ext cx="6452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wind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 rot="479954">
            <a:off x="3489814" y="4002754"/>
            <a:ext cx="8221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breeze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8922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8449" y="52388"/>
            <a:ext cx="8543925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special case of isothermal escape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451538" y="1010722"/>
            <a:ext cx="3692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Zahnle</a:t>
            </a:r>
            <a:r>
              <a:rPr lang="en-US" dirty="0" smtClean="0"/>
              <a:t> &amp; Catling 2017 (</a:t>
            </a:r>
            <a:r>
              <a:rPr lang="en-US" dirty="0" err="1" smtClean="0"/>
              <a:t>req’d</a:t>
            </a:r>
            <a:r>
              <a:rPr lang="en-US" dirty="0" smtClean="0"/>
              <a:t> reading)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150" y="1651000"/>
            <a:ext cx="2476500" cy="50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600" y="2282825"/>
            <a:ext cx="1701800" cy="5969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150" y="2755900"/>
            <a:ext cx="2603500" cy="13462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84650" y="2498725"/>
            <a:ext cx="4178300" cy="13335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4350" y="4102100"/>
            <a:ext cx="7734300" cy="186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6794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49615"/>
          </a:xfrm>
        </p:spPr>
        <p:txBody>
          <a:bodyPr>
            <a:normAutofit/>
          </a:bodyPr>
          <a:lstStyle/>
          <a:p>
            <a:r>
              <a:rPr lang="en-US" dirty="0" smtClean="0"/>
              <a:t>Course 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949615"/>
            <a:ext cx="8229600" cy="4708525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b="1" dirty="0" smtClean="0"/>
              <a:t>Foundations (1-2 weeks)</a:t>
            </a:r>
          </a:p>
          <a:p>
            <a:r>
              <a:rPr lang="en-US" sz="2000" dirty="0" smtClean="0"/>
              <a:t>Earth history</a:t>
            </a:r>
          </a:p>
          <a:p>
            <a:r>
              <a:rPr lang="en-US" sz="2000" dirty="0" smtClean="0"/>
              <a:t>HZ concept, atmospheric science essentials</a:t>
            </a:r>
          </a:p>
          <a:p>
            <a:r>
              <a:rPr lang="en-US" sz="2000" dirty="0" smtClean="0"/>
              <a:t>Post-Hadean Earth system</a:t>
            </a:r>
          </a:p>
          <a:p>
            <a:pPr marL="0" indent="0">
              <a:buNone/>
            </a:pPr>
            <a:r>
              <a:rPr lang="en-US" b="1" dirty="0" smtClean="0"/>
              <a:t>Principles – how are habitable planets initiated and sustained? (4-5 weeks)</a:t>
            </a:r>
          </a:p>
          <a:p>
            <a:r>
              <a:rPr lang="en-US" sz="1900" dirty="0" smtClean="0"/>
              <a:t>Volatile supply, volatile escape</a:t>
            </a:r>
            <a:endParaRPr lang="en-US" sz="1900" dirty="0"/>
          </a:p>
          <a:p>
            <a:r>
              <a:rPr lang="en-US" sz="1900" dirty="0" smtClean="0"/>
              <a:t>Long-term climate evolution</a:t>
            </a:r>
          </a:p>
          <a:p>
            <a:r>
              <a:rPr lang="en-US" sz="1900" dirty="0"/>
              <a:t>Runaway </a:t>
            </a:r>
            <a:r>
              <a:rPr lang="en-US" sz="1900" dirty="0" smtClean="0"/>
              <a:t>greenhouse, moist greenhouse</a:t>
            </a:r>
            <a:endParaRPr lang="en-US" sz="1900" dirty="0"/>
          </a:p>
          <a:p>
            <a:pPr marL="0" indent="0">
              <a:buNone/>
            </a:pPr>
            <a:r>
              <a:rPr lang="en-US" b="1" dirty="0" smtClean="0"/>
              <a:t>Specifics (~2 weeks)</a:t>
            </a:r>
          </a:p>
          <a:p>
            <a:r>
              <a:rPr lang="en-US" sz="1900" dirty="0" smtClean="0"/>
              <a:t>Early Mars </a:t>
            </a:r>
          </a:p>
          <a:p>
            <a:r>
              <a:rPr lang="en-US" sz="1900" dirty="0" err="1" smtClean="0"/>
              <a:t>Hyperthermals</a:t>
            </a:r>
            <a:r>
              <a:rPr lang="en-US" sz="1900" dirty="0" smtClean="0"/>
              <a:t> on Earth</a:t>
            </a:r>
          </a:p>
          <a:p>
            <a:r>
              <a:rPr lang="en-US" sz="1900" dirty="0" smtClean="0"/>
              <a:t>Oceans within ice-covered moons</a:t>
            </a:r>
          </a:p>
          <a:p>
            <a:r>
              <a:rPr lang="en-US" sz="1900" dirty="0" err="1" smtClean="0"/>
              <a:t>Exoplanetary</a:t>
            </a:r>
            <a:r>
              <a:rPr lang="en-US" sz="1900" dirty="0" smtClean="0"/>
              <a:t> systems e.g. TRAPPIST-1 system</a:t>
            </a:r>
            <a:endParaRPr lang="en-US" sz="1900" dirty="0"/>
          </a:p>
        </p:txBody>
      </p:sp>
      <p:sp>
        <p:nvSpPr>
          <p:cNvPr id="4" name="Oval 3"/>
          <p:cNvSpPr/>
          <p:nvPr/>
        </p:nvSpPr>
        <p:spPr>
          <a:xfrm>
            <a:off x="2714625" y="3067050"/>
            <a:ext cx="1730620" cy="304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F7F7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445245" y="3051770"/>
            <a:ext cx="8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TODAY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174816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7800"/>
            <a:ext cx="9144000" cy="6493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04554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400"/>
            <a:ext cx="9144000" cy="6785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66270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65100"/>
            <a:ext cx="9144000" cy="1143000"/>
          </a:xfrm>
        </p:spPr>
        <p:txBody>
          <a:bodyPr>
            <a:normAutofit/>
          </a:bodyPr>
          <a:lstStyle/>
          <a:p>
            <a:r>
              <a:rPr lang="en-US" sz="3000" dirty="0" smtClean="0"/>
              <a:t>Protective (?) role of planetary magnetic field with respect to solar wind stripping</a:t>
            </a:r>
            <a:endParaRPr lang="en-US" sz="3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08100"/>
            <a:ext cx="9144000" cy="4231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86847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0"/>
            <a:ext cx="9144000" cy="6810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25553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100" y="0"/>
            <a:ext cx="7200900" cy="51572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107459"/>
            <a:ext cx="9144000" cy="1750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67246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4358"/>
            <a:ext cx="9144000" cy="1143000"/>
          </a:xfrm>
        </p:spPr>
        <p:txBody>
          <a:bodyPr>
            <a:normAutofit/>
          </a:bodyPr>
          <a:lstStyle/>
          <a:p>
            <a:r>
              <a:rPr lang="en-US" sz="2200" dirty="0" smtClean="0"/>
              <a:t>Noble gas abundance ratios and isotope ratios provide evidence for atmospheric loss.</a:t>
            </a:r>
            <a:endParaRPr lang="en-US" sz="2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844" y="1236262"/>
            <a:ext cx="7031223" cy="5621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53911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9692" y="1227426"/>
            <a:ext cx="7239000" cy="5098565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-133526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sz="2700" dirty="0"/>
              <a:t/>
            </a:r>
            <a:br>
              <a:rPr lang="en-US" sz="2700" dirty="0"/>
            </a:br>
            <a:r>
              <a:rPr lang="en-US" sz="2700" dirty="0" smtClean="0"/>
              <a:t>Relative to today’s Sun, the Sun around the time of the Moon-forming impact had lower bolometric luminosity, but much higher</a:t>
            </a:r>
            <a:r>
              <a:rPr lang="en-US" sz="2700" dirty="0"/>
              <a:t> </a:t>
            </a:r>
            <a:r>
              <a:rPr lang="en-US" sz="2700" dirty="0" smtClean="0"/>
              <a:t>EUV / soft X-ray luminosity.</a:t>
            </a:r>
            <a:endParaRPr lang="en-US" sz="2700" dirty="0"/>
          </a:p>
        </p:txBody>
      </p:sp>
      <p:sp>
        <p:nvSpPr>
          <p:cNvPr id="2" name="TextBox 1"/>
          <p:cNvSpPr txBox="1"/>
          <p:nvPr/>
        </p:nvSpPr>
        <p:spPr>
          <a:xfrm>
            <a:off x="5303435" y="6325991"/>
            <a:ext cx="38405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Zahnle</a:t>
            </a:r>
            <a:r>
              <a:rPr lang="en-US" dirty="0" smtClean="0"/>
              <a:t> et al. 2007 (in required reading)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781451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400"/>
            <a:ext cx="9144000" cy="6800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77082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49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94056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074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Lecture 6 key concepts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24046"/>
            <a:ext cx="8229600" cy="452596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Bottlenecks for atmospheric escape</a:t>
            </a:r>
          </a:p>
          <a:p>
            <a:pPr lvl="1"/>
            <a:r>
              <a:rPr lang="en-US" dirty="0"/>
              <a:t>Energy supply, </a:t>
            </a:r>
            <a:r>
              <a:rPr lang="en-US" dirty="0" err="1"/>
              <a:t>exobase</a:t>
            </a:r>
            <a:r>
              <a:rPr lang="en-US" dirty="0"/>
              <a:t>, </a:t>
            </a:r>
            <a:r>
              <a:rPr lang="en-US" dirty="0" err="1"/>
              <a:t>homopause</a:t>
            </a:r>
            <a:r>
              <a:rPr lang="en-US" dirty="0"/>
              <a:t>, condensation in atmosphere, condensation at </a:t>
            </a:r>
            <a:r>
              <a:rPr lang="en-US" dirty="0" smtClean="0"/>
              <a:t>surface</a:t>
            </a:r>
          </a:p>
          <a:p>
            <a:r>
              <a:rPr lang="en-US" dirty="0" smtClean="0"/>
              <a:t>Energy </a:t>
            </a:r>
            <a:r>
              <a:rPr lang="en-US" dirty="0"/>
              <a:t>sources for atmospheric escape</a:t>
            </a:r>
          </a:p>
          <a:p>
            <a:pPr lvl="1"/>
            <a:r>
              <a:rPr lang="en-US" dirty="0"/>
              <a:t>Thermal, individual-photons, solar wind, </a:t>
            </a:r>
            <a:r>
              <a:rPr lang="en-US" dirty="0" smtClean="0"/>
              <a:t>impacts</a:t>
            </a:r>
          </a:p>
          <a:p>
            <a:r>
              <a:rPr lang="en-US" dirty="0" smtClean="0"/>
              <a:t>Escape parameter, </a:t>
            </a:r>
            <a:r>
              <a:rPr lang="en-US" dirty="0" err="1" smtClean="0"/>
              <a:t>exobase</a:t>
            </a:r>
            <a:r>
              <a:rPr lang="en-US" dirty="0" smtClean="0"/>
              <a:t>, Jeans escape</a:t>
            </a:r>
          </a:p>
          <a:p>
            <a:r>
              <a:rPr lang="en-US" dirty="0" smtClean="0"/>
              <a:t>The role of the sonic point in hydrodynamic escape</a:t>
            </a:r>
          </a:p>
          <a:p>
            <a:pPr marL="457200" lvl="1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0019102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84281"/>
            <a:ext cx="9144000" cy="521088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510"/>
            <a:ext cx="7450716" cy="2129158"/>
          </a:xfrm>
        </p:spPr>
        <p:txBody>
          <a:bodyPr>
            <a:normAutofit fontScale="90000"/>
          </a:bodyPr>
          <a:lstStyle/>
          <a:p>
            <a:pPr algn="l"/>
            <a:r>
              <a:rPr lang="en-US" sz="2400" b="1" dirty="0" smtClean="0"/>
              <a:t>Review of required reading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- </a:t>
            </a:r>
            <a:r>
              <a:rPr lang="en-US" sz="2400" dirty="0" err="1" smtClean="0"/>
              <a:t>Morbidelli</a:t>
            </a:r>
            <a:r>
              <a:rPr lang="en-US" sz="2400" dirty="0" smtClean="0"/>
              <a:t> et al 2012 will be presented on Thu</a:t>
            </a:r>
            <a:br>
              <a:rPr lang="en-US" sz="2400" dirty="0" smtClean="0"/>
            </a:br>
            <a:r>
              <a:rPr lang="en-US" sz="2400" dirty="0" smtClean="0"/>
              <a:t>- </a:t>
            </a:r>
            <a:r>
              <a:rPr lang="en-US" sz="2400" dirty="0" err="1" smtClean="0"/>
              <a:t>Genda</a:t>
            </a:r>
            <a:r>
              <a:rPr lang="en-US" sz="2400" dirty="0" smtClean="0"/>
              <a:t> 2016; Langmuir &amp; </a:t>
            </a:r>
            <a:r>
              <a:rPr lang="en-US" sz="2400" dirty="0" err="1" smtClean="0"/>
              <a:t>Broecker</a:t>
            </a:r>
            <a:r>
              <a:rPr lang="en-US" sz="2400" dirty="0" smtClean="0"/>
              <a:t> ch.9</a:t>
            </a:r>
            <a:br>
              <a:rPr lang="en-US" sz="2400" dirty="0" smtClean="0"/>
            </a:br>
            <a:r>
              <a:rPr lang="en-US" sz="2400" dirty="0" smtClean="0"/>
              <a:t>- Forget &amp; </a:t>
            </a:r>
            <a:r>
              <a:rPr lang="en-US" sz="2400" dirty="0" err="1" smtClean="0"/>
              <a:t>Leconte</a:t>
            </a:r>
            <a:r>
              <a:rPr lang="en-US" sz="2400" dirty="0" smtClean="0"/>
              <a:t> 2014: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6681230" y="397565"/>
            <a:ext cx="1191502" cy="1411334"/>
          </a:xfrm>
          <a:prstGeom prst="line">
            <a:avLst/>
          </a:prstGeom>
          <a:ln w="63500"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 rot="18622707">
            <a:off x="6700983" y="890526"/>
            <a:ext cx="19833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“cosmic shoreline”</a:t>
            </a:r>
            <a:endParaRPr lang="en-US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Left Brace 8"/>
          <p:cNvSpPr/>
          <p:nvPr/>
        </p:nvSpPr>
        <p:spPr>
          <a:xfrm>
            <a:off x="1451549" y="1808899"/>
            <a:ext cx="604811" cy="3195230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0" y="2554978"/>
            <a:ext cx="1674945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range of</a:t>
            </a:r>
          </a:p>
          <a:p>
            <a:r>
              <a:rPr lang="en-US" i="1" dirty="0" smtClean="0"/>
              <a:t>possible</a:t>
            </a:r>
          </a:p>
          <a:p>
            <a:r>
              <a:rPr lang="en-US" i="1" dirty="0" smtClean="0"/>
              <a:t>atmospheres</a:t>
            </a:r>
          </a:p>
          <a:p>
            <a:r>
              <a:rPr lang="en-US" i="1" dirty="0" smtClean="0"/>
              <a:t>(and the </a:t>
            </a:r>
          </a:p>
          <a:p>
            <a:r>
              <a:rPr lang="en-US" i="1" dirty="0" smtClean="0"/>
              <a:t>processes that</a:t>
            </a:r>
          </a:p>
          <a:p>
            <a:r>
              <a:rPr lang="en-US" i="1" dirty="0" smtClean="0"/>
              <a:t>separate them)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45010637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Bonus slides – Volatile Delivery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67984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08200"/>
            <a:ext cx="6075766" cy="43804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6878" y="0"/>
            <a:ext cx="4651022" cy="2616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905850" y="2615168"/>
            <a:ext cx="22381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G. Kuiper (U. Chicago)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0" y="0"/>
            <a:ext cx="32622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Pluto &amp; kin = The Kuiper Belt:</a:t>
            </a:r>
          </a:p>
          <a:p>
            <a:r>
              <a:rPr lang="en-US" b="1" dirty="0" smtClean="0"/>
              <a:t>(Planetary science with large </a:t>
            </a:r>
            <a:r>
              <a:rPr lang="en-US" b="1" i="1" dirty="0" smtClean="0"/>
              <a:t>n</a:t>
            </a:r>
            <a:r>
              <a:rPr lang="en-US" b="1" dirty="0" smtClean="0"/>
              <a:t>!)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0" y="755471"/>
            <a:ext cx="469908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Range of albedos, sizes, compositions,</a:t>
            </a:r>
          </a:p>
          <a:p>
            <a:r>
              <a:rPr lang="en-US" dirty="0"/>
              <a:t>d</a:t>
            </a:r>
            <a:r>
              <a:rPr lang="en-US" dirty="0" smtClean="0"/>
              <a:t>istances from the sun. Principal volatiles:</a:t>
            </a:r>
            <a:br>
              <a:rPr lang="en-US" dirty="0" smtClean="0"/>
            </a:br>
            <a:r>
              <a:rPr lang="en-US" dirty="0" smtClean="0"/>
              <a:t>N2, CO2, CO, CH4. H2O has negligible saturation</a:t>
            </a:r>
          </a:p>
          <a:p>
            <a:r>
              <a:rPr lang="en-US" dirty="0"/>
              <a:t>v</a:t>
            </a:r>
            <a:r>
              <a:rPr lang="en-US" dirty="0" smtClean="0"/>
              <a:t>apor pressure (only way to remove H2O is</a:t>
            </a:r>
          </a:p>
          <a:p>
            <a:r>
              <a:rPr lang="en-US" dirty="0" err="1" smtClean="0"/>
              <a:t>Nonthermal</a:t>
            </a:r>
            <a:r>
              <a:rPr lang="en-US" dirty="0" smtClean="0"/>
              <a:t> mechanisms, or </a:t>
            </a:r>
            <a:r>
              <a:rPr lang="en-US" dirty="0" err="1" smtClean="0"/>
              <a:t>cryovolcanism</a:t>
            </a:r>
            <a:r>
              <a:rPr lang="en-US" dirty="0" smtClean="0"/>
              <a:t>).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127916" y="6488668"/>
            <a:ext cx="5032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ASIDE – NOT REQUIRED FOR HOMEWORK OR FINAL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084998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01" y="0"/>
            <a:ext cx="6705600" cy="500304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127916" y="6488668"/>
            <a:ext cx="5032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ASIDE – NOT REQUIRED FOR HOMEWORK OR FINAL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3363769" y="2501900"/>
            <a:ext cx="368300" cy="355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732069" y="2768600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Has CH4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8192" y="2679700"/>
            <a:ext cx="3313043" cy="3302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8901" y="5060434"/>
            <a:ext cx="26981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Brown &amp; Schaller </a:t>
            </a:r>
            <a:r>
              <a:rPr lang="en-US" dirty="0" err="1" smtClean="0"/>
              <a:t>ApJ</a:t>
            </a:r>
            <a:r>
              <a:rPr lang="en-US" dirty="0" smtClean="0"/>
              <a:t> 2007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111097" y="1756370"/>
            <a:ext cx="200179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CH</a:t>
            </a:r>
            <a:r>
              <a:rPr lang="en-US" baseline="-25000" dirty="0" smtClean="0"/>
              <a:t>4</a:t>
            </a:r>
            <a:r>
              <a:rPr lang="en-US" dirty="0" smtClean="0"/>
              <a:t> distribution</a:t>
            </a:r>
          </a:p>
          <a:p>
            <a:r>
              <a:rPr lang="en-US" dirty="0"/>
              <a:t>o</a:t>
            </a:r>
            <a:r>
              <a:rPr lang="en-US" dirty="0" smtClean="0"/>
              <a:t>n Pluto from 2015</a:t>
            </a:r>
          </a:p>
          <a:p>
            <a:r>
              <a:rPr lang="en-US" dirty="0" smtClean="0"/>
              <a:t>flyby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687697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95300"/>
            <a:ext cx="9144000" cy="585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20056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28888"/>
            <a:ext cx="8229600" cy="1143000"/>
          </a:xfrm>
        </p:spPr>
        <p:txBody>
          <a:bodyPr/>
          <a:lstStyle/>
          <a:p>
            <a:r>
              <a:rPr lang="en-US" b="1" dirty="0" smtClean="0"/>
              <a:t>Bonus slides – </a:t>
            </a:r>
            <a:r>
              <a:rPr lang="en-US" b="1" smtClean="0"/>
              <a:t>Volatile escape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64914723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1410"/>
            <a:ext cx="9144000" cy="1143000"/>
          </a:xfrm>
        </p:spPr>
        <p:txBody>
          <a:bodyPr>
            <a:normAutofit/>
          </a:bodyPr>
          <a:lstStyle/>
          <a:p>
            <a:r>
              <a:rPr lang="en-US" sz="2700" dirty="0" smtClean="0"/>
              <a:t>Formation of Earth-sized planets involves giant (oligarchic) impacts.</a:t>
            </a:r>
            <a:endParaRPr lang="en-US" sz="27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22116"/>
            <a:ext cx="6961427" cy="573588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73335" y="3054992"/>
            <a:ext cx="204373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The output </a:t>
            </a:r>
          </a:p>
          <a:p>
            <a:r>
              <a:rPr lang="en-US" i="1" dirty="0"/>
              <a:t>u</a:t>
            </a:r>
            <a:r>
              <a:rPr lang="en-US" i="1" dirty="0" smtClean="0"/>
              <a:t>nderlying this plot</a:t>
            </a:r>
          </a:p>
          <a:p>
            <a:r>
              <a:rPr lang="en-US" i="1" dirty="0"/>
              <a:t>w</a:t>
            </a:r>
            <a:r>
              <a:rPr lang="en-US" i="1" dirty="0" smtClean="0"/>
              <a:t>as generated by</a:t>
            </a:r>
          </a:p>
          <a:p>
            <a:r>
              <a:rPr lang="en-US" i="1" dirty="0" smtClean="0"/>
              <a:t>C. </a:t>
            </a:r>
            <a:r>
              <a:rPr lang="en-US" i="1" dirty="0" err="1" smtClean="0"/>
              <a:t>Cossou</a:t>
            </a:r>
            <a:r>
              <a:rPr lang="en-US" i="1" dirty="0"/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07646" y="2196848"/>
            <a:ext cx="1776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* = giant impacts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6727147" y="2196848"/>
            <a:ext cx="234280" cy="46911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727147" y="1484657"/>
            <a:ext cx="19932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Masses of resulting </a:t>
            </a:r>
          </a:p>
          <a:p>
            <a:r>
              <a:rPr lang="en-US" dirty="0"/>
              <a:t>p</a:t>
            </a:r>
            <a:r>
              <a:rPr lang="en-US" dirty="0" smtClean="0"/>
              <a:t>lanets (Earths)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144073" y="4828490"/>
            <a:ext cx="303129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Simulation intended to</a:t>
            </a:r>
          </a:p>
          <a:p>
            <a:r>
              <a:rPr lang="en-US" i="1" dirty="0"/>
              <a:t>r</a:t>
            </a:r>
            <a:r>
              <a:rPr lang="en-US" i="1" dirty="0" smtClean="0"/>
              <a:t>eproduce “typical”</a:t>
            </a:r>
          </a:p>
          <a:p>
            <a:r>
              <a:rPr lang="en-US" i="1" dirty="0" smtClean="0"/>
              <a:t>Kepler system of short-period,</a:t>
            </a:r>
          </a:p>
          <a:p>
            <a:r>
              <a:rPr lang="en-US" i="1" dirty="0"/>
              <a:t>t</a:t>
            </a:r>
            <a:r>
              <a:rPr lang="en-US" i="1" dirty="0" smtClean="0"/>
              <a:t>ightly-packed inner planets</a:t>
            </a:r>
            <a:endParaRPr lang="en-US" i="1" dirty="0"/>
          </a:p>
        </p:txBody>
      </p:sp>
      <p:sp>
        <p:nvSpPr>
          <p:cNvPr id="11" name="TextBox 10"/>
          <p:cNvSpPr txBox="1"/>
          <p:nvPr/>
        </p:nvSpPr>
        <p:spPr>
          <a:xfrm>
            <a:off x="6985114" y="4515169"/>
            <a:ext cx="2012390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Moon-forming</a:t>
            </a:r>
          </a:p>
          <a:p>
            <a:r>
              <a:rPr lang="en-US" dirty="0" smtClean="0"/>
              <a:t>impact was not</a:t>
            </a:r>
          </a:p>
          <a:p>
            <a:r>
              <a:rPr lang="en-US" dirty="0"/>
              <a:t>t</a:t>
            </a:r>
            <a:r>
              <a:rPr lang="en-US" dirty="0" smtClean="0"/>
              <a:t>he last big impact</a:t>
            </a:r>
          </a:p>
          <a:p>
            <a:r>
              <a:rPr lang="en-US" dirty="0"/>
              <a:t>o</a:t>
            </a:r>
            <a:r>
              <a:rPr lang="en-US" dirty="0" smtClean="0"/>
              <a:t>n Earth, but it was</a:t>
            </a:r>
          </a:p>
          <a:p>
            <a:r>
              <a:rPr lang="en-US" dirty="0"/>
              <a:t>t</a:t>
            </a:r>
            <a:r>
              <a:rPr lang="en-US" dirty="0" smtClean="0"/>
              <a:t>he last time that </a:t>
            </a:r>
          </a:p>
          <a:p>
            <a:r>
              <a:rPr lang="en-US" dirty="0" smtClean="0"/>
              <a:t>Earth hit another </a:t>
            </a:r>
          </a:p>
          <a:p>
            <a:r>
              <a:rPr lang="en-US" dirty="0"/>
              <a:t>p</a:t>
            </a:r>
            <a:r>
              <a:rPr lang="en-US" dirty="0" smtClean="0"/>
              <a:t>lanet.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235390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5941497"/>
            <a:ext cx="872435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There have also been major recent developments in our understanding of Moon formation,</a:t>
            </a:r>
          </a:p>
          <a:p>
            <a:r>
              <a:rPr lang="en-US" i="1" dirty="0"/>
              <a:t>t</a:t>
            </a:r>
            <a:r>
              <a:rPr lang="en-US" i="1" dirty="0" smtClean="0"/>
              <a:t>he Moon’s orbital evolution, and Moon-induced tidal heating, but orbital/tidal effects are </a:t>
            </a:r>
          </a:p>
          <a:p>
            <a:r>
              <a:rPr lang="en-US" i="1" dirty="0" smtClean="0"/>
              <a:t>not part of this course.</a:t>
            </a:r>
            <a:endParaRPr lang="en-US" i="1" dirty="0"/>
          </a:p>
        </p:txBody>
      </p:sp>
      <p:sp>
        <p:nvSpPr>
          <p:cNvPr id="5" name="TextBox 4"/>
          <p:cNvSpPr txBox="1"/>
          <p:nvPr/>
        </p:nvSpPr>
        <p:spPr>
          <a:xfrm>
            <a:off x="0" y="51626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Ocean removal by giant impacts? </a:t>
            </a:r>
            <a:r>
              <a:rPr lang="en-US" sz="2200" dirty="0"/>
              <a:t>(Ocean vaporization != ocean removal)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109866"/>
            <a:ext cx="5710050" cy="406188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409236" y="1225358"/>
            <a:ext cx="352756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Simulations suggest that the Moon-</a:t>
            </a:r>
          </a:p>
          <a:p>
            <a:r>
              <a:rPr lang="en-US" dirty="0"/>
              <a:t>f</a:t>
            </a:r>
            <a:r>
              <a:rPr lang="en-US" dirty="0" smtClean="0"/>
              <a:t>orming impact was marginally able</a:t>
            </a:r>
          </a:p>
          <a:p>
            <a:r>
              <a:rPr lang="en-US" dirty="0"/>
              <a:t>t</a:t>
            </a:r>
            <a:r>
              <a:rPr lang="en-US" dirty="0" smtClean="0"/>
              <a:t>o remove any pre-existing Earth</a:t>
            </a:r>
          </a:p>
          <a:p>
            <a:r>
              <a:rPr lang="en-US" dirty="0" smtClean="0"/>
              <a:t>ocean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" y="5171747"/>
            <a:ext cx="2146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Lock et al. LPSC 2014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491549" y="3456925"/>
            <a:ext cx="2826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Q</a:t>
            </a:r>
            <a:r>
              <a:rPr lang="en-US" baseline="-25000" dirty="0" smtClean="0"/>
              <a:t>s</a:t>
            </a:r>
            <a:r>
              <a:rPr lang="en-US" dirty="0" smtClean="0"/>
              <a:t> ~ </a:t>
            </a:r>
            <a:r>
              <a:rPr lang="en-US" i="1" dirty="0" smtClean="0"/>
              <a:t>v</a:t>
            </a:r>
            <a:r>
              <a:rPr lang="en-US" i="1" baseline="-25000" dirty="0" smtClean="0"/>
              <a:t>e</a:t>
            </a:r>
            <a:r>
              <a:rPr lang="en-US" baseline="30000" dirty="0" smtClean="0"/>
              <a:t>2 </a:t>
            </a:r>
            <a:r>
              <a:rPr lang="en-US" dirty="0" smtClean="0"/>
              <a:t>for oligarchic impact</a:t>
            </a:r>
            <a:endParaRPr lang="en-US" baseline="300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8126" y="3826257"/>
            <a:ext cx="1745486" cy="872743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 flipV="1">
            <a:off x="6753433" y="4546143"/>
            <a:ext cx="266619" cy="62560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067583" y="5089439"/>
            <a:ext cx="16124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</a:t>
            </a:r>
            <a:r>
              <a:rPr lang="en-US" dirty="0" smtClean="0"/>
              <a:t>scape velocity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432880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5956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sz="3500" dirty="0" smtClean="0"/>
              <a:t>Recent development: </a:t>
            </a:r>
            <a:br>
              <a:rPr lang="en-US" sz="3500" dirty="0" smtClean="0"/>
            </a:br>
            <a:r>
              <a:rPr lang="en-US" sz="3500" dirty="0" smtClean="0"/>
              <a:t>Rocky-planet destruction by hydrodynamic escape</a:t>
            </a:r>
            <a:endParaRPr lang="en-US" sz="35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1343622"/>
            <a:ext cx="91440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600" dirty="0" smtClean="0"/>
              <a:t>Main-sequence stars orbited by planets that are currently being destroyed: KIC 12557548, KOI-2700, K2-22. </a:t>
            </a:r>
          </a:p>
          <a:p>
            <a:pPr marL="0" indent="0">
              <a:buNone/>
            </a:pPr>
            <a:r>
              <a:rPr lang="en-US" sz="1600" dirty="0" smtClean="0"/>
              <a:t>E.g. Perez-Becker &amp; Chiang Astrophysical Journal 2013 “Catastrophic destruction of rocky planets.”</a:t>
            </a:r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754690" y="1000988"/>
            <a:ext cx="84170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N.B. This </a:t>
            </a:r>
            <a:r>
              <a:rPr lang="en-US" b="1" dirty="0" smtClean="0">
                <a:solidFill>
                  <a:srgbClr val="FF0000"/>
                </a:solidFill>
              </a:rPr>
              <a:t>does not </a:t>
            </a:r>
            <a:r>
              <a:rPr lang="en-US" dirty="0" smtClean="0">
                <a:solidFill>
                  <a:srgbClr val="FF0000"/>
                </a:solidFill>
              </a:rPr>
              <a:t>apply to planets near the habitable zone (due to low vapor pressures)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741" y="2042277"/>
            <a:ext cx="2339865" cy="26610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0009" y="2042277"/>
            <a:ext cx="3135360" cy="213847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7697" y="4146179"/>
            <a:ext cx="6604081" cy="271182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961753" y="2833739"/>
            <a:ext cx="243078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Notice the minimum</a:t>
            </a:r>
          </a:p>
          <a:p>
            <a:r>
              <a:rPr lang="en-US" i="1" dirty="0" smtClean="0"/>
              <a:t>in gas temperature - </a:t>
            </a:r>
          </a:p>
          <a:p>
            <a:r>
              <a:rPr lang="en-US" i="1" dirty="0"/>
              <a:t>d</a:t>
            </a:r>
            <a:r>
              <a:rPr lang="en-US" i="1" dirty="0" smtClean="0"/>
              <a:t>iscussed in this week’s</a:t>
            </a:r>
          </a:p>
          <a:p>
            <a:r>
              <a:rPr lang="en-US" i="1" dirty="0"/>
              <a:t>r</a:t>
            </a:r>
            <a:r>
              <a:rPr lang="en-US" i="1" dirty="0" smtClean="0"/>
              <a:t>eading (Walker et al.)</a:t>
            </a:r>
            <a:endParaRPr lang="en-US" i="1" dirty="0"/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4868177" y="3210003"/>
            <a:ext cx="1093576" cy="32923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961753" y="2054036"/>
            <a:ext cx="29193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Destruction of Mercury-mass</a:t>
            </a:r>
          </a:p>
          <a:p>
            <a:r>
              <a:rPr lang="en-US" dirty="0"/>
              <a:t>p</a:t>
            </a:r>
            <a:r>
              <a:rPr lang="en-US" dirty="0" smtClean="0"/>
              <a:t>lanet: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64872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" y="0"/>
            <a:ext cx="91011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0758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3513"/>
            <a:ext cx="8229600" cy="1143000"/>
          </a:xfrm>
        </p:spPr>
        <p:txBody>
          <a:bodyPr/>
          <a:lstStyle/>
          <a:p>
            <a:r>
              <a:rPr lang="en-US" b="1" dirty="0" smtClean="0"/>
              <a:t>Lecture 6 – Volatile escape </a:t>
            </a:r>
            <a:endParaRPr lang="en-US" b="1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57199" y="1600200"/>
            <a:ext cx="8546651" cy="4525963"/>
          </a:xfrm>
        </p:spPr>
        <p:txBody>
          <a:bodyPr/>
          <a:lstStyle/>
          <a:p>
            <a:r>
              <a:rPr lang="en-US" dirty="0" smtClean="0"/>
              <a:t>Atmospheric Escape</a:t>
            </a:r>
          </a:p>
          <a:p>
            <a:pPr lvl="1"/>
            <a:r>
              <a:rPr lang="en-US" dirty="0" smtClean="0"/>
              <a:t>Introduction to Atmospheric Escape</a:t>
            </a:r>
          </a:p>
          <a:p>
            <a:pPr lvl="1"/>
            <a:r>
              <a:rPr lang="en-US" dirty="0" smtClean="0"/>
              <a:t>Jeans Escape</a:t>
            </a:r>
            <a:endParaRPr lang="en-US" dirty="0"/>
          </a:p>
          <a:p>
            <a:pPr lvl="1"/>
            <a:r>
              <a:rPr lang="en-US" dirty="0" smtClean="0"/>
              <a:t>Introduction to Hydrodynamic Escape</a:t>
            </a:r>
          </a:p>
          <a:p>
            <a:pPr lvl="1"/>
            <a:r>
              <a:rPr lang="en-US" dirty="0" smtClean="0"/>
              <a:t>(If time permits:) </a:t>
            </a:r>
            <a:r>
              <a:rPr lang="en-US" dirty="0" err="1" smtClean="0"/>
              <a:t>Bondi</a:t>
            </a:r>
            <a:r>
              <a:rPr lang="en-US" dirty="0" smtClean="0"/>
              <a:t>-Hoyle Accretion</a:t>
            </a:r>
          </a:p>
        </p:txBody>
      </p:sp>
    </p:spTree>
    <p:extLst>
      <p:ext uri="{BB962C8B-B14F-4D97-AF65-F5344CB8AC3E}">
        <p14:creationId xmlns:p14="http://schemas.microsoft.com/office/powerpoint/2010/main" val="21351530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0747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Lecture 6 key concepts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24046"/>
            <a:ext cx="8229600" cy="452596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Energy sources for atmospheric escape</a:t>
            </a:r>
          </a:p>
          <a:p>
            <a:pPr lvl="1"/>
            <a:r>
              <a:rPr lang="en-US" dirty="0"/>
              <a:t>Thermal, individual-photons, solar wind, impacts</a:t>
            </a:r>
          </a:p>
          <a:p>
            <a:r>
              <a:rPr lang="en-US" dirty="0" smtClean="0"/>
              <a:t>Bottlenecks </a:t>
            </a:r>
            <a:r>
              <a:rPr lang="en-US" dirty="0"/>
              <a:t>for atmospheric escape</a:t>
            </a:r>
          </a:p>
          <a:p>
            <a:pPr lvl="1"/>
            <a:r>
              <a:rPr lang="en-US" dirty="0"/>
              <a:t>Energy supply, </a:t>
            </a:r>
            <a:r>
              <a:rPr lang="en-US" dirty="0" err="1"/>
              <a:t>exobase</a:t>
            </a:r>
            <a:r>
              <a:rPr lang="en-US" dirty="0"/>
              <a:t>, </a:t>
            </a:r>
            <a:r>
              <a:rPr lang="en-US" dirty="0" err="1"/>
              <a:t>homopause</a:t>
            </a:r>
            <a:r>
              <a:rPr lang="en-US" dirty="0"/>
              <a:t>, condensation in atmosphere, condensation at </a:t>
            </a:r>
            <a:r>
              <a:rPr lang="en-US" dirty="0" smtClean="0"/>
              <a:t>surface</a:t>
            </a:r>
          </a:p>
          <a:p>
            <a:r>
              <a:rPr lang="en-US" dirty="0" smtClean="0"/>
              <a:t>Escape parameter, </a:t>
            </a:r>
            <a:r>
              <a:rPr lang="en-US" dirty="0" err="1" smtClean="0"/>
              <a:t>exobase</a:t>
            </a:r>
            <a:r>
              <a:rPr lang="en-US" dirty="0" smtClean="0"/>
              <a:t>, Jeans escape</a:t>
            </a:r>
          </a:p>
          <a:p>
            <a:r>
              <a:rPr lang="en-US" dirty="0" smtClean="0"/>
              <a:t>The role of the sonic point in hydrodynamic escape</a:t>
            </a:r>
          </a:p>
          <a:p>
            <a:pPr marL="457200" lvl="1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8935987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84815"/>
          </a:xfrm>
        </p:spPr>
        <p:txBody>
          <a:bodyPr>
            <a:noAutofit/>
          </a:bodyPr>
          <a:lstStyle/>
          <a:p>
            <a:pPr marL="742950" marR="0" lvl="1" indent="-285750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tabLst/>
              <a:defRPr/>
            </a:pPr>
            <a:r>
              <a:rPr kumimoji="0" lang="en-US" sz="3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Introduction to Atmospheric Escape</a:t>
            </a:r>
            <a:br>
              <a:rPr kumimoji="0" lang="en-US" sz="3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endParaRPr lang="en-US" sz="3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20172"/>
            <a:ext cx="8686800" cy="3530381"/>
          </a:xfrm>
        </p:spPr>
        <p:txBody>
          <a:bodyPr>
            <a:normAutofit fontScale="85000" lnSpcReduction="10000"/>
          </a:bodyPr>
          <a:lstStyle/>
          <a:p>
            <a:r>
              <a:rPr lang="en-US" b="1" dirty="0" smtClean="0"/>
              <a:t>Motivation:</a:t>
            </a:r>
            <a:r>
              <a:rPr lang="en-US" dirty="0" smtClean="0"/>
              <a:t> Most important process determining whether a planet’s surface can retain volatiles.</a:t>
            </a:r>
            <a:endParaRPr lang="en-US" b="1" dirty="0" smtClean="0"/>
          </a:p>
          <a:p>
            <a:r>
              <a:rPr lang="en-US" dirty="0" smtClean="0"/>
              <a:t>Atmospheric escape is the main channel through which the ocean is lost to space (e.g. seas of Mars, ocean-masses of water on  Venus).</a:t>
            </a:r>
          </a:p>
          <a:p>
            <a:r>
              <a:rPr lang="en-US" dirty="0" smtClean="0"/>
              <a:t>Is what makes runaway greenhouse irreversible (Venus)</a:t>
            </a:r>
          </a:p>
          <a:p>
            <a:r>
              <a:rPr lang="en-US" dirty="0"/>
              <a:t>Especially important during the first 100 Myr</a:t>
            </a:r>
          </a:p>
          <a:p>
            <a:r>
              <a:rPr lang="en-US" dirty="0"/>
              <a:t>Unavoidable for rocky planets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487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70111"/>
          </a:xfrm>
        </p:spPr>
        <p:txBody>
          <a:bodyPr>
            <a:normAutofit/>
          </a:bodyPr>
          <a:lstStyle/>
          <a:p>
            <a:r>
              <a:rPr lang="en-US" dirty="0" smtClean="0"/>
              <a:t>Energy sources for atmospheric escape</a:t>
            </a:r>
            <a:endParaRPr lang="en-US" dirty="0"/>
          </a:p>
        </p:txBody>
      </p:sp>
      <p:cxnSp>
        <p:nvCxnSpPr>
          <p:cNvPr id="5" name="Straight Arrow Connector 4"/>
          <p:cNvCxnSpPr/>
          <p:nvPr/>
        </p:nvCxnSpPr>
        <p:spPr>
          <a:xfrm flipH="1" flipV="1">
            <a:off x="5891974" y="2036662"/>
            <a:ext cx="858054" cy="53777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6750028" y="2389766"/>
            <a:ext cx="723275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today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70111"/>
            <a:ext cx="9144000" cy="554355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198416" y="944126"/>
            <a:ext cx="2693558" cy="369332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325784" y="6413661"/>
            <a:ext cx="1701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v</a:t>
            </a:r>
            <a:r>
              <a:rPr lang="en-US" i="1" dirty="0" smtClean="0"/>
              <a:t>ia James Wray</a:t>
            </a:r>
            <a:endParaRPr lang="en-US" i="1" dirty="0"/>
          </a:p>
        </p:txBody>
      </p:sp>
      <p:sp>
        <p:nvSpPr>
          <p:cNvPr id="11" name="TextBox 10"/>
          <p:cNvSpPr txBox="1"/>
          <p:nvPr/>
        </p:nvSpPr>
        <p:spPr>
          <a:xfrm>
            <a:off x="1799110" y="1172463"/>
            <a:ext cx="1005403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b="1" dirty="0" smtClean="0">
                <a:solidFill>
                  <a:srgbClr val="FF0000"/>
                </a:solidFill>
              </a:rPr>
              <a:t>Today</a:t>
            </a:r>
            <a:endParaRPr lang="en-US" sz="2500" b="1" dirty="0">
              <a:solidFill>
                <a:srgbClr val="FF0000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2034286" y="1649517"/>
            <a:ext cx="246937" cy="18477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293972" y="3656816"/>
            <a:ext cx="4680035" cy="275684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3054266" y="6413661"/>
            <a:ext cx="19197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</a:t>
            </a:r>
            <a:r>
              <a:rPr lang="en-US" dirty="0" smtClean="0"/>
              <a:t>ater in this course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4974007" y="1942344"/>
            <a:ext cx="14313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not covered</a:t>
            </a:r>
          </a:p>
          <a:p>
            <a:r>
              <a:rPr lang="en-US" dirty="0"/>
              <a:t>i</a:t>
            </a:r>
            <a:r>
              <a:rPr lang="en-US" dirty="0" smtClean="0"/>
              <a:t>n this course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6714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 animBg="1"/>
      <p:bldP spid="15" grpId="0"/>
      <p:bldP spid="1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3480</TotalTime>
  <Words>1224</Words>
  <Application>Microsoft Macintosh PowerPoint</Application>
  <PresentationFormat>On-screen Show (4:3)</PresentationFormat>
  <Paragraphs>238</Paragraphs>
  <Slides>47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47</vt:i4>
      </vt:variant>
    </vt:vector>
  </HeadingPairs>
  <TitlesOfParts>
    <vt:vector size="49" baseType="lpstr">
      <vt:lpstr>Office Theme</vt:lpstr>
      <vt:lpstr>1_Office Theme</vt:lpstr>
      <vt:lpstr>GEOS 22060/ GEOS 32060 / ASTR 45900 </vt:lpstr>
      <vt:lpstr>Presentations, homework, e.t.c.</vt:lpstr>
      <vt:lpstr>Course outline</vt:lpstr>
      <vt:lpstr>Review of required reading - Morbidelli et al 2012 will be presented on Thu - Genda 2016; Langmuir &amp; Broecker ch.9 - Forget &amp; Leconte 2014: </vt:lpstr>
      <vt:lpstr>PowerPoint Presentation</vt:lpstr>
      <vt:lpstr>Lecture 6 – Volatile escape </vt:lpstr>
      <vt:lpstr>Lecture 6 key concepts</vt:lpstr>
      <vt:lpstr>Introduction to Atmospheric Escape </vt:lpstr>
      <vt:lpstr>Energy sources for atmospheric escape</vt:lpstr>
      <vt:lpstr>PowerPoint Presentation</vt:lpstr>
      <vt:lpstr>PowerPoint Presentation</vt:lpstr>
      <vt:lpstr>Jeans parameter:</vt:lpstr>
      <vt:lpstr>What sets the rate of atmospheric escape? Possible bottlenecks</vt:lpstr>
      <vt:lpstr>Jeans Escape (evaporation of atmosphere into space)</vt:lpstr>
      <vt:lpstr>Failure of the hydrostatic equation</vt:lpstr>
      <vt:lpstr>Hydrostatic balance,  scale height, exobase</vt:lpstr>
      <vt:lpstr>Hydrostatic balance,  scale height, exobase</vt:lpstr>
      <vt:lpstr>Jeans escape is ‘evaporation’ of an atmosphere in to space</vt:lpstr>
      <vt:lpstr>PowerPoint Presentation</vt:lpstr>
      <vt:lpstr>Introduction to Hydrodynamic Escape </vt:lpstr>
      <vt:lpstr>De Laval nozzle</vt:lpstr>
      <vt:lpstr>PowerPoint Presentation</vt:lpstr>
      <vt:lpstr>PowerPoint Presentation</vt:lpstr>
      <vt:lpstr>PowerPoint Presentation</vt:lpstr>
      <vt:lpstr>Spherical outflows &amp; the sonic radius</vt:lpstr>
      <vt:lpstr>PowerPoint Presentation</vt:lpstr>
      <vt:lpstr>PowerPoint Presentation</vt:lpstr>
      <vt:lpstr>PowerPoint Presentation</vt:lpstr>
      <vt:lpstr>The special case of isothermal escape</vt:lpstr>
      <vt:lpstr>PowerPoint Presentation</vt:lpstr>
      <vt:lpstr>PowerPoint Presentation</vt:lpstr>
      <vt:lpstr>Protective (?) role of planetary magnetic field with respect to solar wind stripping</vt:lpstr>
      <vt:lpstr>PowerPoint Presentation</vt:lpstr>
      <vt:lpstr>PowerPoint Presentation</vt:lpstr>
      <vt:lpstr>Noble gas abundance ratios and isotope ratios provide evidence for atmospheric loss.</vt:lpstr>
      <vt:lpstr> Relative to today’s Sun, the Sun around the time of the Moon-forming impact had lower bolometric luminosity, but much higher EUV / soft X-ray luminosity.</vt:lpstr>
      <vt:lpstr>PowerPoint Presentation</vt:lpstr>
      <vt:lpstr>PowerPoint Presentation</vt:lpstr>
      <vt:lpstr>Lecture 6 key concepts</vt:lpstr>
      <vt:lpstr>Bonus slides – Volatile Delivery</vt:lpstr>
      <vt:lpstr>PowerPoint Presentation</vt:lpstr>
      <vt:lpstr>PowerPoint Presentation</vt:lpstr>
      <vt:lpstr>PowerPoint Presentation</vt:lpstr>
      <vt:lpstr>Bonus slides – Volatile escape</vt:lpstr>
      <vt:lpstr>Formation of Earth-sized planets involves giant (oligarchic) impacts.</vt:lpstr>
      <vt:lpstr>PowerPoint Presentation</vt:lpstr>
      <vt:lpstr>Recent development:  Rocky-planet destruction by hydrodynamic escape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Edwin Kite</dc:creator>
  <cp:lastModifiedBy>Edwin Kite</cp:lastModifiedBy>
  <cp:revision>214</cp:revision>
  <dcterms:created xsi:type="dcterms:W3CDTF">2016-01-07T03:39:51Z</dcterms:created>
  <dcterms:modified xsi:type="dcterms:W3CDTF">2019-04-23T14:12:09Z</dcterms:modified>
</cp:coreProperties>
</file>