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1"/>
  </p:notesMasterIdLst>
  <p:sldIdLst>
    <p:sldId id="259" r:id="rId3"/>
    <p:sldId id="401" r:id="rId4"/>
    <p:sldId id="404" r:id="rId5"/>
    <p:sldId id="406" r:id="rId6"/>
    <p:sldId id="429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3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7" autoAdjust="0"/>
  </p:normalViewPr>
  <p:slideViewPr>
    <p:cSldViewPr snapToGrid="0" snapToObjects="1">
      <p:cViewPr varScale="1">
        <p:scale>
          <a:sx n="104" d="100"/>
          <a:sy n="104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RETAIN WATER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So there’s no shortage of planets. And assuming there’s enough stirring of orbits early on </a:t>
            </a:r>
            <a:r>
              <a:rPr lang="en-US" b="1">
                <a:latin typeface="Calibri" charset="0"/>
              </a:rPr>
              <a:t>to guarantee a non-negligible endowment of water for terrestrial planets, </a:t>
            </a:r>
            <a:r>
              <a:rPr lang="en-US">
                <a:latin typeface="Calibri" charset="0"/>
              </a:rPr>
              <a:t>The question of the nearest habitable planet really boils down to whether they can hang on to their water.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Take Earth as an example: this is not easy because the Sun’s luminosity is changing, and the rate of tectonic activity is also changing, and even a small imbalance between greenhouse gas supply and greenhouse gas removal would cause disaster if sustained. So unless our planet is very fortunate there is a need for a stabilizing feedback. And so an idea was developed on the basis that we are not very-lucky: (Carbonate-silicate feedback) (Start in equilibrium – ghg_in = ghg_outthe … </a:t>
            </a:r>
            <a:r>
              <a:rPr lang="en-US">
                <a:latin typeface="Calibri" charset="0"/>
                <a:sym typeface="Wingdings" charset="0"/>
              </a:rPr>
              <a:t> Describe) </a:t>
            </a:r>
            <a:r>
              <a:rPr lang="en-US">
                <a:latin typeface="Calibri" charset="0"/>
              </a:rPr>
              <a:t>And this concept is so useful in understanding Earth history, that when we think of the circumstellar HZ on planets-in-general, we think of it as </a:t>
            </a:r>
            <a:r>
              <a:rPr lang="en-US" b="1" i="1">
                <a:latin typeface="Calibri" charset="0"/>
              </a:rPr>
              <a:t>the range of distances from the star within which climate-stabilizing feedback *might* operate.</a:t>
            </a:r>
          </a:p>
        </p:txBody>
      </p:sp>
      <p:sp>
        <p:nvSpPr>
          <p:cNvPr id="279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ECE3C5-A3CD-2642-ABB5-9F2CDBC6583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1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3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5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78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26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57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4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85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31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10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te@uchicago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</a:p>
          <a:p>
            <a:r>
              <a:rPr lang="en-US" dirty="0" smtClean="0"/>
              <a:t>Thursday 11 April 2019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makes a planet habitable?</a:t>
            </a:r>
            <a:endParaRPr lang="en-US" b="1" dirty="0"/>
          </a:p>
          <a:p>
            <a:r>
              <a:rPr lang="en-US" dirty="0" smtClean="0"/>
              <a:t>Atmospheric science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04"/>
            <a:ext cx="6869055" cy="66685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35807" y="2896591"/>
            <a:ext cx="0" cy="11700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5807" y="2992322"/>
            <a:ext cx="24422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</a:t>
            </a:r>
            <a:r>
              <a:rPr lang="en-US" b="1" dirty="0" smtClean="0"/>
              <a:t>convective</a:t>
            </a:r>
          </a:p>
          <a:p>
            <a:r>
              <a:rPr lang="en-US" dirty="0" smtClean="0"/>
              <a:t>heat transport. optically</a:t>
            </a:r>
          </a:p>
          <a:p>
            <a:r>
              <a:rPr lang="en-US" dirty="0" smtClean="0"/>
              <a:t>thick (opaque) in the</a:t>
            </a:r>
          </a:p>
          <a:p>
            <a:r>
              <a:rPr lang="en-US" dirty="0" smtClean="0"/>
              <a:t>thermal, optically thin</a:t>
            </a:r>
          </a:p>
          <a:p>
            <a:r>
              <a:rPr lang="en-US" dirty="0" smtClean="0"/>
              <a:t>(translucent) in the </a:t>
            </a:r>
          </a:p>
          <a:p>
            <a:r>
              <a:rPr lang="en-US" dirty="0" smtClean="0"/>
              <a:t>visible under cloud-free</a:t>
            </a:r>
          </a:p>
          <a:p>
            <a:r>
              <a:rPr lang="en-US" dirty="0" smtClean="0"/>
              <a:t>conditions.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9055" y="160392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</a:t>
            </a:r>
            <a:r>
              <a:rPr lang="en-US" b="1" dirty="0" smtClean="0"/>
              <a:t>radiative</a:t>
            </a:r>
          </a:p>
          <a:p>
            <a:r>
              <a:rPr lang="en-US" dirty="0" smtClean="0"/>
              <a:t>heat transport</a:t>
            </a:r>
          </a:p>
          <a:p>
            <a:r>
              <a:rPr lang="en-US" i="1" dirty="0" smtClean="0"/>
              <a:t>stratified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35807" y="1212858"/>
            <a:ext cx="0" cy="1569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80977" y="1726539"/>
            <a:ext cx="12558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0200" y="1726539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stratospheric </a:t>
            </a:r>
          </a:p>
          <a:p>
            <a:pPr algn="r"/>
            <a:r>
              <a:rPr lang="en-US" dirty="0" smtClean="0"/>
              <a:t>absorption of</a:t>
            </a:r>
          </a:p>
          <a:p>
            <a:pPr algn="r"/>
            <a:r>
              <a:rPr lang="en-US" dirty="0" smtClean="0"/>
              <a:t>sunlight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5839" y="2310735"/>
            <a:ext cx="16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STRATOSPHERE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181" y="3212166"/>
            <a:ext cx="159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TROPOSPHERE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9943" y="2649869"/>
            <a:ext cx="128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tropopause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06" y="-48528"/>
            <a:ext cx="8930262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Earth, </a:t>
            </a:r>
            <a:r>
              <a:rPr lang="en-US" b="1" dirty="0" smtClean="0"/>
              <a:t>sunlight (most energy in 0.1-1 </a:t>
            </a:r>
            <a:r>
              <a:rPr lang="en-US" b="1" dirty="0" err="1" smtClean="0"/>
              <a:t>μm</a:t>
            </a:r>
            <a:r>
              <a:rPr lang="en-US" b="1" dirty="0" smtClean="0"/>
              <a:t> wavelengths) is mostly absorbed at the ground</a:t>
            </a:r>
          </a:p>
          <a:p>
            <a:r>
              <a:rPr lang="en-US" b="1" dirty="0" smtClean="0"/>
              <a:t>Thermal emission (most energy at 4-20 </a:t>
            </a:r>
            <a:r>
              <a:rPr lang="en-US" b="1" dirty="0" err="1" smtClean="0"/>
              <a:t>μm</a:t>
            </a:r>
            <a:r>
              <a:rPr lang="en-US" b="1" dirty="0" smtClean="0"/>
              <a:t> for habitable surfaces) </a:t>
            </a:r>
          </a:p>
          <a:p>
            <a:r>
              <a:rPr lang="en-US" b="1" dirty="0" smtClean="0"/>
              <a:t>is mostly re-radiated to space in the upper troposphere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245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826" y="1757900"/>
            <a:ext cx="3705654" cy="1439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Hydrostatic balance and atmospheric pressure vs. height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570"/>
            <a:ext cx="58928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25" y="2354570"/>
            <a:ext cx="45212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668" y="3588830"/>
            <a:ext cx="1470888" cy="410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1556" y="3588830"/>
            <a:ext cx="137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34348"/>
            <a:ext cx="9144000" cy="1089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378" y="5197229"/>
            <a:ext cx="3178598" cy="1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7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Atmospheric vertical thermal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7" y="1713406"/>
            <a:ext cx="7124700" cy="227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597" y="889653"/>
            <a:ext cx="376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DRY ADIABATIC LAPSE RATE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05533" y="2462128"/>
            <a:ext cx="8277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3238" y="2277462"/>
            <a:ext cx="298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depends on atm. composition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72519" y="1912035"/>
            <a:ext cx="827704" cy="131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00328" y="1444392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O(10</a:t>
            </a:r>
            <a:r>
              <a:rPr lang="en-US" baseline="30000" dirty="0" smtClean="0"/>
              <a:t>1</a:t>
            </a:r>
            <a:r>
              <a:rPr lang="en-US" dirty="0" smtClean="0"/>
              <a:t>) m/s^2 (for rocky planets, </a:t>
            </a:r>
            <a:r>
              <a:rPr lang="en-US" u="sng" dirty="0" smtClean="0"/>
              <a:t>never or almost never</a:t>
            </a:r>
          </a:p>
          <a:p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 m/s^2, per Leslie Rogers’ work)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894191" y="3993572"/>
            <a:ext cx="579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Describes the troposphere under dry, convective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0481"/>
            <a:ext cx="8229600" cy="79906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Spectrum of blackbody radiation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6" y="1384114"/>
            <a:ext cx="6794500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445718" y="3738091"/>
            <a:ext cx="208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2010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54399">
            <a:off x="5635489" y="3834500"/>
            <a:ext cx="204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Wien tail</a:t>
            </a:r>
          </a:p>
          <a:p>
            <a:r>
              <a:rPr lang="en-US" dirty="0" smtClean="0"/>
              <a:t>(short wavelengths)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318088">
            <a:off x="2064954" y="2798390"/>
            <a:ext cx="190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Rayleigh-Jeans tail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17" y="299049"/>
            <a:ext cx="1663700" cy="104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624" y="505623"/>
            <a:ext cx="258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Wien’s displacement law: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7429" y="1155783"/>
            <a:ext cx="20032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= 2900 microns/K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7" y="5657671"/>
            <a:ext cx="9127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the radiation field within a closed </a:t>
            </a:r>
            <a:r>
              <a:rPr lang="en-US" dirty="0" smtClean="0"/>
              <a:t>cavity that </a:t>
            </a:r>
            <a:r>
              <a:rPr lang="en-US" dirty="0"/>
              <a:t>perfectly absorbs and emits radiation at all wavelengths. At equilibrium, production and loss of radiation </a:t>
            </a:r>
            <a:r>
              <a:rPr lang="en-US" dirty="0" smtClean="0"/>
              <a:t>balance and </a:t>
            </a:r>
            <a:r>
              <a:rPr lang="en-US" dirty="0"/>
              <a:t>the intensity of the radiation field is uniform. Max Planck </a:t>
            </a:r>
            <a:r>
              <a:rPr lang="en-US" dirty="0" smtClean="0"/>
              <a:t>found </a:t>
            </a:r>
            <a:r>
              <a:rPr lang="en-US" dirty="0"/>
              <a:t>the spectrum to be uniquely </a:t>
            </a:r>
            <a:r>
              <a:rPr lang="en-US" dirty="0" smtClean="0"/>
              <a:t>related to </a:t>
            </a:r>
            <a:r>
              <a:rPr lang="en-US" dirty="0"/>
              <a:t>the cavity wall temperature, T, by </a:t>
            </a:r>
            <a:r>
              <a:rPr lang="en-US" dirty="0" smtClean="0"/>
              <a:t>the </a:t>
            </a:r>
            <a:r>
              <a:rPr lang="en-US" dirty="0"/>
              <a:t>Planck </a:t>
            </a:r>
            <a:r>
              <a:rPr lang="en-US" dirty="0" smtClean="0"/>
              <a:t>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34" y="254000"/>
            <a:ext cx="6404800" cy="57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F7F7F"/>
                </a:solidFill>
              </a:rPr>
              <a:t>Lecture 3: Atmospheric science basics: Key points</a:t>
            </a:r>
            <a:endParaRPr lang="en-US" sz="3000" b="1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Describe and qualitatively explain vertical temperature structure of rocky-planet atmospheres.</a:t>
            </a:r>
          </a:p>
          <a:p>
            <a:r>
              <a:rPr lang="en-US" b="1" dirty="0" smtClean="0"/>
              <a:t>Apply elementary models of radiation balance.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Explain the greenhouse effect in terms of vertical temperature structure and opacity at visible and thermal wavelengths.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(Explain the theoretical basis for expecting an atmosphere-surface temperature offset).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421"/>
            <a:ext cx="9144000" cy="8275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Definition of Bond/planetary albedo</a:t>
            </a:r>
            <a:br>
              <a:rPr lang="en-US" dirty="0" smtClean="0"/>
            </a:br>
            <a:r>
              <a:rPr lang="en-US" dirty="0" smtClean="0"/>
              <a:t>(used for climate calculations)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245"/>
            <a:ext cx="3789432" cy="398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97" y="1660210"/>
            <a:ext cx="4635500" cy="284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38001"/>
            <a:ext cx="8626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Kepler</a:t>
            </a:r>
            <a:r>
              <a:rPr lang="en-US" dirty="0" smtClean="0"/>
              <a:t> space telescope measures the dip in visible light from an </a:t>
            </a:r>
            <a:r>
              <a:rPr lang="en-US" dirty="0" err="1" smtClean="0"/>
              <a:t>exoplanet+star</a:t>
            </a:r>
            <a:r>
              <a:rPr lang="en-US" dirty="0" smtClean="0"/>
              <a:t> when the </a:t>
            </a:r>
          </a:p>
          <a:p>
            <a:r>
              <a:rPr lang="en-US" dirty="0" smtClean="0"/>
              <a:t>exoplanet</a:t>
            </a:r>
            <a:r>
              <a:rPr lang="en-US" dirty="0"/>
              <a:t> </a:t>
            </a:r>
            <a:r>
              <a:rPr lang="en-US" dirty="0" smtClean="0"/>
              <a:t>passes behind the </a:t>
            </a:r>
            <a:r>
              <a:rPr lang="en-US" dirty="0" err="1" smtClean="0"/>
              <a:t>exoplanet’s</a:t>
            </a:r>
            <a:r>
              <a:rPr lang="en-US" dirty="0" smtClean="0"/>
              <a:t> host star. </a:t>
            </a:r>
          </a:p>
          <a:p>
            <a:r>
              <a:rPr lang="en-US" dirty="0" smtClean="0"/>
              <a:t>(a) What is the phase angle for this measurement?</a:t>
            </a:r>
          </a:p>
          <a:p>
            <a:r>
              <a:rPr lang="en-US" dirty="0" smtClean="0"/>
              <a:t>(b) Does this measurement constrain the Bond/planetary albedo or the geometric albedo? 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93" y="1127245"/>
            <a:ext cx="2616200" cy="73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1870" y="1127245"/>
            <a:ext cx="167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balance: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9521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8333" y="-115416"/>
            <a:ext cx="3752728" cy="919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0352" y="6488668"/>
            <a:ext cx="216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Langmuir &amp; </a:t>
            </a:r>
            <a:r>
              <a:rPr lang="en-US" dirty="0" err="1" smtClean="0"/>
              <a:t>Broecker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9144000" cy="2316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07" y="1032"/>
            <a:ext cx="2616200" cy="73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9984" y="1032"/>
            <a:ext cx="167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balance:</a:t>
            </a:r>
            <a:endParaRPr lang="en-US" baseline="30000" dirty="0"/>
          </a:p>
        </p:txBody>
      </p:sp>
      <p:sp>
        <p:nvSpPr>
          <p:cNvPr id="2" name="Oval 1"/>
          <p:cNvSpPr/>
          <p:nvPr/>
        </p:nvSpPr>
        <p:spPr>
          <a:xfrm>
            <a:off x="7249554" y="4537517"/>
            <a:ext cx="585102" cy="3424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2" idx="3"/>
          </p:cNvCxnSpPr>
          <p:nvPr/>
        </p:nvCxnSpPr>
        <p:spPr>
          <a:xfrm flipV="1">
            <a:off x="6293412" y="4829820"/>
            <a:ext cx="1041828" cy="15304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5300" y="5818977"/>
            <a:ext cx="3168112" cy="669691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5300" y="5857726"/>
            <a:ext cx="32064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~2/3 from H2O; ~1/3 from CO2</a:t>
            </a:r>
          </a:p>
          <a:p>
            <a:r>
              <a:rPr lang="en-US" sz="1700" dirty="0" smtClean="0"/>
              <a:t>However, “H2O is a slave to CO2.”</a:t>
            </a:r>
            <a:endParaRPr lang="en-US" sz="1700" dirty="0"/>
          </a:p>
        </p:txBody>
      </p:sp>
      <p:sp>
        <p:nvSpPr>
          <p:cNvPr id="13" name="Oval 12"/>
          <p:cNvSpPr/>
          <p:nvPr/>
        </p:nvSpPr>
        <p:spPr>
          <a:xfrm>
            <a:off x="7249554" y="5203598"/>
            <a:ext cx="585102" cy="3424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9554" y="4214485"/>
            <a:ext cx="585102" cy="3424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63407" y="5446169"/>
            <a:ext cx="5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3407" y="3977067"/>
            <a:ext cx="5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63703"/>
            <a:ext cx="624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Titan: </a:t>
            </a:r>
            <a:r>
              <a:rPr lang="en-US" sz="1600" u="sng" dirty="0" smtClean="0"/>
              <a:t>complicated</a:t>
            </a:r>
            <a:r>
              <a:rPr lang="en-US" sz="1600" dirty="0" smtClean="0"/>
              <a:t> due to interplay of CH4, H2, and </a:t>
            </a:r>
            <a:r>
              <a:rPr lang="en-US" sz="1600" dirty="0" err="1" smtClean="0"/>
              <a:t>antigreenhouse</a:t>
            </a:r>
            <a:r>
              <a:rPr lang="en-US" sz="1600" dirty="0" smtClean="0"/>
              <a:t> haze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5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03200"/>
            <a:ext cx="7289800" cy="645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769" y="0"/>
            <a:ext cx="7206743" cy="94174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0355" y="152400"/>
            <a:ext cx="2316445" cy="43262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39" y="152400"/>
            <a:ext cx="883803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The global mean surface temperature can be a lot less than the effective temperature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5334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Top-of-atmosphere energy in = </a:t>
            </a:r>
            <a:br>
              <a:rPr lang="en-US" dirty="0" smtClean="0"/>
            </a:br>
            <a:r>
              <a:rPr lang="en-US" dirty="0" smtClean="0"/>
              <a:t>top-of-atmosphere energy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427"/>
            <a:ext cx="8229600" cy="4525963"/>
          </a:xfrm>
        </p:spPr>
        <p:txBody>
          <a:bodyPr/>
          <a:lstStyle/>
          <a:p>
            <a:r>
              <a:rPr lang="en-US" dirty="0" smtClean="0"/>
              <a:t>How quickly would Earth’s surface temperature double with a 1 W/m^2 (&lt;1%) top-of-atmosphere energy imbalance?</a:t>
            </a:r>
          </a:p>
          <a:p>
            <a:r>
              <a:rPr lang="en-US" dirty="0" smtClean="0"/>
              <a:t>How quickly did Earth’s surface temperature return to normal following the </a:t>
            </a:r>
            <a:r>
              <a:rPr lang="en-US" dirty="0" err="1" smtClean="0"/>
              <a:t>Chicxulub</a:t>
            </a:r>
            <a:r>
              <a:rPr lang="en-US" dirty="0" smtClean="0"/>
              <a:t> impact (~15 km diameter asteroid, ~30 km/s)?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3551" y="1230868"/>
            <a:ext cx="582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 very good approximation for the purposes of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0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For last time Lecture 2 key points:</a:t>
            </a:r>
            <a:r>
              <a:rPr lang="en-US" sz="2400" b="1" dirty="0" smtClean="0"/>
              <a:t> </a:t>
            </a:r>
            <a:r>
              <a:rPr lang="en-US" sz="2600" b="1" dirty="0" smtClean="0"/>
              <a:t>From Earth history to the </a:t>
            </a:r>
            <a:r>
              <a:rPr lang="en-US" sz="2600" b="1" dirty="0" err="1" smtClean="0"/>
              <a:t>Circumstellar</a:t>
            </a:r>
            <a:r>
              <a:rPr lang="en-US" sz="2600" b="1" dirty="0" smtClean="0"/>
              <a:t> Habitable Zone concept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Small imbalances between the geologic release rate of pCO2</a:t>
            </a:r>
            <a:r>
              <a:rPr lang="en-US" b="1" dirty="0"/>
              <a:t> </a:t>
            </a:r>
            <a:r>
              <a:rPr lang="en-US" b="1" dirty="0" smtClean="0"/>
              <a:t>and the geologic consumption rate of pCO2 would have seriously threatened Earth’s habitability.</a:t>
            </a:r>
          </a:p>
          <a:p>
            <a:r>
              <a:rPr lang="en-US" b="1" dirty="0" smtClean="0"/>
              <a:t>This strongly suggests a negative feedback has regulated pCO2 over geologic time.</a:t>
            </a:r>
          </a:p>
          <a:p>
            <a:pPr lvl="1"/>
            <a:r>
              <a:rPr lang="en-US" dirty="0" smtClean="0"/>
              <a:t>In the last ~10 years, the evidence for a negative feedback has gotten stronger - some people would go further and say a weathering feedback is required to explain the geologic data.</a:t>
            </a:r>
          </a:p>
          <a:p>
            <a:r>
              <a:rPr lang="en-US" b="1" dirty="0" smtClean="0"/>
              <a:t>A candidate mechanism for the weathering feedback is carbonate-silicate weathering.</a:t>
            </a:r>
          </a:p>
          <a:p>
            <a:r>
              <a:rPr lang="en-US" b="1" dirty="0" smtClean="0"/>
              <a:t>The Habitable Zone is defined as the range of distances from a star within which a weathering feedback </a:t>
            </a:r>
            <a:r>
              <a:rPr lang="en-US" b="1" i="1" dirty="0" smtClean="0"/>
              <a:t>might</a:t>
            </a:r>
            <a:r>
              <a:rPr lang="en-US" b="1" dirty="0" smtClean="0"/>
              <a:t> operate.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87698" y="751415"/>
            <a:ext cx="771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Class website is http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err="1">
                <a:solidFill>
                  <a:srgbClr val="FF0000"/>
                </a:solidFill>
              </a:rPr>
              <a:t>geosci.uchicago.edu</a:t>
            </a:r>
            <a:r>
              <a:rPr lang="en-US" dirty="0">
                <a:solidFill>
                  <a:srgbClr val="FF0000"/>
                </a:solidFill>
              </a:rPr>
              <a:t>/~kite/geos32060_2019/</a:t>
            </a:r>
          </a:p>
        </p:txBody>
      </p:sp>
    </p:spTree>
    <p:extLst>
      <p:ext uri="{BB962C8B-B14F-4D97-AF65-F5344CB8AC3E}">
        <p14:creationId xmlns:p14="http://schemas.microsoft.com/office/powerpoint/2010/main" val="152690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F7F7F"/>
                </a:solidFill>
              </a:rPr>
              <a:t>Lecture 3: Atmospheric science basics: Key points</a:t>
            </a:r>
            <a:endParaRPr lang="en-US" sz="3000" b="1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Describe and qualitatively explain vertical temperature structure of rocky-planet atmospheres.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Apply elementary models of radiation balance.</a:t>
            </a:r>
          </a:p>
          <a:p>
            <a:r>
              <a:rPr lang="en-US" b="1" dirty="0" smtClean="0"/>
              <a:t>Explain the greenhouse effect in terms of vertical temperature structure and opacity at visible and thermal wavelengths.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(Explain the theoretical basis for expecting an atmosphere-surface temperature offset).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7311356" cy="616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510" y="6166552"/>
            <a:ext cx="456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</a:t>
            </a:r>
            <a:r>
              <a:rPr lang="en-US" i="1" dirty="0" smtClean="0"/>
              <a:t>Principles of Planetary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6" y="700172"/>
            <a:ext cx="8548195" cy="438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5593"/>
            <a:ext cx="9144000" cy="130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9504" y="6236348"/>
            <a:ext cx="470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, “Principles of planetary climate”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7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0"/>
            <a:ext cx="55926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844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How to read a planet’s thermal</a:t>
            </a:r>
          </a:p>
          <a:p>
            <a:r>
              <a:rPr lang="en-US" sz="2200" b="1" dirty="0" smtClean="0"/>
              <a:t>emission spectrum</a:t>
            </a:r>
          </a:p>
          <a:p>
            <a:endParaRPr lang="en-US" i="1" dirty="0"/>
          </a:p>
          <a:p>
            <a:r>
              <a:rPr lang="en-US" i="1" dirty="0" smtClean="0"/>
              <a:t>Earth, Niger valley, warm season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47900"/>
            <a:ext cx="351211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lines: theoretical </a:t>
            </a:r>
          </a:p>
          <a:p>
            <a:r>
              <a:rPr lang="en-US" dirty="0" smtClean="0"/>
              <a:t>blackbody curves</a:t>
            </a:r>
          </a:p>
          <a:p>
            <a:r>
              <a:rPr lang="en-US" dirty="0" smtClean="0"/>
              <a:t>solid line: spacecraft observations</a:t>
            </a:r>
          </a:p>
          <a:p>
            <a:r>
              <a:rPr lang="en-US" dirty="0" smtClean="0"/>
              <a:t>chemical species: absorption bands</a:t>
            </a:r>
          </a:p>
          <a:p>
            <a:endParaRPr lang="en-US" dirty="0" smtClean="0"/>
          </a:p>
          <a:p>
            <a:r>
              <a:rPr lang="en-US" i="1" dirty="0" smtClean="0"/>
              <a:t>What could we conclude from this</a:t>
            </a:r>
          </a:p>
          <a:p>
            <a:r>
              <a:rPr lang="en-US" i="1" dirty="0" smtClean="0"/>
              <a:t>spectrum if we had obtained it for</a:t>
            </a:r>
          </a:p>
          <a:p>
            <a:r>
              <a:rPr lang="en-US" i="1" dirty="0" smtClean="0"/>
              <a:t>a habitable-zone 1-Earth-radius</a:t>
            </a:r>
          </a:p>
          <a:p>
            <a:r>
              <a:rPr lang="en-US" i="1" dirty="0" smtClean="0"/>
              <a:t>exoplanet?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571838" y="5067301"/>
            <a:ext cx="277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Casting &amp; </a:t>
            </a:r>
            <a:r>
              <a:rPr lang="en-US" dirty="0" err="1" smtClean="0"/>
              <a:t>Katling</a:t>
            </a:r>
            <a:r>
              <a:rPr lang="en-US" dirty="0" smtClean="0"/>
              <a:t>, chapter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3832" y="584775"/>
            <a:ext cx="2780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 smtClean="0"/>
              <a:t>Absorption of outgoing</a:t>
            </a:r>
          </a:p>
          <a:p>
            <a:pPr algn="r"/>
            <a:r>
              <a:rPr lang="en-US" sz="2100" b="1" dirty="0" smtClean="0"/>
              <a:t>Earthlight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4276983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7" y="17960"/>
            <a:ext cx="53630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5417" y="6506628"/>
            <a:ext cx="208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5417" y="3981029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ERBE = Earth</a:t>
            </a:r>
          </a:p>
          <a:p>
            <a:r>
              <a:rPr lang="en-US" dirty="0" smtClean="0"/>
              <a:t>Radiation Budget</a:t>
            </a:r>
          </a:p>
          <a:p>
            <a:r>
              <a:rPr lang="en-US" dirty="0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Lecture 3: Atmospheric science basics: Key points</a:t>
            </a: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Describe and qualitatively explain vertical temperature structure of rocky-planet atmospheres.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Apply elementary models of radiation balance.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Explain the greenhouse effect in terms of vertical temperature structure and opacity at visible and thermal wavelengths.</a:t>
            </a:r>
          </a:p>
          <a:p>
            <a:r>
              <a:rPr lang="en-US" b="1" dirty="0" smtClean="0"/>
              <a:t>(Explain the theoretical basis for expecting an atmosphere-surface temperature offset).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458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48300" cy="1346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Relationship between surface temperature and atmospheric temperature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0"/>
            <a:ext cx="351777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500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5506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Relationship between surface temperature and atmospheric temperature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4964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b="1" dirty="0" smtClean="0"/>
              <a:t>Bonus slides</a:t>
            </a:r>
            <a:endParaRPr lang="en-US" sz="9000" b="1" dirty="0"/>
          </a:p>
        </p:txBody>
      </p:sp>
    </p:spTree>
    <p:extLst>
      <p:ext uri="{BB962C8B-B14F-4D97-AF65-F5344CB8AC3E}">
        <p14:creationId xmlns:p14="http://schemas.microsoft.com/office/powerpoint/2010/main" val="167099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149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TextBox 12"/>
          <p:cNvSpPr txBox="1">
            <a:spLocks noChangeArrowheads="1"/>
          </p:cNvSpPr>
          <p:nvPr/>
        </p:nvSpPr>
        <p:spPr bwMode="auto">
          <a:xfrm>
            <a:off x="4587875" y="2512219"/>
            <a:ext cx="455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(Walker et al., JGR, 1981; </a:t>
            </a:r>
            <a:r>
              <a:rPr lang="en-US" sz="1600" dirty="0" err="1">
                <a:solidFill>
                  <a:prstClr val="black"/>
                </a:solidFill>
              </a:rPr>
              <a:t>Kasting</a:t>
            </a:r>
            <a:r>
              <a:rPr lang="en-US" sz="1600" dirty="0">
                <a:solidFill>
                  <a:prstClr val="black"/>
                </a:solidFill>
              </a:rPr>
              <a:t> et al., Icarus, 1993)</a:t>
            </a:r>
          </a:p>
        </p:txBody>
      </p:sp>
      <p:sp>
        <p:nvSpPr>
          <p:cNvPr id="203779" name="Title 1"/>
          <p:cNvSpPr txBox="1">
            <a:spLocks/>
          </p:cNvSpPr>
          <p:nvPr/>
        </p:nvSpPr>
        <p:spPr bwMode="auto">
          <a:xfrm>
            <a:off x="3532188" y="1615157"/>
            <a:ext cx="5726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cs typeface="ＭＳ Ｐゴシック" charset="0"/>
              </a:rPr>
              <a:t>On Earth, long</a:t>
            </a:r>
            <a:r>
              <a:rPr lang="en-US" sz="2300" dirty="0">
                <a:solidFill>
                  <a:prstClr val="black"/>
                </a:solidFill>
                <a:cs typeface="ＭＳ Ｐゴシック" charset="0"/>
              </a:rPr>
              <a:t>-term climate stability involves the nonlinear temperature dependence of greenhouse gas drawdown by weathering.</a:t>
            </a:r>
            <a:r>
              <a:rPr lang="en-US" sz="2400" dirty="0">
                <a:solidFill>
                  <a:prstClr val="black"/>
                </a:solidFill>
                <a:cs typeface="ＭＳ Ｐゴシック" charset="0"/>
              </a:rPr>
              <a:t/>
            </a:r>
            <a:br>
              <a:rPr lang="en-US" sz="2400" dirty="0">
                <a:solidFill>
                  <a:prstClr val="black"/>
                </a:solidFill>
                <a:cs typeface="ＭＳ Ｐゴシック" charset="0"/>
              </a:rPr>
            </a:br>
            <a:endParaRPr lang="en-US" sz="2400" dirty="0">
              <a:solidFill>
                <a:prstClr val="black"/>
              </a:solidFill>
              <a:cs typeface="ＭＳ Ｐゴシック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54700" y="3417895"/>
            <a:ext cx="2933700" cy="2133600"/>
          </a:xfrm>
          <a:prstGeom prst="donut">
            <a:avLst>
              <a:gd name="adj" fmla="val 19877"/>
            </a:avLst>
          </a:prstGeom>
          <a:solidFill>
            <a:srgbClr val="00E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781" name="TextBox 29"/>
          <p:cNvSpPr txBox="1">
            <a:spLocks noChangeArrowheads="1"/>
          </p:cNvSpPr>
          <p:nvPr/>
        </p:nvSpPr>
        <p:spPr bwMode="auto">
          <a:xfrm>
            <a:off x="6923088" y="3760795"/>
            <a:ext cx="8239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0">
                <a:solidFill>
                  <a:srgbClr val="FADC3D"/>
                </a:solidFill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08289" y="3687618"/>
            <a:ext cx="2483381" cy="1863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868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Habitable zone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256338" y="4564070"/>
            <a:ext cx="793750" cy="36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4" name="TextBox 58"/>
          <p:cNvSpPr txBox="1">
            <a:spLocks noChangeArrowheads="1"/>
          </p:cNvSpPr>
          <p:nvPr/>
        </p:nvSpPr>
        <p:spPr bwMode="auto">
          <a:xfrm rot="-1386921">
            <a:off x="6538913" y="4383095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03785" name="TextBox 59"/>
          <p:cNvSpPr txBox="1">
            <a:spLocks noChangeArrowheads="1"/>
          </p:cNvSpPr>
          <p:nvPr/>
        </p:nvSpPr>
        <p:spPr bwMode="auto">
          <a:xfrm rot="1176510">
            <a:off x="6599238" y="4711707"/>
            <a:ext cx="89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too hot</a:t>
            </a:r>
          </a:p>
        </p:txBody>
      </p:sp>
      <p:sp>
        <p:nvSpPr>
          <p:cNvPr id="203786" name="TextBox 60"/>
          <p:cNvSpPr txBox="1">
            <a:spLocks noChangeArrowheads="1"/>
          </p:cNvSpPr>
          <p:nvPr/>
        </p:nvSpPr>
        <p:spPr bwMode="auto">
          <a:xfrm rot="1903954">
            <a:off x="5684838" y="5197482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66FF"/>
                </a:solidFill>
              </a:rPr>
              <a:t>too cold</a:t>
            </a:r>
          </a:p>
        </p:txBody>
      </p:sp>
      <p:cxnSp>
        <p:nvCxnSpPr>
          <p:cNvPr id="12" name="Straight Arrow Connector 11"/>
          <p:cNvCxnSpPr>
            <a:stCxn id="203777" idx="3"/>
            <a:endCxn id="203791" idx="1"/>
          </p:cNvCxnSpPr>
          <p:nvPr/>
        </p:nvCxnSpPr>
        <p:spPr>
          <a:xfrm flipV="1">
            <a:off x="1498600" y="3443288"/>
            <a:ext cx="661988" cy="3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8" name="TextBox 13"/>
          <p:cNvSpPr txBox="1">
            <a:spLocks noChangeArrowheads="1"/>
          </p:cNvSpPr>
          <p:nvPr/>
        </p:nvSpPr>
        <p:spPr bwMode="auto">
          <a:xfrm>
            <a:off x="190500" y="28130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sp>
        <p:nvSpPr>
          <p:cNvPr id="203789" name="TextBox 14"/>
          <p:cNvSpPr txBox="1">
            <a:spLocks noChangeArrowheads="1"/>
          </p:cNvSpPr>
          <p:nvPr/>
        </p:nvSpPr>
        <p:spPr bwMode="auto">
          <a:xfrm>
            <a:off x="1079500" y="5170488"/>
            <a:ext cx="163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stabilize GHG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sp>
        <p:nvSpPr>
          <p:cNvPr id="203790" name="TextBox 15"/>
          <p:cNvSpPr txBox="1">
            <a:spLocks noChangeArrowheads="1"/>
          </p:cNvSpPr>
          <p:nvPr/>
        </p:nvSpPr>
        <p:spPr bwMode="auto">
          <a:xfrm>
            <a:off x="4538663" y="31464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temperature</a:t>
            </a:r>
          </a:p>
        </p:txBody>
      </p:sp>
      <p:sp>
        <p:nvSpPr>
          <p:cNvPr id="203791" name="TextBox 16"/>
          <p:cNvSpPr txBox="1">
            <a:spLocks noChangeArrowheads="1"/>
          </p:cNvSpPr>
          <p:nvPr/>
        </p:nvSpPr>
        <p:spPr bwMode="auto">
          <a:xfrm>
            <a:off x="2160588" y="31210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GHG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cxnSp>
        <p:nvCxnSpPr>
          <p:cNvPr id="18" name="Straight Arrow Connector 17"/>
          <p:cNvCxnSpPr>
            <a:stCxn id="203791" idx="3"/>
          </p:cNvCxnSpPr>
          <p:nvPr/>
        </p:nvCxnSpPr>
        <p:spPr>
          <a:xfrm>
            <a:off x="3684588" y="3443288"/>
            <a:ext cx="1073150" cy="2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3789" idx="0"/>
          </p:cNvCxnSpPr>
          <p:nvPr/>
        </p:nvCxnSpPr>
        <p:spPr>
          <a:xfrm flipH="1" flipV="1">
            <a:off x="1854200" y="3594100"/>
            <a:ext cx="44450" cy="15763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3790" idx="2"/>
            <a:endCxn id="203795" idx="0"/>
          </p:cNvCxnSpPr>
          <p:nvPr/>
        </p:nvCxnSpPr>
        <p:spPr>
          <a:xfrm flipH="1">
            <a:off x="4248150" y="3792538"/>
            <a:ext cx="1052513" cy="14811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95" name="TextBox 21"/>
          <p:cNvSpPr txBox="1">
            <a:spLocks noChangeArrowheads="1"/>
          </p:cNvSpPr>
          <p:nvPr/>
        </p:nvSpPr>
        <p:spPr bwMode="auto">
          <a:xfrm>
            <a:off x="3486150" y="52736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cxnSp>
        <p:nvCxnSpPr>
          <p:cNvPr id="23" name="Straight Arrow Connector 22"/>
          <p:cNvCxnSpPr>
            <a:stCxn id="203795" idx="1"/>
          </p:cNvCxnSpPr>
          <p:nvPr/>
        </p:nvCxnSpPr>
        <p:spPr>
          <a:xfrm flipH="1">
            <a:off x="2522538" y="5459413"/>
            <a:ext cx="963612" cy="95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797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5219700"/>
            <a:ext cx="7937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8" name="TextBox 30"/>
          <p:cNvSpPr txBox="1">
            <a:spLocks noChangeArrowheads="1"/>
          </p:cNvSpPr>
          <p:nvPr/>
        </p:nvSpPr>
        <p:spPr bwMode="auto">
          <a:xfrm>
            <a:off x="165100" y="2311400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prstClr val="black"/>
                </a:solidFill>
              </a:rPr>
              <a:t>Stabilizing feedback:</a:t>
            </a:r>
          </a:p>
        </p:txBody>
      </p:sp>
      <p:sp>
        <p:nvSpPr>
          <p:cNvPr id="2037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0400"/>
          </a:xfrm>
        </p:spPr>
        <p:txBody>
          <a:bodyPr/>
          <a:lstStyle/>
          <a:p>
            <a:r>
              <a:rPr lang="en-US" sz="3200" b="1" dirty="0" smtClean="0">
                <a:latin typeface="Calibri" charset="0"/>
              </a:rPr>
              <a:t>Definitions of a habitable planet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203800" name="TextBox 42"/>
          <p:cNvSpPr txBox="1">
            <a:spLocks noChangeArrowheads="1"/>
          </p:cNvSpPr>
          <p:nvPr/>
        </p:nvSpPr>
        <p:spPr bwMode="auto">
          <a:xfrm>
            <a:off x="-50327" y="521266"/>
            <a:ext cx="92764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(Operational) definition of habitable planet used in this course: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Habitable </a:t>
            </a:r>
            <a:r>
              <a:rPr lang="en-US" sz="1700" dirty="0">
                <a:solidFill>
                  <a:prstClr val="black"/>
                </a:solidFill>
              </a:rPr>
              <a:t>planet ≈ maintains surface liquid water over timescales relevant </a:t>
            </a:r>
            <a:r>
              <a:rPr lang="en-US" sz="1700" dirty="0" smtClean="0">
                <a:solidFill>
                  <a:prstClr val="black"/>
                </a:solidFill>
              </a:rPr>
              <a:t>to biological </a:t>
            </a:r>
            <a:r>
              <a:rPr lang="en-US" sz="1700" dirty="0">
                <a:solidFill>
                  <a:prstClr val="black"/>
                </a:solidFill>
              </a:rPr>
              <a:t>macroevolution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1805" y="5468938"/>
            <a:ext cx="2202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Dependent on</a:t>
            </a:r>
          </a:p>
          <a:p>
            <a:r>
              <a:rPr lang="en-US" dirty="0" smtClean="0"/>
              <a:t>which atmospheric</a:t>
            </a:r>
          </a:p>
          <a:p>
            <a:r>
              <a:rPr lang="en-US" dirty="0"/>
              <a:t>v</a:t>
            </a:r>
            <a:r>
              <a:rPr lang="en-US" dirty="0" smtClean="0"/>
              <a:t>olatiles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9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6"/>
            <a:ext cx="8229600" cy="5762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Feedbacks in the carbonate-silicate cycle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5690"/>
            <a:ext cx="7988300" cy="6142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527645" y="1874845"/>
            <a:ext cx="268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Langmuir &amp; </a:t>
            </a:r>
            <a:r>
              <a:rPr lang="en-US" dirty="0" err="1" smtClean="0"/>
              <a:t>Broecker</a:t>
            </a:r>
            <a:r>
              <a:rPr lang="en-US" dirty="0" smtClean="0"/>
              <a:t> Ch.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3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Volunteers needed </a:t>
            </a:r>
            <a:r>
              <a:rPr lang="en-US" dirty="0" smtClean="0"/>
              <a:t>for presentation of section 3.1-3.6 of Catling &amp; Kasting on Tue 16 April</a:t>
            </a:r>
          </a:p>
          <a:p>
            <a:r>
              <a:rPr lang="en-US" b="1" dirty="0" smtClean="0"/>
              <a:t>Homework 1 </a:t>
            </a:r>
            <a:r>
              <a:rPr lang="en-US" dirty="0" smtClean="0"/>
              <a:t>will be on website </a:t>
            </a:r>
            <a:r>
              <a:rPr lang="en-US" dirty="0" smtClean="0"/>
              <a:t>Saturday </a:t>
            </a:r>
            <a:r>
              <a:rPr lang="en-US" dirty="0" smtClean="0"/>
              <a:t>(you will get a notification email), and due in class on Thu 18 </a:t>
            </a:r>
            <a:r>
              <a:rPr lang="en-US" dirty="0" smtClean="0"/>
              <a:t>April</a:t>
            </a:r>
          </a:p>
          <a:p>
            <a:r>
              <a:rPr lang="en-US" b="1" dirty="0"/>
              <a:t>Office hours: </a:t>
            </a:r>
            <a:r>
              <a:rPr lang="en-US" dirty="0"/>
              <a:t>Thursdays, 11a-noon (after class). Hinds 467, or by appointment </a:t>
            </a:r>
            <a:r>
              <a:rPr lang="en-US" u="sng" dirty="0">
                <a:hlinkClick r:id="rId2"/>
              </a:rPr>
              <a:t>kite@uchicago.edu</a:t>
            </a:r>
            <a:r>
              <a:rPr lang="en-US" dirty="0"/>
              <a:t>. Please email at least 48 hours in advance with a range of suggested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Lecture 3: Atmospheric science basics: Key points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and qualitatively explain vertical temperature structure of rocky-planet atmospheres.</a:t>
            </a:r>
          </a:p>
          <a:p>
            <a:r>
              <a:rPr lang="en-US" b="1" dirty="0" smtClean="0"/>
              <a:t>Apply elementary models of radiation balance.</a:t>
            </a:r>
          </a:p>
          <a:p>
            <a:r>
              <a:rPr lang="en-US" b="1" dirty="0" smtClean="0"/>
              <a:t>Explain the greenhouse effect in terms of vertical temperature structure and opacity at visible and thermal wavelengths.</a:t>
            </a:r>
          </a:p>
          <a:p>
            <a:r>
              <a:rPr lang="en-US" b="1" dirty="0" smtClean="0"/>
              <a:t>(Explain the theoretical basis for expecting an atmosphere-surface temperature offset).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673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053" y="-126125"/>
            <a:ext cx="12090237" cy="6347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99" y="6221249"/>
            <a:ext cx="207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structure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40482" y="6430596"/>
            <a:ext cx="500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JunoCam</a:t>
            </a:r>
            <a:r>
              <a:rPr lang="en-US" dirty="0" smtClean="0"/>
              <a:t> on JUNO spacecraft (Jupiter polar orbiter)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0865" cy="6317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01" y="6488668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6864" y="6405915"/>
            <a:ext cx="576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LORRI (Long Range Reconnaissance Imager) / New Horizons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86" y="76200"/>
            <a:ext cx="5816600" cy="669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20854"/>
            <a:ext cx="2507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Kasting</a:t>
            </a:r>
          </a:p>
          <a:p>
            <a:r>
              <a:rPr lang="en-US" i="1" dirty="0" smtClean="0"/>
              <a:t>Atmospheric evolution</a:t>
            </a:r>
          </a:p>
          <a:p>
            <a:r>
              <a:rPr lang="en-US" i="1" dirty="0" smtClean="0"/>
              <a:t>on inhabited and lifeless</a:t>
            </a:r>
          </a:p>
          <a:p>
            <a:r>
              <a:rPr lang="en-US" i="1" dirty="0" smtClean="0"/>
              <a:t>worlds</a:t>
            </a:r>
            <a:r>
              <a:rPr lang="en-US" dirty="0" smtClean="0"/>
              <a:t>, Chapter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843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1365</Words>
  <Application>Microsoft Macintosh PowerPoint</Application>
  <PresentationFormat>On-screen Show (4:3)</PresentationFormat>
  <Paragraphs>149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GEOS 22060/ GEOS 32060 / ASTR 45900 </vt:lpstr>
      <vt:lpstr>For last time Lecture 2 key points: From Earth history to the Circumstellar Habitable Zone concept</vt:lpstr>
      <vt:lpstr>Definitions of a habitable planet</vt:lpstr>
      <vt:lpstr>Feedbacks in the carbonate-silicate cycle</vt:lpstr>
      <vt:lpstr>PowerPoint Presentation</vt:lpstr>
      <vt:lpstr>Lecture 3: Atmospheric science basics: Key points</vt:lpstr>
      <vt:lpstr>PowerPoint Presentation</vt:lpstr>
      <vt:lpstr>PowerPoint Presentation</vt:lpstr>
      <vt:lpstr>PowerPoint Presentation</vt:lpstr>
      <vt:lpstr>PowerPoint Presentation</vt:lpstr>
      <vt:lpstr>Hydrostatic balance and atmospheric pressure vs. height</vt:lpstr>
      <vt:lpstr>Atmospheric vertical thermal structure</vt:lpstr>
      <vt:lpstr>Spectrum of blackbody radiation</vt:lpstr>
      <vt:lpstr>PowerPoint Presentation</vt:lpstr>
      <vt:lpstr>Lecture 3: Atmospheric science basics: Key points</vt:lpstr>
      <vt:lpstr>Definition of Bond/planetary albedo (used for climate calculations)</vt:lpstr>
      <vt:lpstr>PowerPoint Presentation</vt:lpstr>
      <vt:lpstr>PowerPoint Presentation</vt:lpstr>
      <vt:lpstr>Top-of-atmosphere energy in =  top-of-atmosphere energy out</vt:lpstr>
      <vt:lpstr>Lecture 3: Atmospheric science basics: Key points</vt:lpstr>
      <vt:lpstr>PowerPoint Presentation</vt:lpstr>
      <vt:lpstr>PowerPoint Presentation</vt:lpstr>
      <vt:lpstr>PowerPoint Presentation</vt:lpstr>
      <vt:lpstr>PowerPoint Presentation</vt:lpstr>
      <vt:lpstr>Lecture 3: Atmospheric science basics: Key points</vt:lpstr>
      <vt:lpstr>Relationship between surface temperature and atmospheric temperature</vt:lpstr>
      <vt:lpstr>Relationship between surface temperature and atmospheric temperature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161</cp:revision>
  <dcterms:created xsi:type="dcterms:W3CDTF">2016-01-07T03:39:51Z</dcterms:created>
  <dcterms:modified xsi:type="dcterms:W3CDTF">2019-04-12T03:20:19Z</dcterms:modified>
</cp:coreProperties>
</file>