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259" r:id="rId4"/>
    <p:sldId id="308" r:id="rId5"/>
    <p:sldId id="313" r:id="rId6"/>
    <p:sldId id="394" r:id="rId7"/>
    <p:sldId id="395" r:id="rId8"/>
    <p:sldId id="334" r:id="rId9"/>
    <p:sldId id="336" r:id="rId10"/>
    <p:sldId id="338" r:id="rId11"/>
    <p:sldId id="353" r:id="rId12"/>
    <p:sldId id="391" r:id="rId13"/>
    <p:sldId id="392" r:id="rId14"/>
    <p:sldId id="393" r:id="rId15"/>
    <p:sldId id="363" r:id="rId16"/>
    <p:sldId id="375" r:id="rId17"/>
    <p:sldId id="400" r:id="rId18"/>
    <p:sldId id="377" r:id="rId19"/>
    <p:sldId id="378" r:id="rId20"/>
    <p:sldId id="379" r:id="rId21"/>
    <p:sldId id="380" r:id="rId22"/>
    <p:sldId id="381" r:id="rId23"/>
    <p:sldId id="382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59" r:id="rId32"/>
    <p:sldId id="399" r:id="rId33"/>
    <p:sldId id="396" r:id="rId34"/>
    <p:sldId id="397" r:id="rId35"/>
    <p:sldId id="39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27" autoAdjust="0"/>
  </p:normalViewPr>
  <p:slideViewPr>
    <p:cSldViewPr snapToGrid="0" snapToObjects="1">
      <p:cViewPr varScale="1">
        <p:scale>
          <a:sx n="104" d="100"/>
          <a:sy n="104" d="100"/>
        </p:scale>
        <p:origin x="-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Releasing SO2</a:t>
            </a:r>
            <a:r>
              <a:rPr lang="en-US" baseline="0" dirty="0" smtClean="0"/>
              <a:t> and other </a:t>
            </a:r>
            <a:r>
              <a:rPr lang="en-US" baseline="0" dirty="0" err="1" smtClean="0"/>
              <a:t>photochemically</a:t>
            </a:r>
            <a:r>
              <a:rPr lang="en-US" baseline="0" dirty="0" smtClean="0"/>
              <a:t> short-lived gases. This is something we can hope to detect especially if the surface gravity is low enough for these gases to fill the Hill sphere. Releasing CO2 . So our current understanding is that if these eruptions shut down Earth’s biosphere would become undetectable over interstellar distances within 1 Myr.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29C3-111E-8146-8576-8BCE09B3233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49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RETAIN WATER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So there’s no shortage of planets. And assuming there’s enough stirring of orbits early on </a:t>
            </a:r>
            <a:r>
              <a:rPr lang="en-US" b="1">
                <a:latin typeface="Calibri" charset="0"/>
              </a:rPr>
              <a:t>to guarantee a non-negligible endowment of water for terrestrial planets, </a:t>
            </a:r>
            <a:r>
              <a:rPr lang="en-US">
                <a:latin typeface="Calibri" charset="0"/>
              </a:rPr>
              <a:t>The question of the nearest habitable planet really boils down to whether they can hang on to their water.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Take Earth as an example: this is not easy because the Sun’s luminosity is changing, and the rate of tectonic activity is also changing, and even a small imbalance between greenhouse gas supply and greenhouse gas removal would cause disaster if sustained. So unless our planet is very fortunate there is a need for a stabilizing feedback. And so an idea was developed on the basis that we are not very-lucky: (Carbonate-silicate feedback) (Start in equilibrium – ghg_in = ghg_outthe … </a:t>
            </a:r>
            <a:r>
              <a:rPr lang="en-US">
                <a:latin typeface="Calibri" charset="0"/>
                <a:sym typeface="Wingdings" charset="0"/>
              </a:rPr>
              <a:t> Describe) </a:t>
            </a:r>
            <a:r>
              <a:rPr lang="en-US">
                <a:latin typeface="Calibri" charset="0"/>
              </a:rPr>
              <a:t>And this concept is so useful in understanding Earth history, that when we think of the circumstellar HZ on planets-in-general, we think of it as </a:t>
            </a:r>
            <a:r>
              <a:rPr lang="en-US" b="1" i="1">
                <a:latin typeface="Calibri" charset="0"/>
              </a:rPr>
              <a:t>the range of distances from the star within which climate-stabilizing feedback *might* operate.</a:t>
            </a:r>
          </a:p>
        </p:txBody>
      </p:sp>
      <p:sp>
        <p:nvSpPr>
          <p:cNvPr id="279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2ECE3C5-A3CD-2642-ABB5-9F2CDBC6583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RETAIN WATER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So there’s no shortage of planets. And assuming there’s enough stirring of orbits early on </a:t>
            </a:r>
            <a:r>
              <a:rPr lang="en-US" b="1">
                <a:latin typeface="Calibri" charset="0"/>
              </a:rPr>
              <a:t>to guarantee a non-negligible endowment of water for terrestrial planets, </a:t>
            </a:r>
            <a:r>
              <a:rPr lang="en-US">
                <a:latin typeface="Calibri" charset="0"/>
              </a:rPr>
              <a:t>The question of the nearest habitable planet really boils down to whether they can hang on to their water.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Take Earth as an example: this is not easy because the Sun’s luminosity is changing, and the rate of tectonic activity is also changing, and even a small imbalance between greenhouse gas supply and greenhouse gas removal would cause disaster if sustained. So unless our planet is very fortunate there is a need for a stabilizing feedback. And so an idea was developed on the basis that we are not very-lucky: (Carbonate-silicate feedback) (Start in equilibrium – ghg_in = ghg_outthe … </a:t>
            </a:r>
            <a:r>
              <a:rPr lang="en-US">
                <a:latin typeface="Calibri" charset="0"/>
                <a:sym typeface="Wingdings" charset="0"/>
              </a:rPr>
              <a:t> Describe) </a:t>
            </a:r>
            <a:r>
              <a:rPr lang="en-US">
                <a:latin typeface="Calibri" charset="0"/>
              </a:rPr>
              <a:t>And this concept is so useful in understanding Earth history, that when we think of the circumstellar HZ on planets-in-general, we think of it as </a:t>
            </a:r>
            <a:r>
              <a:rPr lang="en-US" b="1" i="1">
                <a:latin typeface="Calibri" charset="0"/>
              </a:rPr>
              <a:t>the range of distances from the star within which climate-stabilizing feedback *might* operate.</a:t>
            </a:r>
          </a:p>
        </p:txBody>
      </p:sp>
      <p:sp>
        <p:nvSpPr>
          <p:cNvPr id="279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2ECE3C5-A3CD-2642-ABB5-9F2CDBC6583F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E262-DA03-7D41-9D33-DEB47D8A191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D3BC-9919-2141-AFAD-73F83B12B2F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34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F04-2099-AE42-82B8-696A7222720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20DA-DE7E-A344-82AB-0CFC637D63F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55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C19C-9A18-2C46-996C-A627CEE9128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040A-3774-4A4D-9339-94FE379C262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20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74DC-3748-3141-82E3-77213F3EEE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3A19-96B4-2044-9913-A1AC117242C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69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BDE3-3AEA-4040-A2CB-7D93D0B028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AB4F-C381-644B-A16F-DC732F3F63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75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D654-951A-554E-8B93-945B9041F3F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61FC-E153-9B46-8101-09A409AED99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74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679D-AE40-E649-BBC4-38F9F1DBD35F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6E44-E73B-B14E-82C8-80A65331306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11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F412-2251-F046-8C06-4C4F0D7F17F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5F6A-1038-7F48-89BF-ED7A0CB7B93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0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3FAA-694B-6240-840A-E61B2079F39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AF31-7263-0947-B6E3-49D172A248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3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906C-6AC5-6E41-8646-3BEBEE3F5E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F5D6-26DD-304D-8A43-E3211DAF0F5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843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1FB0-5125-4845-AE2D-8F66398E4F7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A74D-6E40-C547-A8F5-3A6C3FB9A47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458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04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71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3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354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78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268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57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046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854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858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31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4AEC2F-AC67-3444-98AF-7D439662E91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37847B-8CEB-9A40-BF33-480CF66DA5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50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10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geol.umd.edu/~kaufman/iceages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2</a:t>
            </a:r>
            <a:endParaRPr lang="en-US" dirty="0" smtClean="0"/>
          </a:p>
          <a:p>
            <a:r>
              <a:rPr lang="en-US" dirty="0" smtClean="0"/>
              <a:t>Tuesday </a:t>
            </a:r>
            <a:r>
              <a:rPr lang="en-US" dirty="0" smtClean="0"/>
              <a:t>9 </a:t>
            </a:r>
            <a:r>
              <a:rPr lang="en-US" dirty="0" smtClean="0"/>
              <a:t>April 2019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04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makes a planet habitable?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2455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119"/>
            <a:ext cx="2660319" cy="614362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RISE OF OXYGEN: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146450" y="2779272"/>
            <a:ext cx="16987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Lyons et al., </a:t>
            </a:r>
          </a:p>
          <a:p>
            <a:r>
              <a:rPr lang="en-US" sz="1300" dirty="0" smtClean="0"/>
              <a:t>Nature 2014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761999" y="2674778"/>
            <a:ext cx="2554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Purple: 1990s view</a:t>
            </a:r>
          </a:p>
          <a:p>
            <a:r>
              <a:rPr lang="en-US" sz="1300" dirty="0" smtClean="0"/>
              <a:t>Blue: 2014 view</a:t>
            </a:r>
            <a:endParaRPr lang="en-US" sz="13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51300" y="2578102"/>
            <a:ext cx="0" cy="342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6714" y="2968574"/>
            <a:ext cx="28673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Great Oxidation</a:t>
            </a:r>
            <a:r>
              <a:rPr lang="en-US" sz="1300" dirty="0"/>
              <a:t> </a:t>
            </a:r>
            <a:r>
              <a:rPr lang="en-US" sz="1300" dirty="0" smtClean="0"/>
              <a:t>Event (O3 accumulates </a:t>
            </a:r>
            <a:r>
              <a:rPr lang="en-US" sz="1300" dirty="0" smtClean="0">
                <a:sym typeface="Wingdings"/>
              </a:rPr>
              <a:t> </a:t>
            </a:r>
            <a:r>
              <a:rPr lang="en-US" sz="1300" dirty="0" smtClean="0"/>
              <a:t>UV shields </a:t>
            </a:r>
            <a:r>
              <a:rPr lang="en-US" sz="1300" i="1" dirty="0" smtClean="0"/>
              <a:t>up</a:t>
            </a:r>
            <a:r>
              <a:rPr lang="en-US" sz="1300" dirty="0" smtClean="0"/>
              <a:t>; mass-independent sulfur fractionation ceases)</a:t>
            </a:r>
            <a:endParaRPr lang="en-US" sz="13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6844" y="-38100"/>
            <a:ext cx="8229600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HISTORICAL FRAMEWORK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3" idx="0"/>
          </p:cNvCxnSpPr>
          <p:nvPr/>
        </p:nvCxnSpPr>
        <p:spPr>
          <a:xfrm flipV="1">
            <a:off x="2246528" y="1224022"/>
            <a:ext cx="128372" cy="17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4479" y="1397272"/>
            <a:ext cx="25840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J. </a:t>
            </a:r>
            <a:r>
              <a:rPr lang="en-US" sz="1500" dirty="0" err="1" smtClean="0"/>
              <a:t>Kirschvink</a:t>
            </a:r>
            <a:r>
              <a:rPr lang="en-US" sz="1500" dirty="0" smtClean="0"/>
              <a:t> puts this at 2.3 </a:t>
            </a:r>
            <a:r>
              <a:rPr lang="en-US" sz="1500" dirty="0" err="1" smtClean="0"/>
              <a:t>Ga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886" y="1993900"/>
            <a:ext cx="150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“whiffs” of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77100" y="1879600"/>
            <a:ext cx="0" cy="978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3800" y="2921000"/>
            <a:ext cx="1774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 smtClean="0"/>
              <a:t>Ediacaran</a:t>
            </a:r>
            <a:r>
              <a:rPr lang="en-US" sz="1300" dirty="0" smtClean="0">
                <a:sym typeface="Wingdings"/>
              </a:rPr>
              <a:t> </a:t>
            </a:r>
            <a:r>
              <a:rPr lang="en-US" sz="1300" dirty="0" smtClean="0"/>
              <a:t>Ordovician oxygen increase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886" y="833080"/>
            <a:ext cx="1069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overshoot?</a:t>
            </a:r>
            <a:endParaRPr 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9616" y="477162"/>
            <a:ext cx="1874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forest-fire upper limit</a:t>
            </a:r>
            <a:endParaRPr lang="en-US" sz="15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44" y="3661071"/>
            <a:ext cx="7874886" cy="3003908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0" y="3303796"/>
            <a:ext cx="3266714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EMERGENCE OF COMPLEX LIFE: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51300" y="1993900"/>
            <a:ext cx="4912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66FF"/>
                </a:solidFill>
              </a:rPr>
              <a:t>*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03700" y="2027535"/>
            <a:ext cx="4912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66FF"/>
                </a:solidFill>
              </a:rPr>
              <a:t>*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8800" y="2020332"/>
            <a:ext cx="4912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66FF"/>
                </a:solidFill>
              </a:rPr>
              <a:t>*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1480" y="2027535"/>
            <a:ext cx="4912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66FF"/>
                </a:solidFill>
              </a:rPr>
              <a:t>*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4327" y="1867814"/>
            <a:ext cx="1561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3366FF"/>
                </a:solidFill>
              </a:rPr>
              <a:t>very extensive</a:t>
            </a:r>
          </a:p>
          <a:p>
            <a:pPr algn="ctr"/>
            <a:r>
              <a:rPr lang="en-US" i="1" dirty="0" smtClean="0">
                <a:solidFill>
                  <a:srgbClr val="3366FF"/>
                </a:solidFill>
              </a:rPr>
              <a:t>glaciation</a:t>
            </a:r>
            <a:endParaRPr lang="en-US" i="1" dirty="0">
              <a:solidFill>
                <a:srgbClr val="3366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433069" y="2341265"/>
            <a:ext cx="598411" cy="21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542540" y="2341265"/>
            <a:ext cx="3167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03548" y="6480313"/>
            <a:ext cx="384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Knoll, Cold Springs Harbor </a:t>
            </a:r>
            <a:r>
              <a:rPr lang="en-US" dirty="0" err="1" smtClean="0"/>
              <a:t>Persp</a:t>
            </a:r>
            <a:r>
              <a:rPr lang="en-US" dirty="0" smtClean="0"/>
              <a:t>., 2014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00040" y="1062439"/>
            <a:ext cx="8453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charcoal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-79453" y="0"/>
            <a:ext cx="206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Lecture 1 summary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91158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601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566"/>
            <a:ext cx="3589867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2786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Stromatolites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55453" y="5384798"/>
            <a:ext cx="16031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Ediacarans</a:t>
            </a:r>
            <a:endParaRPr lang="en-US" dirty="0" smtClean="0"/>
          </a:p>
          <a:p>
            <a:r>
              <a:rPr lang="en-US" dirty="0"/>
              <a:t>0</a:t>
            </a:r>
            <a:r>
              <a:rPr lang="en-US" dirty="0" smtClean="0"/>
              <a:t>.6 </a:t>
            </a:r>
            <a:r>
              <a:rPr lang="en-US" dirty="0" err="1" smtClean="0"/>
              <a:t>Ga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Cuthill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PNAS 2014)</a:t>
            </a:r>
          </a:p>
          <a:p>
            <a:r>
              <a:rPr lang="en-US" i="1" dirty="0" smtClean="0"/>
              <a:t>all now extinct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80530" y="5036065"/>
            <a:ext cx="1089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Cambrian</a:t>
            </a:r>
          </a:p>
          <a:p>
            <a:r>
              <a:rPr lang="en-US" dirty="0" smtClean="0"/>
              <a:t>Explosion</a:t>
            </a:r>
          </a:p>
          <a:p>
            <a:r>
              <a:rPr lang="en-US" dirty="0" smtClean="0"/>
              <a:t>0.5 </a:t>
            </a:r>
            <a:r>
              <a:rPr lang="en-US" dirty="0" err="1" smtClean="0"/>
              <a:t>Ga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554" y="719435"/>
            <a:ext cx="1694718" cy="37521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4500" y="3963769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47640" y="2092067"/>
            <a:ext cx="4343400" cy="1598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2224" y="2072940"/>
            <a:ext cx="3180834" cy="600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20900" y="3985041"/>
            <a:ext cx="1819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Large microbes,</a:t>
            </a:r>
          </a:p>
          <a:p>
            <a:pPr algn="r"/>
            <a:r>
              <a:rPr lang="en-US" dirty="0" smtClean="0"/>
              <a:t>unknown affinity</a:t>
            </a:r>
          </a:p>
          <a:p>
            <a:pPr algn="r"/>
            <a:r>
              <a:rPr lang="en-US" dirty="0" smtClean="0"/>
              <a:t>2.5 </a:t>
            </a:r>
            <a:r>
              <a:rPr lang="en-US" dirty="0" err="1" smtClean="0"/>
              <a:t>Ga</a:t>
            </a:r>
            <a:endParaRPr lang="en-US" dirty="0" smtClean="0"/>
          </a:p>
          <a:p>
            <a:pPr algn="r"/>
            <a:r>
              <a:rPr lang="en-US" dirty="0" err="1" smtClean="0"/>
              <a:t>Schopf</a:t>
            </a:r>
            <a:r>
              <a:rPr lang="en-US" dirty="0" smtClean="0"/>
              <a:t> 2007,</a:t>
            </a:r>
          </a:p>
          <a:p>
            <a:pPr algn="r"/>
            <a:r>
              <a:rPr lang="en-US" dirty="0" smtClean="0"/>
              <a:t>Precambrian Res.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83053" y="4546937"/>
            <a:ext cx="1779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Acritarchs</a:t>
            </a:r>
            <a:r>
              <a:rPr lang="en-US" dirty="0" smtClean="0"/>
              <a:t> 1.5 </a:t>
            </a:r>
            <a:r>
              <a:rPr lang="en-US" dirty="0" err="1" smtClean="0"/>
              <a:t>Ga</a:t>
            </a:r>
            <a:endParaRPr lang="en-US" dirty="0" smtClean="0"/>
          </a:p>
          <a:p>
            <a:r>
              <a:rPr lang="en-US" dirty="0" smtClean="0"/>
              <a:t>Knoll 2014,</a:t>
            </a:r>
          </a:p>
          <a:p>
            <a:r>
              <a:rPr lang="en-US" dirty="0" smtClean="0"/>
              <a:t>Cold Spring</a:t>
            </a:r>
          </a:p>
          <a:p>
            <a:r>
              <a:rPr lang="en-US" dirty="0" smtClean="0"/>
              <a:t>Harbor </a:t>
            </a:r>
            <a:r>
              <a:rPr lang="en-US" dirty="0" err="1" smtClean="0"/>
              <a:t>Persp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7437530" y="1036603"/>
            <a:ext cx="73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Pikaia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216" y="2083316"/>
            <a:ext cx="1991360" cy="1689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99000" y="377241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microns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79453" y="0"/>
            <a:ext cx="206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Lecture 1 summary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55050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7431" y="6152634"/>
            <a:ext cx="565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Taken from </a:t>
            </a:r>
            <a:r>
              <a:rPr lang="de-DE" dirty="0">
                <a:hlinkClick r:id="rId2"/>
              </a:rPr>
              <a:t>http://geol.umd.edu/~kaufman/</a:t>
            </a:r>
            <a:r>
              <a:rPr lang="de-DE" dirty="0" smtClean="0">
                <a:hlinkClick r:id="rId2"/>
              </a:rPr>
              <a:t>iceages.html</a:t>
            </a:r>
            <a:r>
              <a:rPr lang="de-DE" dirty="0" smtClean="0"/>
              <a:t> ;</a:t>
            </a:r>
            <a:endParaRPr lang="en-US" dirty="0" smtClean="0"/>
          </a:p>
          <a:p>
            <a:r>
              <a:rPr lang="en-US" dirty="0" smtClean="0"/>
              <a:t>see also Shields &amp; </a:t>
            </a:r>
            <a:r>
              <a:rPr lang="en-US" dirty="0" err="1" smtClean="0"/>
              <a:t>Veizer</a:t>
            </a:r>
            <a:r>
              <a:rPr lang="en-US" dirty="0" smtClean="0"/>
              <a:t>, G^3, 2002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3934"/>
            <a:ext cx="148866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CARBON</a:t>
            </a:r>
            <a:endParaRPr lang="en-US" sz="2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7" y="1442140"/>
            <a:ext cx="9164057" cy="4610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6502" y="4426634"/>
            <a:ext cx="224933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Triangles = glaciations</a:t>
            </a:r>
          </a:p>
          <a:p>
            <a:r>
              <a:rPr lang="en-US" dirty="0" smtClean="0"/>
              <a:t>(not all are snowballs)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203200"/>
            <a:ext cx="1625601" cy="144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5641" y="1645340"/>
            <a:ext cx="10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Shungite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83100" y="3594100"/>
            <a:ext cx="24384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40300" y="3302000"/>
            <a:ext cx="16085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“boring billion”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19500" y="3200400"/>
            <a:ext cx="863600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2316539"/>
            <a:ext cx="128551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algae</a:t>
            </a:r>
          </a:p>
          <a:p>
            <a:r>
              <a:rPr lang="en-US" dirty="0" smtClean="0"/>
              <a:t>diversify</a:t>
            </a:r>
          </a:p>
          <a:p>
            <a:r>
              <a:rPr lang="en-US" dirty="0" smtClean="0"/>
              <a:t>after 1.3 </a:t>
            </a:r>
            <a:r>
              <a:rPr lang="en-US" dirty="0" err="1" smtClean="0"/>
              <a:t>Ga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79453" y="0"/>
            <a:ext cx="206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Lecture 1 summary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8623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Lecture 2: From Earth history to the </a:t>
            </a:r>
            <a:r>
              <a:rPr lang="en-US" sz="3000" b="1" dirty="0" err="1" smtClean="0"/>
              <a:t>Circumstellar</a:t>
            </a:r>
            <a:r>
              <a:rPr lang="en-US" sz="3000" b="1" dirty="0" smtClean="0"/>
              <a:t> Habitable Zone concept: Key points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0" y="1045996"/>
            <a:ext cx="8887126" cy="570155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Small imbalances between the geologic release rate of pCO2</a:t>
            </a:r>
            <a:r>
              <a:rPr lang="en-US" b="1" dirty="0"/>
              <a:t> </a:t>
            </a:r>
            <a:r>
              <a:rPr lang="en-US" b="1" dirty="0" smtClean="0"/>
              <a:t>and the geologic consumption rate of pCO2 would have seriously threatened Earth’s habitability.</a:t>
            </a:r>
          </a:p>
          <a:p>
            <a:r>
              <a:rPr lang="en-US" b="1" dirty="0" smtClean="0"/>
              <a:t>This strongly suggests a negative feedback has regulated pCO2 over geologic time.</a:t>
            </a:r>
          </a:p>
          <a:p>
            <a:pPr lvl="1"/>
            <a:r>
              <a:rPr lang="en-US" dirty="0" smtClean="0"/>
              <a:t>In the last ~10 years, the evidence for a negative feedback has gotten stronger - some people would go further and say a weathering feedback is required to explain the geologic data.</a:t>
            </a:r>
          </a:p>
          <a:p>
            <a:r>
              <a:rPr lang="en-US" b="1" dirty="0" smtClean="0"/>
              <a:t>A candidate mechanism for the weathering feedback is carbonate-silicate weathering.</a:t>
            </a:r>
          </a:p>
          <a:p>
            <a:r>
              <a:rPr lang="en-US" b="1" dirty="0" smtClean="0"/>
              <a:t>The Habitable Zone is defined as the range of distances from a star within which a weathering feedback </a:t>
            </a:r>
            <a:r>
              <a:rPr lang="en-US" b="1" i="1" dirty="0" smtClean="0"/>
              <a:t>might</a:t>
            </a:r>
            <a:r>
              <a:rPr lang="en-US" b="1" dirty="0" smtClean="0"/>
              <a:t> operate.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78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347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Why has Earth avoided the fates of Mars and Venus?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76"/>
            <a:ext cx="9144000" cy="3067665"/>
          </a:xfrm>
          <a:prstGeom prst="rect">
            <a:avLst/>
          </a:prstGeom>
          <a:ln w="508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8436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769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Short-term vs. long term carbon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22" y="528851"/>
            <a:ext cx="4096445" cy="3636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22" y="1087399"/>
            <a:ext cx="3970677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2073" y="4783098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libri"/>
              </a:rPr>
              <a:t>Zeebe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Annual Reviews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 Earth and Planetary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Sciences, 2012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72300" y="3754399"/>
            <a:ext cx="0" cy="660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0000" y="4414798"/>
            <a:ext cx="17166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THIS CLASS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660400" y="749300"/>
            <a:ext cx="357022" cy="2540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02292" y="1708561"/>
            <a:ext cx="187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ANTHROPOGENIC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CLIMATE CHANGE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4075" y="404142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Units: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13867" y="528851"/>
            <a:ext cx="59455" cy="5846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1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8"/>
            <a:ext cx="9144000" cy="6075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91200"/>
            <a:ext cx="9144000" cy="85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1070" y="5802868"/>
            <a:ext cx="121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J.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Guarinos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809"/>
            <a:ext cx="9055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FFFFFF"/>
                </a:solidFill>
                <a:latin typeface="Calibri"/>
              </a:rPr>
              <a:t>If volcanism ceased, Earth’s biosphere would become undetectable over interstellar distances within 1 Myr (because the planet would freeze over</a:t>
            </a:r>
          </a:p>
          <a:p>
            <a:pPr algn="r"/>
            <a:r>
              <a:rPr lang="en-US" sz="2200" b="1" dirty="0" smtClean="0">
                <a:solidFill>
                  <a:srgbClr val="FFFFFF"/>
                </a:solidFill>
                <a:latin typeface="Calibri"/>
              </a:rPr>
              <a:t>due to CO2 consumption by rock weathering without CO2 release from</a:t>
            </a:r>
          </a:p>
          <a:p>
            <a:pPr algn="r"/>
            <a:r>
              <a:rPr lang="en-US" sz="2200" b="1" dirty="0" smtClean="0">
                <a:solidFill>
                  <a:srgbClr val="FFFFFF"/>
                </a:solidFill>
                <a:latin typeface="Calibri"/>
              </a:rPr>
              <a:t>volcanoes).</a:t>
            </a:r>
            <a:endParaRPr lang="en-US" sz="22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3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193800"/>
            <a:ext cx="90932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675" y="99179"/>
            <a:ext cx="917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Toy model showing fast climate destabilization for an Earth-like planet with geologic CO2 output </a:t>
            </a:r>
            <a:r>
              <a:rPr lang="en-US" b="1" i="1" dirty="0" smtClean="0"/>
              <a:t>not </a:t>
            </a:r>
            <a:r>
              <a:rPr lang="en-US" b="1" dirty="0" smtClean="0"/>
              <a:t>equal to  CO2 consumption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93268" y="5480878"/>
            <a:ext cx="2636730" cy="924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4571" y="5664200"/>
            <a:ext cx="426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scale: fraction of initial ocean that has</a:t>
            </a:r>
          </a:p>
          <a:p>
            <a:r>
              <a:rPr lang="en-US" dirty="0" smtClean="0"/>
              <a:t>escaped to space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16591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Kite &amp; Ford </a:t>
            </a:r>
            <a:r>
              <a:rPr lang="en-US" i="1" dirty="0" smtClean="0"/>
              <a:t>Habitability of exoplanet </a:t>
            </a:r>
            <a:r>
              <a:rPr lang="en-US" i="1" dirty="0" err="1" smtClean="0"/>
              <a:t>waterworlds</a:t>
            </a:r>
            <a:r>
              <a:rPr lang="en-US" i="1" dirty="0" smtClean="0"/>
              <a:t> </a:t>
            </a:r>
            <a:r>
              <a:rPr lang="en-US" dirty="0" smtClean="0"/>
              <a:t>Astrophysical Journal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9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Lecture 2: From Earth history to the </a:t>
            </a:r>
            <a:r>
              <a:rPr lang="en-US" sz="3000" b="1" dirty="0" err="1" smtClean="0"/>
              <a:t>Circumstellar</a:t>
            </a:r>
            <a:r>
              <a:rPr lang="en-US" sz="3000" b="1" dirty="0" smtClean="0"/>
              <a:t> Habitable Zone concept: Key points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0" y="1045996"/>
            <a:ext cx="8887126" cy="570155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Small imbalances between the geologic release rate of pCO2</a:t>
            </a:r>
            <a:r>
              <a:rPr lang="en-US" b="1" dirty="0">
                <a:solidFill>
                  <a:srgbClr val="7F7F7F"/>
                </a:solidFill>
              </a:rPr>
              <a:t> </a:t>
            </a:r>
            <a:r>
              <a:rPr lang="en-US" b="1" dirty="0" smtClean="0">
                <a:solidFill>
                  <a:srgbClr val="7F7F7F"/>
                </a:solidFill>
              </a:rPr>
              <a:t>and the geologic consumption rate of pCO2 would have seriously threatened Earth’s habitability.</a:t>
            </a:r>
          </a:p>
          <a:p>
            <a:r>
              <a:rPr lang="en-US" b="1" dirty="0" smtClean="0"/>
              <a:t>This strongly suggests a negative feedback has regulated pCO2 over geologic time.</a:t>
            </a:r>
          </a:p>
          <a:p>
            <a:pPr lvl="1"/>
            <a:r>
              <a:rPr lang="en-US" dirty="0" smtClean="0"/>
              <a:t>In the last ~10 years, the evidence for a negative feedback has gotten stronger - some people would go further and say a weathering feedback is required to explain the geologic data.</a:t>
            </a:r>
          </a:p>
          <a:p>
            <a:r>
              <a:rPr lang="en-US" b="1" dirty="0" smtClean="0">
                <a:solidFill>
                  <a:srgbClr val="7F7F7F"/>
                </a:solidFill>
              </a:rPr>
              <a:t>A candidate mechanism for the weathering feedback is carbonate-silicate weathering.</a:t>
            </a:r>
          </a:p>
          <a:p>
            <a:r>
              <a:rPr lang="en-US" b="1" dirty="0" smtClean="0">
                <a:solidFill>
                  <a:srgbClr val="7F7F7F"/>
                </a:solidFill>
              </a:rPr>
              <a:t>The Habitable Zone is defined as the range of distances from a star within which a weathering feedback </a:t>
            </a:r>
            <a:r>
              <a:rPr lang="en-US" b="1" i="1" dirty="0" smtClean="0">
                <a:solidFill>
                  <a:srgbClr val="7F7F7F"/>
                </a:solidFill>
              </a:rPr>
              <a:t>might</a:t>
            </a:r>
            <a:r>
              <a:rPr lang="en-US" b="1" dirty="0" smtClean="0">
                <a:solidFill>
                  <a:srgbClr val="7F7F7F"/>
                </a:solidFill>
              </a:rPr>
              <a:t> operate.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5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642584"/>
          </a:xfrm>
        </p:spPr>
        <p:txBody>
          <a:bodyPr>
            <a:normAutofit fontScale="90000"/>
          </a:bodyPr>
          <a:lstStyle/>
          <a:p>
            <a:r>
              <a:rPr lang="en-US" sz="2300" dirty="0" smtClean="0"/>
              <a:t>Observation: CO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concentration does not change quickly;</a:t>
            </a:r>
            <a:br>
              <a:rPr lang="en-US" sz="2300" dirty="0" smtClean="0"/>
            </a:br>
            <a:r>
              <a:rPr lang="en-US" sz="2300" dirty="0" smtClean="0"/>
              <a:t> therefore CO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supply is almost exactly equal to CO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removal.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6709820" cy="271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138220"/>
            <a:ext cx="4699000" cy="1830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9820" y="1066800"/>
            <a:ext cx="24174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Direct</a:t>
            </a:r>
            <a:r>
              <a:rPr lang="en-US" dirty="0" smtClean="0"/>
              <a:t> measurement</a:t>
            </a:r>
          </a:p>
          <a:p>
            <a:r>
              <a:rPr lang="en-US" dirty="0" smtClean="0"/>
              <a:t>from air trapped</a:t>
            </a:r>
          </a:p>
          <a:p>
            <a:r>
              <a:rPr lang="en-US" dirty="0"/>
              <a:t>i</a:t>
            </a:r>
            <a:r>
              <a:rPr lang="en-US" dirty="0" smtClean="0"/>
              <a:t>n ice cores. 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nfortunately, no </a:t>
            </a:r>
          </a:p>
          <a:p>
            <a:r>
              <a:rPr lang="en-US" dirty="0"/>
              <a:t>c</a:t>
            </a:r>
            <a:r>
              <a:rPr lang="en-US" dirty="0" smtClean="0"/>
              <a:t>ontinuous ice record</a:t>
            </a:r>
          </a:p>
          <a:p>
            <a:r>
              <a:rPr lang="en-US" dirty="0"/>
              <a:t>p</a:t>
            </a:r>
            <a:r>
              <a:rPr lang="en-US" dirty="0" smtClean="0"/>
              <a:t>rior to 1 </a:t>
            </a:r>
            <a:r>
              <a:rPr lang="en-US" dirty="0" err="1" smtClean="0"/>
              <a:t>Mya</a:t>
            </a:r>
            <a:r>
              <a:rPr lang="en-US" dirty="0" smtClean="0"/>
              <a:t> (because</a:t>
            </a:r>
          </a:p>
          <a:p>
            <a:r>
              <a:rPr lang="en-US" dirty="0"/>
              <a:t>o</a:t>
            </a:r>
            <a:r>
              <a:rPr lang="en-US" dirty="0" smtClean="0"/>
              <a:t>ld ice flows to the sea)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27" y="4201720"/>
            <a:ext cx="425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Zeebe</a:t>
            </a:r>
            <a:r>
              <a:rPr lang="en-US" dirty="0" smtClean="0"/>
              <a:t> &amp; </a:t>
            </a:r>
            <a:r>
              <a:rPr lang="en-US" dirty="0" err="1" smtClean="0"/>
              <a:t>Caldeira</a:t>
            </a:r>
            <a:r>
              <a:rPr lang="en-US" dirty="0" smtClean="0"/>
              <a:t>, Nature Geoscience, 2008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43851" y="3402568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imbalance between C in and C out = 1-2%</a:t>
            </a:r>
          </a:p>
          <a:p>
            <a:r>
              <a:rPr lang="en-US" dirty="0" smtClean="0"/>
              <a:t>(recall ocean C is currently ~50 x atmospheric 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1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Presentation by Ben Shafer and Marta de </a:t>
            </a:r>
            <a:r>
              <a:rPr lang="en-US" sz="2200" dirty="0" err="1" smtClean="0"/>
              <a:t>Guili</a:t>
            </a:r>
            <a:r>
              <a:rPr lang="en-US" sz="2200" dirty="0" smtClean="0"/>
              <a:t> (Knoll et al 2016)</a:t>
            </a:r>
          </a:p>
          <a:p>
            <a:r>
              <a:rPr lang="en-US" sz="2200" dirty="0" smtClean="0"/>
              <a:t>Lecture 1 wrap-up (co-evolution of Earth and life)</a:t>
            </a:r>
          </a:p>
          <a:p>
            <a:r>
              <a:rPr lang="en-US" sz="2200" dirty="0" smtClean="0"/>
              <a:t>Lecture 2: From Earth history to the habitable zone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62191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Lecture 2: From Earth history to the </a:t>
            </a:r>
            <a:r>
              <a:rPr lang="en-US" sz="3000" b="1" dirty="0" err="1" smtClean="0"/>
              <a:t>Circumstellar</a:t>
            </a:r>
            <a:r>
              <a:rPr lang="en-US" sz="3000" b="1" dirty="0" smtClean="0"/>
              <a:t> Habitable Zone concept: Key points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0" y="1045996"/>
            <a:ext cx="8887126" cy="570155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Small imbalances between the geologic release rate of pCO2</a:t>
            </a:r>
            <a:r>
              <a:rPr lang="en-US" b="1" dirty="0">
                <a:solidFill>
                  <a:srgbClr val="7F7F7F"/>
                </a:solidFill>
              </a:rPr>
              <a:t> </a:t>
            </a:r>
            <a:r>
              <a:rPr lang="en-US" b="1" dirty="0" smtClean="0">
                <a:solidFill>
                  <a:srgbClr val="7F7F7F"/>
                </a:solidFill>
              </a:rPr>
              <a:t>and the geologic consumption rate of pCO2 would have seriously threatened Earth’s habitability.</a:t>
            </a:r>
          </a:p>
          <a:p>
            <a:r>
              <a:rPr lang="en-US" b="1" dirty="0" smtClean="0">
                <a:solidFill>
                  <a:srgbClr val="7F7F7F"/>
                </a:solidFill>
              </a:rPr>
              <a:t>This strongly suggests a negative feedback has regulated pCO2 over geologic time.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In the last ~10 years, the evidence for a negative feedback has gotten stronger - some people would go further and say a weathering feedback is required to explain the geologic data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 candidate mechanism for the weathering feedback is carbonate-silicate weathering.</a:t>
            </a:r>
          </a:p>
          <a:p>
            <a:r>
              <a:rPr lang="en-US" b="1" dirty="0" smtClean="0">
                <a:solidFill>
                  <a:srgbClr val="7F7F7F"/>
                </a:solidFill>
              </a:rPr>
              <a:t>The Habitable Zone is defined as the range of distances from a star within which a weathering feedback </a:t>
            </a:r>
            <a:r>
              <a:rPr lang="en-US" b="1" i="1" dirty="0" smtClean="0">
                <a:solidFill>
                  <a:srgbClr val="7F7F7F"/>
                </a:solidFill>
              </a:rPr>
              <a:t>might</a:t>
            </a:r>
            <a:r>
              <a:rPr lang="en-US" b="1" dirty="0" smtClean="0">
                <a:solidFill>
                  <a:srgbClr val="7F7F7F"/>
                </a:solidFill>
              </a:rPr>
              <a:t> operate.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84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149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8" name="TextBox 12"/>
          <p:cNvSpPr txBox="1">
            <a:spLocks noChangeArrowheads="1"/>
          </p:cNvSpPr>
          <p:nvPr/>
        </p:nvSpPr>
        <p:spPr bwMode="auto">
          <a:xfrm>
            <a:off x="4587875" y="2512219"/>
            <a:ext cx="455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(Walker et al., JGR, 1981; </a:t>
            </a:r>
            <a:r>
              <a:rPr lang="en-US" sz="1600" dirty="0" err="1">
                <a:solidFill>
                  <a:prstClr val="black"/>
                </a:solidFill>
              </a:rPr>
              <a:t>Kasting</a:t>
            </a:r>
            <a:r>
              <a:rPr lang="en-US" sz="1600" dirty="0">
                <a:solidFill>
                  <a:prstClr val="black"/>
                </a:solidFill>
              </a:rPr>
              <a:t> et al., Icarus, 1993)</a:t>
            </a:r>
          </a:p>
        </p:txBody>
      </p:sp>
      <p:sp>
        <p:nvSpPr>
          <p:cNvPr id="203779" name="Title 1"/>
          <p:cNvSpPr txBox="1">
            <a:spLocks/>
          </p:cNvSpPr>
          <p:nvPr/>
        </p:nvSpPr>
        <p:spPr bwMode="auto">
          <a:xfrm>
            <a:off x="3532188" y="1615157"/>
            <a:ext cx="5726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prstClr val="black"/>
                </a:solidFill>
                <a:cs typeface="ＭＳ Ｐゴシック" charset="0"/>
              </a:rPr>
              <a:t>On Earth, long</a:t>
            </a:r>
            <a:r>
              <a:rPr lang="en-US" sz="2300" dirty="0">
                <a:solidFill>
                  <a:prstClr val="black"/>
                </a:solidFill>
                <a:cs typeface="ＭＳ Ｐゴシック" charset="0"/>
              </a:rPr>
              <a:t>-term climate stability involves the nonlinear temperature dependence of greenhouse gas drawdown by weathering.</a:t>
            </a:r>
            <a:r>
              <a:rPr lang="en-US" sz="2400" dirty="0">
                <a:solidFill>
                  <a:prstClr val="black"/>
                </a:solidFill>
                <a:cs typeface="ＭＳ Ｐゴシック" charset="0"/>
              </a:rPr>
              <a:t/>
            </a:r>
            <a:br>
              <a:rPr lang="en-US" sz="2400" dirty="0">
                <a:solidFill>
                  <a:prstClr val="black"/>
                </a:solidFill>
                <a:cs typeface="ＭＳ Ｐゴシック" charset="0"/>
              </a:rPr>
            </a:br>
            <a:endParaRPr lang="en-US" sz="2400" dirty="0">
              <a:solidFill>
                <a:prstClr val="black"/>
              </a:solidFill>
              <a:cs typeface="ＭＳ Ｐゴシック" charset="0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854700" y="3417895"/>
            <a:ext cx="2933700" cy="2133600"/>
          </a:xfrm>
          <a:prstGeom prst="donut">
            <a:avLst>
              <a:gd name="adj" fmla="val 19877"/>
            </a:avLst>
          </a:prstGeom>
          <a:solidFill>
            <a:srgbClr val="00E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781" name="TextBox 29"/>
          <p:cNvSpPr txBox="1">
            <a:spLocks noChangeArrowheads="1"/>
          </p:cNvSpPr>
          <p:nvPr/>
        </p:nvSpPr>
        <p:spPr bwMode="auto">
          <a:xfrm>
            <a:off x="6923088" y="3760795"/>
            <a:ext cx="8239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0">
                <a:solidFill>
                  <a:srgbClr val="FADC3D"/>
                </a:solidFill>
              </a:rPr>
              <a:t>*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08289" y="3687618"/>
            <a:ext cx="2483381" cy="18636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08681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Habitable zone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256338" y="4564070"/>
            <a:ext cx="793750" cy="363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84" name="TextBox 58"/>
          <p:cNvSpPr txBox="1">
            <a:spLocks noChangeArrowheads="1"/>
          </p:cNvSpPr>
          <p:nvPr/>
        </p:nvSpPr>
        <p:spPr bwMode="auto">
          <a:xfrm rot="-1386921">
            <a:off x="6538913" y="4383095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03785" name="TextBox 59"/>
          <p:cNvSpPr txBox="1">
            <a:spLocks noChangeArrowheads="1"/>
          </p:cNvSpPr>
          <p:nvPr/>
        </p:nvSpPr>
        <p:spPr bwMode="auto">
          <a:xfrm rot="1176510">
            <a:off x="6599238" y="4711707"/>
            <a:ext cx="893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too hot</a:t>
            </a:r>
          </a:p>
        </p:txBody>
      </p:sp>
      <p:sp>
        <p:nvSpPr>
          <p:cNvPr id="203786" name="TextBox 60"/>
          <p:cNvSpPr txBox="1">
            <a:spLocks noChangeArrowheads="1"/>
          </p:cNvSpPr>
          <p:nvPr/>
        </p:nvSpPr>
        <p:spPr bwMode="auto">
          <a:xfrm rot="1903954">
            <a:off x="5684838" y="5197482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66FF"/>
                </a:solidFill>
              </a:rPr>
              <a:t>too cold</a:t>
            </a:r>
          </a:p>
        </p:txBody>
      </p:sp>
      <p:cxnSp>
        <p:nvCxnSpPr>
          <p:cNvPr id="12" name="Straight Arrow Connector 11"/>
          <p:cNvCxnSpPr>
            <a:stCxn id="203777" idx="3"/>
            <a:endCxn id="203791" idx="1"/>
          </p:cNvCxnSpPr>
          <p:nvPr/>
        </p:nvCxnSpPr>
        <p:spPr>
          <a:xfrm flipV="1">
            <a:off x="1498600" y="3443288"/>
            <a:ext cx="661988" cy="31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88" name="TextBox 13"/>
          <p:cNvSpPr txBox="1">
            <a:spLocks noChangeArrowheads="1"/>
          </p:cNvSpPr>
          <p:nvPr/>
        </p:nvSpPr>
        <p:spPr bwMode="auto">
          <a:xfrm>
            <a:off x="190500" y="281305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</a:t>
            </a:r>
          </a:p>
        </p:txBody>
      </p:sp>
      <p:sp>
        <p:nvSpPr>
          <p:cNvPr id="203789" name="TextBox 14"/>
          <p:cNvSpPr txBox="1">
            <a:spLocks noChangeArrowheads="1"/>
          </p:cNvSpPr>
          <p:nvPr/>
        </p:nvSpPr>
        <p:spPr bwMode="auto">
          <a:xfrm>
            <a:off x="1079500" y="5170488"/>
            <a:ext cx="1638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stabilize GHG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concentration</a:t>
            </a:r>
          </a:p>
        </p:txBody>
      </p:sp>
      <p:sp>
        <p:nvSpPr>
          <p:cNvPr id="203790" name="TextBox 15"/>
          <p:cNvSpPr txBox="1">
            <a:spLocks noChangeArrowheads="1"/>
          </p:cNvSpPr>
          <p:nvPr/>
        </p:nvSpPr>
        <p:spPr bwMode="auto">
          <a:xfrm>
            <a:off x="4538663" y="3146425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 temperature</a:t>
            </a:r>
          </a:p>
        </p:txBody>
      </p:sp>
      <p:sp>
        <p:nvSpPr>
          <p:cNvPr id="203791" name="TextBox 16"/>
          <p:cNvSpPr txBox="1">
            <a:spLocks noChangeArrowheads="1"/>
          </p:cNvSpPr>
          <p:nvPr/>
        </p:nvSpPr>
        <p:spPr bwMode="auto">
          <a:xfrm>
            <a:off x="2160588" y="3121025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 GHG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concentration</a:t>
            </a:r>
          </a:p>
        </p:txBody>
      </p:sp>
      <p:cxnSp>
        <p:nvCxnSpPr>
          <p:cNvPr id="18" name="Straight Arrow Connector 17"/>
          <p:cNvCxnSpPr>
            <a:stCxn id="203791" idx="3"/>
          </p:cNvCxnSpPr>
          <p:nvPr/>
        </p:nvCxnSpPr>
        <p:spPr>
          <a:xfrm>
            <a:off x="3684588" y="3443288"/>
            <a:ext cx="1073150" cy="2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03789" idx="0"/>
          </p:cNvCxnSpPr>
          <p:nvPr/>
        </p:nvCxnSpPr>
        <p:spPr>
          <a:xfrm flipH="1" flipV="1">
            <a:off x="1854200" y="3594100"/>
            <a:ext cx="44450" cy="15763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3790" idx="2"/>
            <a:endCxn id="203795" idx="0"/>
          </p:cNvCxnSpPr>
          <p:nvPr/>
        </p:nvCxnSpPr>
        <p:spPr>
          <a:xfrm flipH="1">
            <a:off x="4248150" y="3792538"/>
            <a:ext cx="1052513" cy="148113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95" name="TextBox 21"/>
          <p:cNvSpPr txBox="1">
            <a:spLocks noChangeArrowheads="1"/>
          </p:cNvSpPr>
          <p:nvPr/>
        </p:nvSpPr>
        <p:spPr bwMode="auto">
          <a:xfrm>
            <a:off x="3486150" y="52736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</a:t>
            </a:r>
          </a:p>
        </p:txBody>
      </p:sp>
      <p:cxnSp>
        <p:nvCxnSpPr>
          <p:cNvPr id="23" name="Straight Arrow Connector 22"/>
          <p:cNvCxnSpPr>
            <a:stCxn id="203795" idx="1"/>
          </p:cNvCxnSpPr>
          <p:nvPr/>
        </p:nvCxnSpPr>
        <p:spPr>
          <a:xfrm flipH="1">
            <a:off x="2522538" y="5459413"/>
            <a:ext cx="963612" cy="95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3797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850" y="5219700"/>
            <a:ext cx="7937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98" name="TextBox 30"/>
          <p:cNvSpPr txBox="1">
            <a:spLocks noChangeArrowheads="1"/>
          </p:cNvSpPr>
          <p:nvPr/>
        </p:nvSpPr>
        <p:spPr bwMode="auto">
          <a:xfrm>
            <a:off x="165100" y="2311400"/>
            <a:ext cx="210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prstClr val="black"/>
                </a:solidFill>
              </a:rPr>
              <a:t>Stabilizing feedback:</a:t>
            </a:r>
          </a:p>
        </p:txBody>
      </p:sp>
      <p:sp>
        <p:nvSpPr>
          <p:cNvPr id="20379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0400"/>
          </a:xfrm>
        </p:spPr>
        <p:txBody>
          <a:bodyPr/>
          <a:lstStyle/>
          <a:p>
            <a:r>
              <a:rPr lang="en-US" sz="3200" b="1" dirty="0" smtClean="0">
                <a:latin typeface="Calibri" charset="0"/>
              </a:rPr>
              <a:t>Definitions of a habitable planet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203800" name="TextBox 42"/>
          <p:cNvSpPr txBox="1">
            <a:spLocks noChangeArrowheads="1"/>
          </p:cNvSpPr>
          <p:nvPr/>
        </p:nvSpPr>
        <p:spPr bwMode="auto">
          <a:xfrm>
            <a:off x="-50327" y="521266"/>
            <a:ext cx="92764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(Operational) definition of habitable planet used in this course: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Habitable </a:t>
            </a:r>
            <a:r>
              <a:rPr lang="en-US" sz="1700" dirty="0">
                <a:solidFill>
                  <a:prstClr val="black"/>
                </a:solidFill>
              </a:rPr>
              <a:t>planet ≈ maintains surface liquid water over timescales relevant </a:t>
            </a:r>
            <a:r>
              <a:rPr lang="en-US" sz="1700" dirty="0" smtClean="0">
                <a:solidFill>
                  <a:prstClr val="black"/>
                </a:solidFill>
              </a:rPr>
              <a:t>to biological </a:t>
            </a:r>
            <a:r>
              <a:rPr lang="en-US" sz="1700" dirty="0">
                <a:solidFill>
                  <a:prstClr val="black"/>
                </a:solidFill>
              </a:rPr>
              <a:t>macroevolution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1805" y="5468938"/>
            <a:ext cx="2202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Dependent on</a:t>
            </a:r>
          </a:p>
          <a:p>
            <a:r>
              <a:rPr lang="en-US" dirty="0" smtClean="0"/>
              <a:t>which atmospheric</a:t>
            </a:r>
          </a:p>
          <a:p>
            <a:r>
              <a:rPr lang="en-US" dirty="0"/>
              <a:t>v</a:t>
            </a:r>
            <a:r>
              <a:rPr lang="en-US" dirty="0" smtClean="0"/>
              <a:t>olatiles are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6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321872"/>
            <a:ext cx="8559800" cy="825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749300"/>
          </a:xfrm>
        </p:spPr>
        <p:txBody>
          <a:bodyPr>
            <a:noAutofit/>
          </a:bodyPr>
          <a:lstStyle/>
          <a:p>
            <a:r>
              <a:rPr lang="en-US" sz="2400" dirty="0"/>
              <a:t>The carbonate-silicate feedback </a:t>
            </a:r>
            <a:r>
              <a:rPr lang="en-US" sz="2400" dirty="0" smtClean="0"/>
              <a:t>hypothesis involves both on-land weathering and seawater chemistry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9627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36252" y="1962706"/>
            <a:ext cx="132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2" y="3317290"/>
            <a:ext cx="5626100" cy="1282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0" y="1962706"/>
            <a:ext cx="195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ischarge to 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944" y="3151158"/>
            <a:ext cx="189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issolved in ocean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444" y="3422650"/>
            <a:ext cx="4648200" cy="622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7000" y="4044950"/>
            <a:ext cx="5813778" cy="7951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5644" y="291430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eafloor</a:t>
            </a:r>
          </a:p>
          <a:p>
            <a:r>
              <a:rPr lang="en-US" dirty="0" smtClean="0"/>
              <a:t>precipitates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95644" y="3891139"/>
            <a:ext cx="2952044" cy="7951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769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Short-term vs. long term carbon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22" y="909639"/>
            <a:ext cx="3667467" cy="325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22" y="812801"/>
            <a:ext cx="3970677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2073" y="4508500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Zeebe</a:t>
            </a:r>
            <a:r>
              <a:rPr lang="en-US" dirty="0" smtClean="0"/>
              <a:t>, Annual Reviews</a:t>
            </a:r>
          </a:p>
          <a:p>
            <a:r>
              <a:rPr lang="en-US" dirty="0"/>
              <a:t>o</a:t>
            </a:r>
            <a:r>
              <a:rPr lang="en-US" dirty="0" smtClean="0"/>
              <a:t>f Earth and Planetary</a:t>
            </a:r>
          </a:p>
          <a:p>
            <a:r>
              <a:rPr lang="en-US" dirty="0" smtClean="0"/>
              <a:t>Sciences, 2012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72300" y="3479801"/>
            <a:ext cx="0" cy="660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0000" y="42291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660400" y="1092200"/>
            <a:ext cx="357022" cy="1993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02292" y="1708561"/>
            <a:ext cx="187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ANTHROPOGENIC </a:t>
            </a:r>
          </a:p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04075" y="404142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</a:t>
            </a:r>
            <a:r>
              <a:rPr lang="en-US" dirty="0" err="1" smtClean="0"/>
              <a:t>Pg</a:t>
            </a:r>
            <a:r>
              <a:rPr lang="en-US" dirty="0" smtClean="0"/>
              <a:t> 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78083"/>
            <a:ext cx="4656667" cy="247991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13867" y="5965673"/>
            <a:ext cx="1571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Goodwin et al.</a:t>
            </a:r>
          </a:p>
          <a:p>
            <a:r>
              <a:rPr lang="en-US" dirty="0" smtClean="0"/>
              <a:t>Nature </a:t>
            </a:r>
            <a:r>
              <a:rPr lang="en-US" dirty="0" err="1" smtClean="0"/>
              <a:t>Geosci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5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96333"/>
            <a:ext cx="8229600" cy="825500"/>
          </a:xfrm>
        </p:spPr>
        <p:txBody>
          <a:bodyPr>
            <a:normAutofit fontScale="90000"/>
          </a:bodyPr>
          <a:lstStyle/>
          <a:p>
            <a:r>
              <a:rPr lang="en-US" sz="3400" baseline="30000" dirty="0" smtClean="0"/>
              <a:t>13</a:t>
            </a:r>
            <a:r>
              <a:rPr lang="en-US" sz="3400" dirty="0" smtClean="0"/>
              <a:t>C shows that 70%-80% of CO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released by volcanoes is taken up by carbonates (organic</a:t>
            </a:r>
            <a:br>
              <a:rPr lang="en-US" sz="3400" dirty="0" smtClean="0"/>
            </a:br>
            <a:r>
              <a:rPr lang="en-US" sz="3400" dirty="0" smtClean="0"/>
              <a:t>matter C-sink is relatively unimportant)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6" y="1842587"/>
            <a:ext cx="8311444" cy="3983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9300" y="593090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Royer, Treatise on </a:t>
            </a:r>
            <a:r>
              <a:rPr lang="en-US" dirty="0" err="1" smtClean="0"/>
              <a:t>Geochem</a:t>
            </a:r>
            <a:r>
              <a:rPr lang="en-US" dirty="0" smtClean="0"/>
              <a:t>. (2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edn</a:t>
            </a:r>
            <a:r>
              <a:rPr lang="en-US" dirty="0" smtClean="0"/>
              <a:t>.),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7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500" b="1" dirty="0" smtClean="0"/>
              <a:t>Erosion </a:t>
            </a:r>
            <a:r>
              <a:rPr lang="en-US" sz="2500" b="1" dirty="0"/>
              <a:t>driven by tectonic uplift is required to provide </a:t>
            </a:r>
            <a:r>
              <a:rPr lang="en-US" sz="2500" b="1" dirty="0" err="1"/>
              <a:t>cations</a:t>
            </a:r>
            <a:r>
              <a:rPr lang="en-US" sz="2500" b="1" dirty="0"/>
              <a:t> to balance CO</a:t>
            </a:r>
            <a:r>
              <a:rPr lang="en-US" sz="2500" b="1" baseline="-25000" dirty="0"/>
              <a:t>2</a:t>
            </a:r>
            <a:r>
              <a:rPr lang="en-US" sz="2500" b="1" dirty="0"/>
              <a:t> supplied by volcanic outgassing.</a:t>
            </a:r>
            <a:br>
              <a:rPr lang="en-US" sz="2500" b="1" dirty="0"/>
            </a:b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 in atmosphere-ocean system: 3 kg/m</a:t>
            </a:r>
            <a:r>
              <a:rPr lang="en-US" baseline="30000" dirty="0" smtClean="0"/>
              <a:t>2</a:t>
            </a:r>
            <a:r>
              <a:rPr lang="en-US" dirty="0" smtClean="0"/>
              <a:t> , replenished every ~300 </a:t>
            </a:r>
            <a:r>
              <a:rPr lang="en-US" dirty="0" err="1" smtClean="0"/>
              <a:t>Kyr</a:t>
            </a:r>
            <a:endParaRPr lang="en-US" baseline="30000" dirty="0" smtClean="0"/>
          </a:p>
          <a:p>
            <a:r>
              <a:rPr lang="en-US" dirty="0" err="1" smtClean="0"/>
              <a:t>Ca</a:t>
            </a:r>
            <a:r>
              <a:rPr lang="en-US" dirty="0" smtClean="0"/>
              <a:t> needed to “neutralize” C: ~10</a:t>
            </a:r>
            <a:r>
              <a:rPr lang="en-US" baseline="30000" dirty="0" smtClean="0"/>
              <a:t>2</a:t>
            </a:r>
            <a:r>
              <a:rPr lang="en-US" dirty="0" smtClean="0"/>
              <a:t> kg/m</a:t>
            </a:r>
            <a:r>
              <a:rPr lang="en-US" baseline="30000" dirty="0" smtClean="0"/>
              <a:t>2</a:t>
            </a:r>
            <a:r>
              <a:rPr lang="en-US" dirty="0" smtClean="0"/>
              <a:t>/Myr (continental area, </a:t>
            </a:r>
            <a:r>
              <a:rPr lang="en-US" dirty="0" err="1" smtClean="0"/>
              <a:t>Ca:C</a:t>
            </a:r>
            <a:r>
              <a:rPr lang="en-US" dirty="0" smtClean="0"/>
              <a:t> </a:t>
            </a:r>
            <a:r>
              <a:rPr lang="en-US" dirty="0" err="1" smtClean="0"/>
              <a:t>stochiometry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Ca</a:t>
            </a:r>
            <a:r>
              <a:rPr lang="en-US" dirty="0" smtClean="0"/>
              <a:t> content of upper continental crust: ~5 </a:t>
            </a:r>
            <a:r>
              <a:rPr lang="en-US" dirty="0" err="1" smtClean="0"/>
              <a:t>wt</a:t>
            </a:r>
            <a:r>
              <a:rPr lang="en-US" dirty="0" smtClean="0"/>
              <a:t>% </a:t>
            </a:r>
            <a:r>
              <a:rPr lang="en-US" dirty="0" smtClean="0">
                <a:sym typeface="Wingdings"/>
              </a:rPr>
              <a:t> ~10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km</a:t>
            </a:r>
            <a:r>
              <a:rPr lang="en-US" baseline="30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yr</a:t>
            </a:r>
            <a:r>
              <a:rPr lang="en-US" dirty="0" smtClean="0">
                <a:sym typeface="Wingdings"/>
              </a:rPr>
              <a:t> of rock must have its </a:t>
            </a:r>
            <a:r>
              <a:rPr lang="en-US" dirty="0" err="1" smtClean="0">
                <a:sym typeface="Wingdings"/>
              </a:rPr>
              <a:t>Ca</a:t>
            </a:r>
            <a:r>
              <a:rPr lang="en-US" dirty="0" smtClean="0">
                <a:sym typeface="Wingdings"/>
              </a:rPr>
              <a:t> leached to balance volcanism.</a:t>
            </a:r>
            <a:endParaRPr lang="en-US" dirty="0" smtClean="0"/>
          </a:p>
          <a:p>
            <a:r>
              <a:rPr lang="en-US" dirty="0" smtClean="0"/>
              <a:t>Observed </a:t>
            </a:r>
            <a:r>
              <a:rPr lang="en-US" i="1" dirty="0" smtClean="0"/>
              <a:t>sediment</a:t>
            </a:r>
            <a:r>
              <a:rPr lang="en-US" dirty="0" smtClean="0"/>
              <a:t> (suspended/</a:t>
            </a:r>
            <a:r>
              <a:rPr lang="en-US" dirty="0" err="1" smtClean="0"/>
              <a:t>bedload</a:t>
            </a:r>
            <a:r>
              <a:rPr lang="en-US" dirty="0" smtClean="0"/>
              <a:t>) flux: 8 km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; roughly in balance with rock uplift by tectonics.</a:t>
            </a:r>
          </a:p>
          <a:p>
            <a:r>
              <a:rPr lang="en-US" dirty="0"/>
              <a:t>S</a:t>
            </a:r>
            <a:r>
              <a:rPr lang="en-US" dirty="0" smtClean="0"/>
              <a:t>oil</a:t>
            </a:r>
            <a:r>
              <a:rPr lang="en-US" dirty="0"/>
              <a:t>-profiles grow slowly and diffusively ( and are rarely &gt;&gt;100 m deep), </a:t>
            </a:r>
            <a:r>
              <a:rPr lang="en-US" dirty="0" smtClean="0"/>
              <a:t>too slow to balance Ca</a:t>
            </a:r>
            <a:r>
              <a:rPr lang="en-US" baseline="30000" dirty="0" smtClean="0"/>
              <a:t>2+</a:t>
            </a:r>
            <a:r>
              <a:rPr lang="en-US" dirty="0" smtClean="0"/>
              <a:t> demand.</a:t>
            </a:r>
          </a:p>
          <a:p>
            <a:endParaRPr lang="en-US" dirty="0"/>
          </a:p>
          <a:p>
            <a:pPr>
              <a:buFont typeface="Wingdings" charset="0"/>
              <a:buChar char="à"/>
            </a:pPr>
            <a:r>
              <a:rPr lang="en-US" u="sng" dirty="0" smtClean="0">
                <a:sym typeface="Wingdings"/>
              </a:rPr>
              <a:t>Plate tectonics needed for Earth-climate stability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(in order to supply </a:t>
            </a:r>
            <a:r>
              <a:rPr lang="en-US" dirty="0" err="1" smtClean="0">
                <a:sym typeface="Wingdings"/>
              </a:rPr>
              <a:t>cations</a:t>
            </a:r>
            <a:r>
              <a:rPr lang="en-US" dirty="0" smtClean="0">
                <a:sym typeface="Wingdings"/>
              </a:rPr>
              <a:t> to balance volcanic fluxes of 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).</a:t>
            </a:r>
            <a:endParaRPr lang="en-US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98889" y="6406444"/>
            <a:ext cx="663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(However, would volcanic outgassing cease without plate tectonics?)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0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Lecture 2: From Earth history to the </a:t>
            </a:r>
            <a:r>
              <a:rPr lang="en-US" sz="3000" b="1" dirty="0" err="1" smtClean="0"/>
              <a:t>Circumstellar</a:t>
            </a:r>
            <a:r>
              <a:rPr lang="en-US" sz="3000" b="1" dirty="0" smtClean="0"/>
              <a:t> Habitable Zone concept: Key points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0" y="1045996"/>
            <a:ext cx="8887126" cy="570155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Small imbalances between the geologic release rate of pCO2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and the geologic consumption rate of pCO2 would have seriously threatened Earth’s habitability.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This strongly suggests a negative feedback has regulated pCO2 over geologic time.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the last ~10 years, the evidence for a negative feedback has gotten stronger - some people would go further and say a weathering feedback is required to explain the geologic data.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 candidate mechanism for the weathering feedback is carbonate-silicate weathering.</a:t>
            </a:r>
          </a:p>
          <a:p>
            <a:r>
              <a:rPr lang="en-US" b="1" dirty="0" smtClean="0"/>
              <a:t>The Habitable Zone is defined as the range of distances from a star within which a weathering feedback </a:t>
            </a:r>
            <a:r>
              <a:rPr lang="en-US" b="1" i="1" dirty="0" smtClean="0"/>
              <a:t>might</a:t>
            </a:r>
            <a:r>
              <a:rPr lang="en-US" b="1" dirty="0" smtClean="0"/>
              <a:t> operate.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0033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149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8" name="TextBox 12"/>
          <p:cNvSpPr txBox="1">
            <a:spLocks noChangeArrowheads="1"/>
          </p:cNvSpPr>
          <p:nvPr/>
        </p:nvSpPr>
        <p:spPr bwMode="auto">
          <a:xfrm>
            <a:off x="4587875" y="2512219"/>
            <a:ext cx="455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(Walker et al., JGR, 1981; </a:t>
            </a:r>
            <a:r>
              <a:rPr lang="en-US" sz="1600" dirty="0" err="1">
                <a:solidFill>
                  <a:prstClr val="black"/>
                </a:solidFill>
              </a:rPr>
              <a:t>Kasting</a:t>
            </a:r>
            <a:r>
              <a:rPr lang="en-US" sz="1600" dirty="0">
                <a:solidFill>
                  <a:prstClr val="black"/>
                </a:solidFill>
              </a:rPr>
              <a:t> et al., Icarus, 1993)</a:t>
            </a:r>
          </a:p>
        </p:txBody>
      </p:sp>
      <p:sp>
        <p:nvSpPr>
          <p:cNvPr id="203779" name="Title 1"/>
          <p:cNvSpPr txBox="1">
            <a:spLocks/>
          </p:cNvSpPr>
          <p:nvPr/>
        </p:nvSpPr>
        <p:spPr bwMode="auto">
          <a:xfrm>
            <a:off x="3532188" y="1615157"/>
            <a:ext cx="5726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prstClr val="black"/>
                </a:solidFill>
                <a:cs typeface="ＭＳ Ｐゴシック" charset="0"/>
              </a:rPr>
              <a:t>On Earth, long</a:t>
            </a:r>
            <a:r>
              <a:rPr lang="en-US" sz="2300" dirty="0">
                <a:solidFill>
                  <a:prstClr val="black"/>
                </a:solidFill>
                <a:cs typeface="ＭＳ Ｐゴシック" charset="0"/>
              </a:rPr>
              <a:t>-term climate stability involves the nonlinear temperature dependence of greenhouse gas drawdown by weathering.</a:t>
            </a:r>
            <a:r>
              <a:rPr lang="en-US" sz="2400" dirty="0">
                <a:solidFill>
                  <a:prstClr val="black"/>
                </a:solidFill>
                <a:cs typeface="ＭＳ Ｐゴシック" charset="0"/>
              </a:rPr>
              <a:t/>
            </a:r>
            <a:br>
              <a:rPr lang="en-US" sz="2400" dirty="0">
                <a:solidFill>
                  <a:prstClr val="black"/>
                </a:solidFill>
                <a:cs typeface="ＭＳ Ｐゴシック" charset="0"/>
              </a:rPr>
            </a:br>
            <a:endParaRPr lang="en-US" sz="2400" dirty="0">
              <a:solidFill>
                <a:prstClr val="black"/>
              </a:solidFill>
              <a:cs typeface="ＭＳ Ｐゴシック" charset="0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854700" y="3417895"/>
            <a:ext cx="2933700" cy="2133600"/>
          </a:xfrm>
          <a:prstGeom prst="donut">
            <a:avLst>
              <a:gd name="adj" fmla="val 19877"/>
            </a:avLst>
          </a:prstGeom>
          <a:solidFill>
            <a:srgbClr val="00E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781" name="TextBox 29"/>
          <p:cNvSpPr txBox="1">
            <a:spLocks noChangeArrowheads="1"/>
          </p:cNvSpPr>
          <p:nvPr/>
        </p:nvSpPr>
        <p:spPr bwMode="auto">
          <a:xfrm>
            <a:off x="6923088" y="3760795"/>
            <a:ext cx="8239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0">
                <a:solidFill>
                  <a:srgbClr val="FADC3D"/>
                </a:solidFill>
              </a:rPr>
              <a:t>*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08289" y="3687618"/>
            <a:ext cx="2483381" cy="18636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08681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Habitable zone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256338" y="4564070"/>
            <a:ext cx="793750" cy="363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84" name="TextBox 58"/>
          <p:cNvSpPr txBox="1">
            <a:spLocks noChangeArrowheads="1"/>
          </p:cNvSpPr>
          <p:nvPr/>
        </p:nvSpPr>
        <p:spPr bwMode="auto">
          <a:xfrm rot="-1386921">
            <a:off x="6538913" y="4383095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03785" name="TextBox 59"/>
          <p:cNvSpPr txBox="1">
            <a:spLocks noChangeArrowheads="1"/>
          </p:cNvSpPr>
          <p:nvPr/>
        </p:nvSpPr>
        <p:spPr bwMode="auto">
          <a:xfrm rot="1176510">
            <a:off x="6599238" y="4711707"/>
            <a:ext cx="893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too hot</a:t>
            </a:r>
          </a:p>
        </p:txBody>
      </p:sp>
      <p:sp>
        <p:nvSpPr>
          <p:cNvPr id="203786" name="TextBox 60"/>
          <p:cNvSpPr txBox="1">
            <a:spLocks noChangeArrowheads="1"/>
          </p:cNvSpPr>
          <p:nvPr/>
        </p:nvSpPr>
        <p:spPr bwMode="auto">
          <a:xfrm rot="1903954">
            <a:off x="5684838" y="5197482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66FF"/>
                </a:solidFill>
              </a:rPr>
              <a:t>too cold</a:t>
            </a:r>
          </a:p>
        </p:txBody>
      </p:sp>
      <p:cxnSp>
        <p:nvCxnSpPr>
          <p:cNvPr id="12" name="Straight Arrow Connector 11"/>
          <p:cNvCxnSpPr>
            <a:stCxn id="203777" idx="3"/>
            <a:endCxn id="203791" idx="1"/>
          </p:cNvCxnSpPr>
          <p:nvPr/>
        </p:nvCxnSpPr>
        <p:spPr>
          <a:xfrm flipV="1">
            <a:off x="1498600" y="3443288"/>
            <a:ext cx="661988" cy="31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88" name="TextBox 13"/>
          <p:cNvSpPr txBox="1">
            <a:spLocks noChangeArrowheads="1"/>
          </p:cNvSpPr>
          <p:nvPr/>
        </p:nvSpPr>
        <p:spPr bwMode="auto">
          <a:xfrm>
            <a:off x="190500" y="281305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</a:t>
            </a:r>
          </a:p>
        </p:txBody>
      </p:sp>
      <p:sp>
        <p:nvSpPr>
          <p:cNvPr id="203789" name="TextBox 14"/>
          <p:cNvSpPr txBox="1">
            <a:spLocks noChangeArrowheads="1"/>
          </p:cNvSpPr>
          <p:nvPr/>
        </p:nvSpPr>
        <p:spPr bwMode="auto">
          <a:xfrm>
            <a:off x="1079500" y="5170488"/>
            <a:ext cx="1638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stabilize GHG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concentration</a:t>
            </a:r>
          </a:p>
        </p:txBody>
      </p:sp>
      <p:sp>
        <p:nvSpPr>
          <p:cNvPr id="203790" name="TextBox 15"/>
          <p:cNvSpPr txBox="1">
            <a:spLocks noChangeArrowheads="1"/>
          </p:cNvSpPr>
          <p:nvPr/>
        </p:nvSpPr>
        <p:spPr bwMode="auto">
          <a:xfrm>
            <a:off x="4538663" y="3146425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 temperature</a:t>
            </a:r>
          </a:p>
        </p:txBody>
      </p:sp>
      <p:sp>
        <p:nvSpPr>
          <p:cNvPr id="203791" name="TextBox 16"/>
          <p:cNvSpPr txBox="1">
            <a:spLocks noChangeArrowheads="1"/>
          </p:cNvSpPr>
          <p:nvPr/>
        </p:nvSpPr>
        <p:spPr bwMode="auto">
          <a:xfrm>
            <a:off x="2160588" y="3121025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 GHG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concentration</a:t>
            </a:r>
          </a:p>
        </p:txBody>
      </p:sp>
      <p:cxnSp>
        <p:nvCxnSpPr>
          <p:cNvPr id="18" name="Straight Arrow Connector 17"/>
          <p:cNvCxnSpPr>
            <a:stCxn id="203791" idx="3"/>
          </p:cNvCxnSpPr>
          <p:nvPr/>
        </p:nvCxnSpPr>
        <p:spPr>
          <a:xfrm>
            <a:off x="3684588" y="3443288"/>
            <a:ext cx="1073150" cy="2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03789" idx="0"/>
          </p:cNvCxnSpPr>
          <p:nvPr/>
        </p:nvCxnSpPr>
        <p:spPr>
          <a:xfrm flipH="1" flipV="1">
            <a:off x="1854200" y="3594100"/>
            <a:ext cx="44450" cy="15763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3790" idx="2"/>
            <a:endCxn id="203795" idx="0"/>
          </p:cNvCxnSpPr>
          <p:nvPr/>
        </p:nvCxnSpPr>
        <p:spPr>
          <a:xfrm flipH="1">
            <a:off x="4248150" y="3792538"/>
            <a:ext cx="1052513" cy="148113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795" name="TextBox 21"/>
          <p:cNvSpPr txBox="1">
            <a:spLocks noChangeArrowheads="1"/>
          </p:cNvSpPr>
          <p:nvPr/>
        </p:nvSpPr>
        <p:spPr bwMode="auto">
          <a:xfrm>
            <a:off x="3486150" y="52736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increase</a:t>
            </a:r>
          </a:p>
        </p:txBody>
      </p:sp>
      <p:cxnSp>
        <p:nvCxnSpPr>
          <p:cNvPr id="23" name="Straight Arrow Connector 22"/>
          <p:cNvCxnSpPr>
            <a:stCxn id="203795" idx="1"/>
          </p:cNvCxnSpPr>
          <p:nvPr/>
        </p:nvCxnSpPr>
        <p:spPr>
          <a:xfrm flipH="1">
            <a:off x="2522538" y="5459413"/>
            <a:ext cx="963612" cy="95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3797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850" y="5219700"/>
            <a:ext cx="7937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98" name="TextBox 30"/>
          <p:cNvSpPr txBox="1">
            <a:spLocks noChangeArrowheads="1"/>
          </p:cNvSpPr>
          <p:nvPr/>
        </p:nvSpPr>
        <p:spPr bwMode="auto">
          <a:xfrm>
            <a:off x="165100" y="2311400"/>
            <a:ext cx="210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prstClr val="black"/>
                </a:solidFill>
              </a:rPr>
              <a:t>Stabilizing feedback:</a:t>
            </a:r>
          </a:p>
        </p:txBody>
      </p:sp>
      <p:sp>
        <p:nvSpPr>
          <p:cNvPr id="20379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0400"/>
          </a:xfrm>
        </p:spPr>
        <p:txBody>
          <a:bodyPr/>
          <a:lstStyle/>
          <a:p>
            <a:r>
              <a:rPr lang="en-US" sz="3200" b="1" dirty="0" smtClean="0">
                <a:latin typeface="Calibri" charset="0"/>
              </a:rPr>
              <a:t>Definitions of a habitable planet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203800" name="TextBox 42"/>
          <p:cNvSpPr txBox="1">
            <a:spLocks noChangeArrowheads="1"/>
          </p:cNvSpPr>
          <p:nvPr/>
        </p:nvSpPr>
        <p:spPr bwMode="auto">
          <a:xfrm>
            <a:off x="-50327" y="521266"/>
            <a:ext cx="92764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(Operational) definition of habitable planet used in this course: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Habitable </a:t>
            </a:r>
            <a:r>
              <a:rPr lang="en-US" sz="1700" dirty="0">
                <a:solidFill>
                  <a:prstClr val="black"/>
                </a:solidFill>
              </a:rPr>
              <a:t>planet ≈ maintains surface liquid water over timescales relevant </a:t>
            </a:r>
            <a:r>
              <a:rPr lang="en-US" sz="1700" dirty="0" smtClean="0">
                <a:solidFill>
                  <a:prstClr val="black"/>
                </a:solidFill>
              </a:rPr>
              <a:t>to biological </a:t>
            </a:r>
            <a:r>
              <a:rPr lang="en-US" sz="1700" dirty="0">
                <a:solidFill>
                  <a:prstClr val="black"/>
                </a:solidFill>
              </a:rPr>
              <a:t>macroevolution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1805" y="5468938"/>
            <a:ext cx="2202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Dependent on</a:t>
            </a:r>
          </a:p>
          <a:p>
            <a:r>
              <a:rPr lang="en-US" dirty="0" smtClean="0"/>
              <a:t>which atmospheric</a:t>
            </a:r>
          </a:p>
          <a:p>
            <a:r>
              <a:rPr lang="en-US" dirty="0"/>
              <a:t>v</a:t>
            </a:r>
            <a:r>
              <a:rPr lang="en-US" dirty="0" smtClean="0"/>
              <a:t>olatiles are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Habitable Zone is bounded by luminosities that trigger </a:t>
            </a:r>
            <a:r>
              <a:rPr lang="en-US" sz="4000" i="1" dirty="0" smtClean="0"/>
              <a:t>unrecoverable </a:t>
            </a:r>
            <a:r>
              <a:rPr lang="en-US" sz="4000" dirty="0" smtClean="0"/>
              <a:t>climate crises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3695"/>
            <a:ext cx="8229600" cy="42485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q.v. impacts: Compare impact energy to insolation (work on 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77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66"/>
            <a:ext cx="8229600" cy="57626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Feedbacks in the carbonate-silicate cycle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5690"/>
            <a:ext cx="7988300" cy="6142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527645" y="1874845"/>
            <a:ext cx="268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Langmuir &amp;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Broecker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Ch. 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9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/>
          <a:lstStyle/>
          <a:p>
            <a:r>
              <a:rPr lang="en-US" b="1" dirty="0" smtClean="0"/>
              <a:t>Lecture 1 Key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74" y="1282668"/>
            <a:ext cx="8887126" cy="48957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 useful definition of a habitable world is one that maintains T &lt; 400 K liquid water on its surface continuously for timescales that are relevant for biological macroevolution</a:t>
            </a:r>
          </a:p>
          <a:p>
            <a:r>
              <a:rPr lang="en-US" b="1" dirty="0" smtClean="0"/>
              <a:t>Earth has stayed habitable for &gt;3 Gyr</a:t>
            </a:r>
          </a:p>
          <a:p>
            <a:pPr lvl="1"/>
            <a:r>
              <a:rPr lang="en-US" dirty="0" smtClean="0"/>
              <a:t>Continuously</a:t>
            </a:r>
          </a:p>
          <a:p>
            <a:pPr lvl="1"/>
            <a:r>
              <a:rPr lang="en-US" dirty="0" smtClean="0"/>
              <a:t>Earth inhabited only by microbes pre-1 Gya</a:t>
            </a:r>
          </a:p>
          <a:p>
            <a:r>
              <a:rPr lang="en-US" dirty="0" smtClean="0"/>
              <a:t>A `difficult step’ is a step in biological evolution whose characteristic wait time (given a habitable planet) is &gt;&gt; 10 Gyr. There are at least three candidate difficult steps on the evolutionary path leading to people.</a:t>
            </a:r>
          </a:p>
          <a:p>
            <a:r>
              <a:rPr lang="en-US" dirty="0" smtClean="0"/>
              <a:t>Earth’s continuous habitability implies</a:t>
            </a:r>
            <a:r>
              <a:rPr lang="en-US" dirty="0"/>
              <a:t> </a:t>
            </a:r>
            <a:r>
              <a:rPr lang="en-US" dirty="0" smtClean="0"/>
              <a:t>that Earth’s climate has stayed within the habitable range at least for the last 3.5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However, Earth’s pO2, pCO2, and ocean chemistry have changed over time.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307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000" b="1" dirty="0" smtClean="0"/>
              <a:t>Bonus slides</a:t>
            </a:r>
            <a:endParaRPr lang="en-US" sz="9000" b="1" dirty="0"/>
          </a:p>
        </p:txBody>
      </p:sp>
    </p:spTree>
    <p:extLst>
      <p:ext uri="{BB962C8B-B14F-4D97-AF65-F5344CB8AC3E}">
        <p14:creationId xmlns:p14="http://schemas.microsoft.com/office/powerpoint/2010/main" val="1670990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66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Warming by CH</a:t>
            </a:r>
            <a:r>
              <a:rPr lang="en-US" baseline="-25000" dirty="0" smtClean="0"/>
              <a:t>4</a:t>
            </a:r>
            <a:r>
              <a:rPr lang="en-US" dirty="0" smtClean="0"/>
              <a:t> in addition to 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031726"/>
            <a:ext cx="7378700" cy="5826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300" y="698500"/>
            <a:ext cx="6975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Which is the more powerful greenhouse gas – CH</a:t>
            </a:r>
            <a:r>
              <a:rPr lang="en-US" sz="2200" b="1" baseline="-25000" dirty="0" smtClean="0"/>
              <a:t>4</a:t>
            </a:r>
            <a:r>
              <a:rPr lang="en-US" sz="2200" b="1" dirty="0" smtClean="0"/>
              <a:t> or CO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?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341" y="2463800"/>
            <a:ext cx="1701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</a:t>
            </a:r>
            <a:r>
              <a:rPr lang="en-US" dirty="0" smtClean="0"/>
              <a:t>utgoing</a:t>
            </a:r>
          </a:p>
          <a:p>
            <a:r>
              <a:rPr lang="en-US" b="1" dirty="0" err="1" smtClean="0"/>
              <a:t>L</a:t>
            </a:r>
            <a:r>
              <a:rPr lang="en-US" dirty="0" err="1" smtClean="0"/>
              <a:t>ongwave</a:t>
            </a:r>
            <a:endParaRPr lang="en-US" dirty="0" smtClean="0"/>
          </a:p>
          <a:p>
            <a:r>
              <a:rPr lang="en-US" b="1" dirty="0" smtClean="0"/>
              <a:t>R</a:t>
            </a:r>
            <a:r>
              <a:rPr lang="en-US" dirty="0" smtClean="0"/>
              <a:t>adiation reduction</a:t>
            </a:r>
          </a:p>
          <a:p>
            <a:r>
              <a:rPr lang="en-US" dirty="0" smtClean="0"/>
              <a:t>= strength</a:t>
            </a:r>
          </a:p>
          <a:p>
            <a:r>
              <a:rPr lang="en-US" dirty="0" smtClean="0"/>
              <a:t>of greenhouse effect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41" y="5600700"/>
            <a:ext cx="2296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@280K fixed</a:t>
            </a:r>
          </a:p>
          <a:p>
            <a:r>
              <a:rPr lang="en-US" dirty="0" smtClean="0"/>
              <a:t>surface temperature,</a:t>
            </a:r>
          </a:p>
          <a:p>
            <a:r>
              <a:rPr lang="en-US" dirty="0" smtClean="0"/>
              <a:t>with 1 bar background</a:t>
            </a:r>
          </a:p>
          <a:p>
            <a:r>
              <a:rPr lang="en-US" dirty="0" smtClean="0"/>
              <a:t>radiatively-inert gas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56200" y="2667000"/>
            <a:ext cx="55880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54703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ratio of</a:t>
            </a:r>
          </a:p>
          <a:p>
            <a:r>
              <a:rPr lang="en-US" dirty="0" smtClean="0"/>
              <a:t>(CO</a:t>
            </a:r>
            <a:r>
              <a:rPr lang="en-US" baseline="-25000" dirty="0" smtClean="0"/>
              <a:t>2</a:t>
            </a:r>
            <a:r>
              <a:rPr lang="en-US" dirty="0" smtClean="0"/>
              <a:t>+CH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3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6" y="909586"/>
            <a:ext cx="7645400" cy="546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4865" y="5921602"/>
            <a:ext cx="1299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Stephanie </a:t>
            </a:r>
          </a:p>
          <a:p>
            <a:r>
              <a:rPr lang="en-US" dirty="0" smtClean="0"/>
              <a:t>Olson et al.,</a:t>
            </a:r>
          </a:p>
          <a:p>
            <a:r>
              <a:rPr lang="en-US" dirty="0" err="1" smtClean="0"/>
              <a:t>arXiv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7812"/>
            <a:ext cx="88689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We don’t know the past total atmospheric pressure (or past pN2)</a:t>
            </a:r>
          </a:p>
          <a:p>
            <a:r>
              <a:rPr lang="en-US" sz="2500" b="1" dirty="0" smtClean="0"/>
              <a:t>because we don’t understand the </a:t>
            </a:r>
            <a:r>
              <a:rPr lang="en-US" sz="2500" b="1" dirty="0"/>
              <a:t>P</a:t>
            </a:r>
            <a:r>
              <a:rPr lang="en-US" sz="2500" b="1" dirty="0" smtClean="0"/>
              <a:t>recambrian N cycle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684968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6704"/>
            <a:ext cx="9144000" cy="3037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8790"/>
          </a:xfrm>
        </p:spPr>
        <p:txBody>
          <a:bodyPr>
            <a:normAutofit fontScale="90000"/>
          </a:bodyPr>
          <a:lstStyle/>
          <a:p>
            <a:pPr algn="r"/>
            <a:r>
              <a:rPr lang="en-US" sz="2200" dirty="0" smtClean="0"/>
              <a:t>The processes discussed today operate on 10^(5-12) </a:t>
            </a:r>
            <a:r>
              <a:rPr lang="en-US" sz="2200" dirty="0" err="1" smtClean="0"/>
              <a:t>yr</a:t>
            </a:r>
            <a:r>
              <a:rPr lang="en-US" sz="2200" dirty="0" smtClean="0"/>
              <a:t> timescales, much longer than the ~10^(2-3) </a:t>
            </a:r>
            <a:r>
              <a:rPr lang="en-US" sz="2200" dirty="0" err="1" smtClean="0"/>
              <a:t>yr</a:t>
            </a:r>
            <a:r>
              <a:rPr lang="en-US" sz="2200" dirty="0" smtClean="0"/>
              <a:t> timescales associated with the human response to human-induced climate change.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928950" y="6316802"/>
            <a:ext cx="621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Archer, Kite, et al., ‘The ultimate social cost of carbon,’ in review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268" y="5796988"/>
            <a:ext cx="8062043" cy="5284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38436" y="4942454"/>
            <a:ext cx="5245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79509" y="4942454"/>
            <a:ext cx="13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Era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99" y="1114634"/>
            <a:ext cx="2747170" cy="3276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 rot="16200000">
            <a:off x="-1514517" y="2322456"/>
            <a:ext cx="3583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Zeebe</a:t>
            </a:r>
            <a:r>
              <a:rPr lang="en-US" sz="1500" dirty="0" smtClean="0"/>
              <a:t> &amp; </a:t>
            </a:r>
            <a:r>
              <a:rPr lang="en-US" sz="1500" dirty="0" err="1" smtClean="0"/>
              <a:t>Zachos</a:t>
            </a:r>
            <a:r>
              <a:rPr lang="en-US" sz="1500" dirty="0" smtClean="0"/>
              <a:t>, Philosophical Transactions </a:t>
            </a:r>
          </a:p>
          <a:p>
            <a:r>
              <a:rPr lang="en-US" sz="1500" dirty="0" smtClean="0"/>
              <a:t>of the Royal Society 2013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0592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70846"/>
            <a:ext cx="85242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Glaciation uncommon in Earth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10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8948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06" y="154311"/>
            <a:ext cx="5618462" cy="6707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3068" y="5657671"/>
            <a:ext cx="177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Olson </a:t>
            </a:r>
            <a:r>
              <a:rPr lang="en-US" dirty="0" smtClean="0"/>
              <a:t>et al.</a:t>
            </a:r>
            <a:r>
              <a:rPr lang="en-US" dirty="0" smtClean="0"/>
              <a:t>, in</a:t>
            </a:r>
          </a:p>
          <a:p>
            <a:r>
              <a:rPr lang="en-US" i="1" dirty="0" smtClean="0"/>
              <a:t>Handbook of Exoplanets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773"/>
            <a:ext cx="382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Co-evolution of Earth’s climate and life</a:t>
            </a:r>
          </a:p>
        </p:txBody>
      </p:sp>
    </p:spTree>
    <p:extLst>
      <p:ext uri="{BB962C8B-B14F-4D97-AF65-F5344CB8AC3E}">
        <p14:creationId xmlns:p14="http://schemas.microsoft.com/office/powerpoint/2010/main" val="280810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5639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0000" y="5921602"/>
            <a:ext cx="2468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Olson </a:t>
            </a:r>
            <a:r>
              <a:rPr lang="en-US" dirty="0" smtClean="0"/>
              <a:t>et al.</a:t>
            </a:r>
            <a:r>
              <a:rPr lang="en-US" dirty="0" smtClean="0"/>
              <a:t>, in</a:t>
            </a:r>
          </a:p>
          <a:p>
            <a:r>
              <a:rPr lang="en-US" i="1" dirty="0" smtClean="0"/>
              <a:t>Handbook of Exoplanets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773"/>
            <a:ext cx="529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Changes in Earth’s atmospheric composition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6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23" y="271174"/>
            <a:ext cx="7645400" cy="546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0000" y="5921602"/>
            <a:ext cx="2468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Olson </a:t>
            </a:r>
            <a:r>
              <a:rPr lang="en-US" dirty="0" smtClean="0"/>
              <a:t>et al.</a:t>
            </a:r>
            <a:r>
              <a:rPr lang="en-US" dirty="0" smtClean="0"/>
              <a:t>, in</a:t>
            </a:r>
          </a:p>
          <a:p>
            <a:r>
              <a:rPr lang="en-US" i="1" dirty="0" smtClean="0"/>
              <a:t>Handbook of Exoplanets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773"/>
            <a:ext cx="529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Changes in Earth’s atmospheric composition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8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32"/>
          </a:xfrm>
        </p:spPr>
        <p:txBody>
          <a:bodyPr/>
          <a:lstStyle/>
          <a:p>
            <a:r>
              <a:rPr lang="en-US" b="1" dirty="0" smtClean="0"/>
              <a:t>Lecture 1 Key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74" y="1282668"/>
            <a:ext cx="8887126" cy="48957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 useful definition of a habitable world is one that maintains T &lt; 400 K liquid water on its surface continuously for timescales that are relevant for biological macroevolution</a:t>
            </a:r>
          </a:p>
          <a:p>
            <a:r>
              <a:rPr lang="en-US" b="1" dirty="0" smtClean="0"/>
              <a:t>Earth has stayed habitable for &gt;3 Gyr</a:t>
            </a:r>
          </a:p>
          <a:p>
            <a:pPr lvl="1"/>
            <a:r>
              <a:rPr lang="en-US" dirty="0" smtClean="0"/>
              <a:t>Continuously</a:t>
            </a:r>
          </a:p>
          <a:p>
            <a:pPr lvl="1"/>
            <a:r>
              <a:rPr lang="en-US" dirty="0" smtClean="0"/>
              <a:t>Earth inhabited only by microbes pre-1 Gya</a:t>
            </a:r>
          </a:p>
          <a:p>
            <a:r>
              <a:rPr lang="en-US" dirty="0" smtClean="0"/>
              <a:t>A `difficult step’ is a step in biological evolution whose characteristic wait time (given a habitable planet) is &gt;&gt; 10 Gyr. There are at least three candidate difficult steps on the evolutionary path leading to people.</a:t>
            </a:r>
          </a:p>
          <a:p>
            <a:r>
              <a:rPr lang="en-US" dirty="0" smtClean="0"/>
              <a:t>Earth’s continuous habitability implies</a:t>
            </a:r>
            <a:r>
              <a:rPr lang="en-US" dirty="0"/>
              <a:t> </a:t>
            </a:r>
            <a:r>
              <a:rPr lang="en-US" dirty="0" smtClean="0"/>
              <a:t>that Earth’s climate has stayed within the habitable range at least for the last 3.5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However, Earth’s pO2, pCO2, and ocean chemistry have changed over time.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616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2119</Words>
  <Application>Microsoft Macintosh PowerPoint</Application>
  <PresentationFormat>On-screen Show (4:3)</PresentationFormat>
  <Paragraphs>256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10_Office Theme</vt:lpstr>
      <vt:lpstr>1_Office Theme</vt:lpstr>
      <vt:lpstr>GEOS 22060/ GEOS 32060 / ASTR 45900 </vt:lpstr>
      <vt:lpstr>Today:</vt:lpstr>
      <vt:lpstr>Lecture 1 Key points</vt:lpstr>
      <vt:lpstr>Glaciation uncommon in Earth history</vt:lpstr>
      <vt:lpstr>PowerPoint Presentation</vt:lpstr>
      <vt:lpstr>PowerPoint Presentation</vt:lpstr>
      <vt:lpstr>PowerPoint Presentation</vt:lpstr>
      <vt:lpstr>PowerPoint Presentation</vt:lpstr>
      <vt:lpstr>Lecture 1 Key points</vt:lpstr>
      <vt:lpstr>RISE OF OXYGEN:</vt:lpstr>
      <vt:lpstr>LIFE</vt:lpstr>
      <vt:lpstr>PowerPoint Presentation</vt:lpstr>
      <vt:lpstr>Lecture 2: From Earth history to the Circumstellar Habitable Zone concept: Key points</vt:lpstr>
      <vt:lpstr>PowerPoint Presentation</vt:lpstr>
      <vt:lpstr>Short-term vs. long term carbon cycle</vt:lpstr>
      <vt:lpstr>PowerPoint Presentation</vt:lpstr>
      <vt:lpstr>PowerPoint Presentation</vt:lpstr>
      <vt:lpstr>Lecture 2: From Earth history to the Circumstellar Habitable Zone concept: Key points</vt:lpstr>
      <vt:lpstr>Observation: CO2 concentration does not change quickly;  therefore CO2 supply is almost exactly equal to CO2 removal.</vt:lpstr>
      <vt:lpstr>Lecture 2: From Earth history to the Circumstellar Habitable Zone concept: Key points</vt:lpstr>
      <vt:lpstr>Definitions of a habitable planet</vt:lpstr>
      <vt:lpstr>The carbonate-silicate feedback hypothesis involves both on-land weathering and seawater chemistry</vt:lpstr>
      <vt:lpstr>Short-term vs. long term carbon cycle</vt:lpstr>
      <vt:lpstr>13C shows that 70%-80% of CO2 released by volcanoes is taken up by carbonates (organic matter C-sink is relatively unimportant)</vt:lpstr>
      <vt:lpstr>Erosion driven by tectonic uplift is required to provide cations to balance CO2 supplied by volcanic outgassing. </vt:lpstr>
      <vt:lpstr>Lecture 2: From Earth history to the Circumstellar Habitable Zone concept: Key points</vt:lpstr>
      <vt:lpstr>Definitions of a habitable planet</vt:lpstr>
      <vt:lpstr>The Habitable Zone is bounded by luminosities that trigger unrecoverable climate crises</vt:lpstr>
      <vt:lpstr>Feedbacks in the carbonate-silicate cycle</vt:lpstr>
      <vt:lpstr>PowerPoint Presentation</vt:lpstr>
      <vt:lpstr>Warming by CH4 in addition to CO2?</vt:lpstr>
      <vt:lpstr>PowerPoint Presentation</vt:lpstr>
      <vt:lpstr>The processes discussed today operate on 10^(5-12) yr timescales, much longer than the ~10^(2-3) yr timescales associated with the human response to human-induced climate change.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146</cp:revision>
  <dcterms:created xsi:type="dcterms:W3CDTF">2016-01-07T03:39:51Z</dcterms:created>
  <dcterms:modified xsi:type="dcterms:W3CDTF">2019-04-09T13:08:12Z</dcterms:modified>
</cp:coreProperties>
</file>