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52"/>
  </p:notesMasterIdLst>
  <p:sldIdLst>
    <p:sldId id="259" r:id="rId3"/>
    <p:sldId id="578" r:id="rId4"/>
    <p:sldId id="826" r:id="rId5"/>
    <p:sldId id="827" r:id="rId6"/>
    <p:sldId id="828" r:id="rId7"/>
    <p:sldId id="829" r:id="rId8"/>
    <p:sldId id="830" r:id="rId9"/>
    <p:sldId id="831" r:id="rId10"/>
    <p:sldId id="832" r:id="rId11"/>
    <p:sldId id="833" r:id="rId12"/>
    <p:sldId id="834" r:id="rId13"/>
    <p:sldId id="835" r:id="rId14"/>
    <p:sldId id="836" r:id="rId15"/>
    <p:sldId id="837" r:id="rId16"/>
    <p:sldId id="838" r:id="rId17"/>
    <p:sldId id="839" r:id="rId18"/>
    <p:sldId id="840" r:id="rId19"/>
    <p:sldId id="841" r:id="rId20"/>
    <p:sldId id="842" r:id="rId21"/>
    <p:sldId id="843" r:id="rId22"/>
    <p:sldId id="844" r:id="rId23"/>
    <p:sldId id="845" r:id="rId24"/>
    <p:sldId id="846" r:id="rId25"/>
    <p:sldId id="847" r:id="rId26"/>
    <p:sldId id="848" r:id="rId27"/>
    <p:sldId id="849" r:id="rId28"/>
    <p:sldId id="850" r:id="rId29"/>
    <p:sldId id="851" r:id="rId30"/>
    <p:sldId id="852" r:id="rId31"/>
    <p:sldId id="853" r:id="rId32"/>
    <p:sldId id="854" r:id="rId33"/>
    <p:sldId id="855" r:id="rId34"/>
    <p:sldId id="856" r:id="rId35"/>
    <p:sldId id="857" r:id="rId36"/>
    <p:sldId id="858" r:id="rId37"/>
    <p:sldId id="859" r:id="rId38"/>
    <p:sldId id="860" r:id="rId39"/>
    <p:sldId id="861" r:id="rId40"/>
    <p:sldId id="862" r:id="rId41"/>
    <p:sldId id="863" r:id="rId42"/>
    <p:sldId id="864" r:id="rId43"/>
    <p:sldId id="865" r:id="rId44"/>
    <p:sldId id="866" r:id="rId45"/>
    <p:sldId id="867" r:id="rId46"/>
    <p:sldId id="868" r:id="rId47"/>
    <p:sldId id="869" r:id="rId48"/>
    <p:sldId id="871" r:id="rId49"/>
    <p:sldId id="870" r:id="rId50"/>
    <p:sldId id="87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-116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16 </a:t>
            </a:r>
            <a:endParaRPr lang="en-US" dirty="0" smtClean="0"/>
          </a:p>
          <a:p>
            <a:r>
              <a:rPr lang="en-US" dirty="0" smtClean="0"/>
              <a:t>Thursday 23 </a:t>
            </a:r>
            <a:r>
              <a:rPr lang="en-US" dirty="0" smtClean="0"/>
              <a:t>May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Ice-covered oceans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Ice-covered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SURVIVING A SNOWBALL EVENT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Patchy/temporary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2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evidence 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853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Ice-covered oceans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5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900" y="0"/>
            <a:ext cx="398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Almost all of our knowledge of Europa </a:t>
            </a:r>
          </a:p>
          <a:p>
            <a:r>
              <a:rPr lang="en-US" dirty="0" smtClean="0"/>
              <a:t>comes from the Galileo mission (‘89-’03)</a:t>
            </a:r>
          </a:p>
        </p:txBody>
      </p:sp>
    </p:spTree>
    <p:extLst>
      <p:ext uri="{BB962C8B-B14F-4D97-AF65-F5344CB8AC3E}">
        <p14:creationId xmlns:p14="http://schemas.microsoft.com/office/powerpoint/2010/main" val="332402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631536"/>
            <a:ext cx="6032500" cy="29787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20900"/>
            <a:ext cx="4691624" cy="4737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9543" y="140732"/>
            <a:ext cx="915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lines of geologic evidence for liquid water at or near the water-ice surface of the moon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11" y="3610263"/>
            <a:ext cx="3362094" cy="3247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209505" y="4508500"/>
            <a:ext cx="103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“puddle” </a:t>
            </a:r>
          </a:p>
          <a:p>
            <a:r>
              <a:rPr lang="en-US" dirty="0" smtClean="0"/>
              <a:t>is 4km </a:t>
            </a:r>
          </a:p>
          <a:p>
            <a:r>
              <a:rPr lang="en-US" dirty="0" smtClean="0"/>
              <a:t>across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631536"/>
            <a:ext cx="2704209" cy="256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4001" y="669636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is 150 km across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164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7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Thera</a:t>
            </a:r>
            <a:endParaRPr lang="en-US" dirty="0" smtClean="0"/>
          </a:p>
          <a:p>
            <a:r>
              <a:rPr lang="en-US" dirty="0" smtClean="0"/>
              <a:t>Macula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1390" y="5671740"/>
            <a:ext cx="945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Schmidt</a:t>
            </a:r>
          </a:p>
          <a:p>
            <a:r>
              <a:rPr lang="en-US" dirty="0" smtClean="0"/>
              <a:t>et al. </a:t>
            </a:r>
          </a:p>
          <a:p>
            <a:r>
              <a:rPr lang="en-US" dirty="0" smtClean="0"/>
              <a:t>Nature </a:t>
            </a:r>
          </a:p>
          <a:p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2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Controversial claims of plate tectonics on </a:t>
            </a:r>
            <a:r>
              <a:rPr lang="en-US" sz="3000" dirty="0" err="1" smtClean="0"/>
              <a:t>Enceladus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06500"/>
            <a:ext cx="81280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4100" y="5651500"/>
            <a:ext cx="310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Kattenhorn</a:t>
            </a:r>
            <a:r>
              <a:rPr lang="en-US" dirty="0" smtClean="0"/>
              <a:t> et al. Nature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78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04421"/>
            <a:ext cx="8001000" cy="5886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5712"/>
            <a:ext cx="9144000" cy="67582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Candidate </a:t>
            </a:r>
            <a:r>
              <a:rPr lang="en-US" sz="3000" dirty="0" err="1"/>
              <a:t>c</a:t>
            </a:r>
            <a:r>
              <a:rPr lang="en-US" sz="3000" dirty="0" err="1" smtClean="0"/>
              <a:t>ryovolcanic</a:t>
            </a:r>
            <a:r>
              <a:rPr lang="en-US" sz="3000" dirty="0" smtClean="0"/>
              <a:t> (water vapor) plumes detected by HST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56500" y="53674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Roth et al. Science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8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1" y="975015"/>
            <a:ext cx="872066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746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Europa is differentiated in to a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layer, rock mantle, and metal core. The ice above the ocean is at least 1 km thick (best estimate 30 km thick)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03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59689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Gravity data constrain Europa’s ocean thickness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6900"/>
            <a:ext cx="7728946" cy="585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8662" y="6495534"/>
            <a:ext cx="288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et al. Science 1998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100" y="5765800"/>
            <a:ext cx="316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22</a:t>
            </a:r>
            <a:r>
              <a:rPr lang="en-US" dirty="0" smtClean="0"/>
              <a:t> = gravitational anomaly</a:t>
            </a:r>
          </a:p>
          <a:p>
            <a:r>
              <a:rPr lang="en-US" dirty="0" smtClean="0"/>
              <a:t>associated with tidal elongation</a:t>
            </a:r>
          </a:p>
          <a:p>
            <a:r>
              <a:rPr lang="en-US" dirty="0" smtClean="0"/>
              <a:t>towards and away from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60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5058141" cy="473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3800" y="6121400"/>
            <a:ext cx="331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Khuruna</a:t>
            </a:r>
            <a:r>
              <a:rPr lang="en-US" dirty="0" smtClean="0"/>
              <a:t> et al., Astrobiology 2002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078666"/>
            <a:ext cx="353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lines: data</a:t>
            </a:r>
          </a:p>
          <a:p>
            <a:r>
              <a:rPr lang="en-US" dirty="0" smtClean="0"/>
              <a:t>Dashed lines: induced-dipole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2296" y="3467100"/>
            <a:ext cx="42417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technique works because Jupiter</a:t>
            </a:r>
          </a:p>
          <a:p>
            <a:r>
              <a:rPr lang="en-US" dirty="0" smtClean="0"/>
              <a:t>has an inclined magnetic field (10 degrees).</a:t>
            </a:r>
          </a:p>
          <a:p>
            <a:r>
              <a:rPr lang="en-US" dirty="0" smtClean="0"/>
              <a:t>Magnetic field strength varies from 400 </a:t>
            </a:r>
            <a:r>
              <a:rPr lang="en-US" dirty="0" err="1" smtClean="0"/>
              <a:t>nT</a:t>
            </a:r>
            <a:endParaRPr lang="en-US" dirty="0" smtClean="0"/>
          </a:p>
          <a:p>
            <a:r>
              <a:rPr lang="en-US" dirty="0" smtClean="0"/>
              <a:t>to 500 </a:t>
            </a:r>
            <a:r>
              <a:rPr lang="en-US" dirty="0" err="1" smtClean="0"/>
              <a:t>nT</a:t>
            </a:r>
            <a:r>
              <a:rPr lang="en-US" dirty="0" smtClean="0"/>
              <a:t> every 5 hours. </a:t>
            </a:r>
          </a:p>
          <a:p>
            <a:r>
              <a:rPr lang="en-US" dirty="0" smtClean="0"/>
              <a:t>It does not work at Saturn</a:t>
            </a:r>
          </a:p>
          <a:p>
            <a:r>
              <a:rPr lang="en-US" dirty="0" smtClean="0"/>
              <a:t>(axially aligned magnetic field).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64068"/>
            <a:ext cx="854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Magnetic data require a conducting fluid inside Europa; most likely a salty ocean.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0183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8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571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3700" y="6223000"/>
            <a:ext cx="245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&amp; Dermott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7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1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29640"/>
            <a:ext cx="7429500" cy="5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3559" y="6488668"/>
            <a:ext cx="290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Tobie</a:t>
            </a:r>
            <a:r>
              <a:rPr lang="en-US" dirty="0" smtClean="0"/>
              <a:t> et al. JGR-Planets 2003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700" y="52599"/>
            <a:ext cx="7370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Tidal dissipation occurs in the silicate mantle, the ocean, and the ice shell.</a:t>
            </a:r>
          </a:p>
          <a:p>
            <a:r>
              <a:rPr lang="en-US" b="1" dirty="0" smtClean="0"/>
              <a:t>It is currently thought that dissipation in the ice shell is the most important </a:t>
            </a:r>
          </a:p>
          <a:p>
            <a:r>
              <a:rPr lang="en-US" b="1" dirty="0" smtClean="0"/>
              <a:t>(sustaining the ocean – warm insulation)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384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12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791" y="6350000"/>
            <a:ext cx="754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al., ‘Interior of Europa,’ in the Europa Book, U. Arizona Press,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12000" y="2019300"/>
            <a:ext cx="21350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Io: 100x more</a:t>
            </a:r>
          </a:p>
          <a:p>
            <a:r>
              <a:rPr lang="en-US" dirty="0" smtClean="0"/>
              <a:t>volcanically active</a:t>
            </a:r>
          </a:p>
          <a:p>
            <a:r>
              <a:rPr lang="en-US" dirty="0" smtClean="0"/>
              <a:t>than Earth</a:t>
            </a:r>
          </a:p>
          <a:p>
            <a:endParaRPr lang="en-US" dirty="0"/>
          </a:p>
          <a:p>
            <a:r>
              <a:rPr lang="en-US" dirty="0" smtClean="0"/>
              <a:t>Europa: Ice-covered,</a:t>
            </a:r>
          </a:p>
          <a:p>
            <a:r>
              <a:rPr lang="en-US" dirty="0" smtClean="0"/>
              <a:t>internal water ocean</a:t>
            </a:r>
          </a:p>
          <a:p>
            <a:endParaRPr lang="en-US" dirty="0"/>
          </a:p>
          <a:p>
            <a:r>
              <a:rPr lang="en-US" dirty="0" smtClean="0"/>
              <a:t>Ganymede:</a:t>
            </a:r>
          </a:p>
          <a:p>
            <a:r>
              <a:rPr lang="en-US" dirty="0" smtClean="0"/>
              <a:t>Ice-covered,</a:t>
            </a:r>
          </a:p>
          <a:p>
            <a:r>
              <a:rPr lang="en-US" dirty="0" smtClean="0"/>
              <a:t>internal water </a:t>
            </a:r>
          </a:p>
          <a:p>
            <a:r>
              <a:rPr lang="en-US" dirty="0" smtClean="0"/>
              <a:t>oceans</a:t>
            </a:r>
          </a:p>
        </p:txBody>
      </p:sp>
    </p:spTree>
    <p:extLst>
      <p:ext uri="{BB962C8B-B14F-4D97-AF65-F5344CB8AC3E}">
        <p14:creationId xmlns:p14="http://schemas.microsoft.com/office/powerpoint/2010/main" val="1238858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86158"/>
            <a:ext cx="7594600" cy="5562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248400"/>
            <a:ext cx="42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 Space Science Reviews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425" y="95766"/>
            <a:ext cx="88972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Link between tidal dissipation and internal temperature allows oscillations in internal temperature</a:t>
            </a: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3289300" y="3073400"/>
            <a:ext cx="2194982" cy="1477328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timescale set</a:t>
            </a:r>
          </a:p>
          <a:p>
            <a:pPr algn="ctr"/>
            <a:r>
              <a:rPr lang="en-US" dirty="0" smtClean="0"/>
              <a:t>by cooling time</a:t>
            </a:r>
          </a:p>
          <a:p>
            <a:pPr algn="ctr"/>
            <a:r>
              <a:rPr lang="en-US" dirty="0" smtClean="0"/>
              <a:t>of shell in</a:t>
            </a:r>
          </a:p>
          <a:p>
            <a:pPr algn="ctr"/>
            <a:r>
              <a:rPr lang="en-US" dirty="0" smtClean="0"/>
              <a:t>which dissipation</a:t>
            </a:r>
          </a:p>
          <a:p>
            <a:pPr algn="ctr"/>
            <a:r>
              <a:rPr lang="en-US" dirty="0" smtClean="0"/>
              <a:t>occurs (typically Myr)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9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2336"/>
            <a:ext cx="7467600" cy="5467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4701" y="6044168"/>
            <a:ext cx="326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Hussmann &amp; </a:t>
            </a:r>
            <a:r>
              <a:rPr lang="en-US" dirty="0" err="1" smtClean="0"/>
              <a:t>Spohn</a:t>
            </a:r>
            <a:r>
              <a:rPr lang="en-US" dirty="0" smtClean="0"/>
              <a:t>, Icarus, 2004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24368"/>
            <a:ext cx="848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possible solution for coupled Europa-Io orbital-thermal evolution: illustrative only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230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INTERMITTENCY?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418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These feedbacks are common, and many mid-sized icy objects likely maintain H2O oceans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188"/>
            <a:ext cx="7035800" cy="614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800" y="2498635"/>
            <a:ext cx="2216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of the habitable</a:t>
            </a:r>
          </a:p>
          <a:p>
            <a:r>
              <a:rPr lang="en-US" dirty="0" smtClean="0"/>
              <a:t>volume in the Solar</a:t>
            </a:r>
          </a:p>
          <a:p>
            <a:r>
              <a:rPr lang="en-US" dirty="0" smtClean="0"/>
              <a:t>System is likely water</a:t>
            </a:r>
          </a:p>
          <a:p>
            <a:r>
              <a:rPr lang="en-US" dirty="0" smtClean="0"/>
              <a:t>in sub-ice oceans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5800" y="5103673"/>
            <a:ext cx="184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graphic is from 2010. There is now evidence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libration</a:t>
            </a:r>
            <a:r>
              <a:rPr lang="en-US" dirty="0" smtClean="0"/>
              <a:t>) that </a:t>
            </a:r>
            <a:r>
              <a:rPr lang="en-US" dirty="0" err="1" smtClean="0"/>
              <a:t>Mimas</a:t>
            </a:r>
            <a:r>
              <a:rPr lang="en-US" dirty="0" smtClean="0"/>
              <a:t> also has a</a:t>
            </a:r>
          </a:p>
          <a:p>
            <a:r>
              <a:rPr lang="en-US" dirty="0" smtClean="0"/>
              <a:t>global ocean.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5800" y="794188"/>
            <a:ext cx="1937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boxes show</a:t>
            </a:r>
          </a:p>
          <a:p>
            <a:r>
              <a:rPr lang="en-US" dirty="0" smtClean="0"/>
              <a:t>worlds for which </a:t>
            </a:r>
          </a:p>
          <a:p>
            <a:r>
              <a:rPr lang="en-US" dirty="0" smtClean="0"/>
              <a:t>there is direct </a:t>
            </a:r>
          </a:p>
          <a:p>
            <a:r>
              <a:rPr lang="en-US" dirty="0" smtClean="0"/>
              <a:t>evidence for a</a:t>
            </a:r>
          </a:p>
          <a:p>
            <a:r>
              <a:rPr lang="en-US" dirty="0" smtClean="0"/>
              <a:t>sub-ice H2O ocean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0400" y="2755900"/>
            <a:ext cx="13462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1800" y="2755900"/>
            <a:ext cx="939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2413000"/>
            <a:ext cx="8509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24500" y="4445000"/>
            <a:ext cx="1193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2500" y="5562600"/>
            <a:ext cx="6223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35800" y="3830408"/>
            <a:ext cx="2189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Ammonia</a:t>
            </a:r>
          </a:p>
          <a:p>
            <a:r>
              <a:rPr lang="en-US" dirty="0" smtClean="0"/>
              <a:t>antifreeze is </a:t>
            </a:r>
          </a:p>
          <a:p>
            <a:r>
              <a:rPr lang="en-US" dirty="0" smtClean="0"/>
              <a:t>important at Saturn’s</a:t>
            </a:r>
          </a:p>
          <a:p>
            <a:r>
              <a:rPr lang="en-US" dirty="0" smtClean="0"/>
              <a:t>orbit and beyond.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78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PHYSICAL BASIS FOR LONG-TERM OCEAN STABILITY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9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06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5800" y="6172200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 2007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13028"/>
            <a:ext cx="507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Energy budget of Europa’s ocean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681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108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94300"/>
            <a:ext cx="1267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Nealson</a:t>
            </a:r>
            <a:endParaRPr lang="en-US" dirty="0" smtClean="0"/>
          </a:p>
          <a:p>
            <a:r>
              <a:rPr lang="en-US" dirty="0" smtClean="0"/>
              <a:t>JGR Planets</a:t>
            </a:r>
          </a:p>
          <a:p>
            <a:r>
              <a:rPr lang="en-US" dirty="0" smtClean="0"/>
              <a:t>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4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Giant-planet magnetic fields entrain charged particles which bombard the trailing hemispheres of moons </a:t>
            </a:r>
            <a:r>
              <a:rPr lang="en-US" sz="2800" dirty="0" smtClean="0">
                <a:sym typeface="Wingdings"/>
              </a:rPr>
              <a:t> radiolytic chemistry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4" y="1790700"/>
            <a:ext cx="839501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0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676640"/>
            <a:ext cx="7099300" cy="6181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855810" y="2918858"/>
            <a:ext cx="620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Paranicas</a:t>
            </a:r>
            <a:r>
              <a:rPr lang="en-US" dirty="0" smtClean="0"/>
              <a:t> et al., in the Europa Book, U. Arizona Press, 2009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3400" y="1816100"/>
            <a:ext cx="1206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35600" y="892770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</a:t>
            </a:r>
          </a:p>
          <a:p>
            <a:r>
              <a:rPr lang="en-US" dirty="0" smtClean="0"/>
              <a:t>biomarkers</a:t>
            </a:r>
          </a:p>
          <a:p>
            <a:r>
              <a:rPr lang="en-US" dirty="0" smtClean="0"/>
              <a:t>destroyed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92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635000"/>
            <a:ext cx="7430753" cy="622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288534"/>
            <a:ext cx="307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al., Astrobiology,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712" y="0"/>
            <a:ext cx="833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oxygen-rich Europa ocean, supplied by recycling of </a:t>
            </a:r>
            <a:r>
              <a:rPr lang="en-US" dirty="0" err="1" smtClean="0"/>
              <a:t>radiolytically</a:t>
            </a:r>
            <a:r>
              <a:rPr lang="en-US" dirty="0" smtClean="0"/>
              <a:t>-processed material</a:t>
            </a:r>
          </a:p>
          <a:p>
            <a:r>
              <a:rPr lang="en-US" dirty="0" smtClean="0"/>
              <a:t>from the surface?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74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68300"/>
            <a:ext cx="87376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09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1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1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Olivine places an upper limit of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water over most of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43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Refers </a:t>
            </a:r>
            <a:r>
              <a:rPr lang="en-US" smtClean="0"/>
              <a:t>to soil</a:t>
            </a:r>
            <a:r>
              <a:rPr lang="en-US" dirty="0" smtClean="0"/>
              <a:t>-water contact (ice can shield soil from water)</a:t>
            </a:r>
          </a:p>
          <a:p>
            <a:r>
              <a:rPr lang="en-US" dirty="0" smtClean="0"/>
              <a:t>Physical erosion can ‘reset’ the 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89400"/>
            <a:ext cx="353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516" y="141122"/>
            <a:ext cx="2920668" cy="547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43111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Koeppen</a:t>
            </a:r>
            <a:r>
              <a:rPr lang="en-US" dirty="0" smtClean="0"/>
              <a:t> &amp; Hamilton, JGR-Planets,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89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How to confirm a global sub-ice ocean exists:</a:t>
            </a:r>
            <a:br>
              <a:rPr lang="en-US" sz="3000" dirty="0" smtClean="0"/>
            </a:br>
            <a:r>
              <a:rPr lang="en-US" sz="3000" dirty="0" smtClean="0"/>
              <a:t>decoupling of ice shell from deep interior by ocean increases the amplitude of</a:t>
            </a:r>
            <a:br>
              <a:rPr lang="en-US" sz="3000" dirty="0" smtClean="0"/>
            </a:br>
            <a:r>
              <a:rPr lang="en-US" sz="3000" dirty="0" smtClean="0"/>
              <a:t>gravity tides and/or physical </a:t>
            </a:r>
            <a:r>
              <a:rPr lang="en-US" sz="3000" dirty="0" err="1" smtClean="0"/>
              <a:t>libration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5204298" cy="4076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768600" y="1638300"/>
            <a:ext cx="2921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72200" y="1638300"/>
            <a:ext cx="10287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83" y="2406650"/>
            <a:ext cx="3887717" cy="221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2184400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et al. Icarus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3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94700" cy="78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the thickness of the ice shell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5344"/>
            <a:ext cx="7569200" cy="58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13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25306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700" y="5834"/>
            <a:ext cx="190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(Stone Aerospace)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969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reactor</a:t>
            </a:r>
          </a:p>
          <a:p>
            <a:r>
              <a:rPr lang="en-US" dirty="0" smtClean="0"/>
              <a:t>is required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Landing and recovering </a:t>
            </a:r>
            <a:br>
              <a:rPr lang="en-US" dirty="0" smtClean="0"/>
            </a:br>
            <a:r>
              <a:rPr lang="en-US" dirty="0" smtClean="0"/>
              <a:t>ocean materials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47" y="2286000"/>
            <a:ext cx="44787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0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2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38100"/>
            <a:ext cx="826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shortcut: sample material from the </a:t>
            </a:r>
            <a:r>
              <a:rPr lang="en-US" dirty="0" err="1" smtClean="0"/>
              <a:t>cryovolcanic</a:t>
            </a:r>
            <a:r>
              <a:rPr lang="en-US" dirty="0" smtClean="0"/>
              <a:t> plumes of Saturn’s moon </a:t>
            </a:r>
            <a:r>
              <a:rPr lang="en-US" dirty="0" err="1" smtClean="0"/>
              <a:t>Enceladus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0052" y="59934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6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9334" y="6293556"/>
            <a:ext cx="243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 PNAS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78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‘tiger stripes’ that launch </a:t>
            </a:r>
            <a:r>
              <a:rPr lang="en-US" b="1" dirty="0" err="1" smtClean="0"/>
              <a:t>Enceladus</a:t>
            </a:r>
            <a:r>
              <a:rPr lang="en-US" b="1" dirty="0" smtClean="0"/>
              <a:t>’ geysers are gateways to a global ocean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69332"/>
            <a:ext cx="7138811" cy="4429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6034"/>
            <a:ext cx="5672667" cy="2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3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017"/>
            <a:ext cx="9144000" cy="471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087" y="5383117"/>
            <a:ext cx="228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Hsu et al. Nature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0" y="4846895"/>
            <a:ext cx="10287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0300" y="5065617"/>
            <a:ext cx="153032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correct –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now known 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global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 were active at the </a:t>
            </a:r>
            <a:r>
              <a:rPr lang="en-US" b="1" dirty="0" err="1" smtClean="0"/>
              <a:t>Enceladus</a:t>
            </a:r>
            <a:r>
              <a:rPr lang="en-US" b="1" dirty="0" smtClean="0"/>
              <a:t> seafloor geologically recently </a:t>
            </a:r>
          </a:p>
          <a:p>
            <a:r>
              <a:rPr lang="en-US" b="1" dirty="0" smtClean="0"/>
              <a:t>(inference: probably active today also)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790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7244"/>
            <a:ext cx="88265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053" y="6433445"/>
            <a:ext cx="248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Waite et al. Nature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3987800" cy="49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95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Energy is available for life on </a:t>
            </a:r>
            <a:r>
              <a:rPr lang="en-US" b="1" dirty="0" err="1" smtClean="0"/>
              <a:t>Enceladus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2926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67" y="528214"/>
            <a:ext cx="7802033" cy="6329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05"/>
            <a:ext cx="9144000" cy="690562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/>
              <a:t>Complex organic molecules are being launched into space from a scum layer on the top of </a:t>
            </a:r>
            <a:r>
              <a:rPr lang="en-US" sz="2600" dirty="0" err="1" smtClean="0"/>
              <a:t>Enceladus</a:t>
            </a:r>
            <a:r>
              <a:rPr lang="en-US" sz="2600" dirty="0" smtClean="0"/>
              <a:t>’ ocean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132181" y="5321115"/>
            <a:ext cx="270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Postberg</a:t>
            </a:r>
            <a:r>
              <a:rPr lang="en-US" dirty="0" smtClean="0"/>
              <a:t> et al Nature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88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evidence 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310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8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Paleolake</a:t>
            </a:r>
            <a:r>
              <a:rPr lang="en-US" sz="3000" dirty="0" smtClean="0"/>
              <a:t> hydrology requires &gt;10</a:t>
            </a:r>
            <a:r>
              <a:rPr lang="en-US" sz="3000" baseline="30000" dirty="0" smtClean="0"/>
              <a:t>4-5</a:t>
            </a:r>
            <a:r>
              <a:rPr lang="en-US" sz="3000" dirty="0" smtClean="0"/>
              <a:t> continuous wet years (e.g., seasonal runoff)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5543425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425" y="6425168"/>
            <a:ext cx="33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Irwin et al., Geomorphology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90" y="1143000"/>
            <a:ext cx="375411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02" y="3149600"/>
            <a:ext cx="4497298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4680180" cy="370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131" y="12700"/>
            <a:ext cx="6257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Statistics of intermittent habitability on Mars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842000"/>
            <a:ext cx="3141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Ongoing work</a:t>
            </a:r>
          </a:p>
          <a:p>
            <a:r>
              <a:rPr lang="en-US" dirty="0" smtClean="0"/>
              <a:t>(e.g. Mansfield et al. JGR 2018.)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03700" y="2171700"/>
            <a:ext cx="1104900" cy="97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94300" y="180236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655" y="7228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CO2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131" y="1092200"/>
            <a:ext cx="0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2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1" y="147638"/>
            <a:ext cx="60827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</a:t>
            </a:r>
          </a:p>
          <a:p>
            <a:r>
              <a:rPr lang="en-US" sz="2500" b="1" dirty="0" smtClean="0"/>
              <a:t>Making Mars habitable: very difficult at best</a:t>
            </a:r>
            <a:endParaRPr lang="en-US" sz="25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796" y="0"/>
            <a:ext cx="2441204" cy="4411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7657" y="0"/>
            <a:ext cx="16635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Falcon Heavy: </a:t>
            </a:r>
          </a:p>
          <a:p>
            <a:r>
              <a:rPr lang="en-US" dirty="0" smtClean="0"/>
              <a:t>17 tons to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71223"/>
            <a:ext cx="641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 news: No credible source for breathable levels of O2</a:t>
            </a:r>
          </a:p>
          <a:p>
            <a:r>
              <a:rPr lang="en-US" dirty="0" smtClean="0"/>
              <a:t>Good news: ~1 bar CO2 would be sufficient to warm surface </a:t>
            </a:r>
            <a:r>
              <a:rPr lang="en-US" i="1" dirty="0" smtClean="0"/>
              <a:t>for 	modern solar luminosity</a:t>
            </a:r>
            <a:endParaRPr lang="en-US" dirty="0" smtClean="0"/>
          </a:p>
          <a:p>
            <a:r>
              <a:rPr lang="en-US" dirty="0" smtClean="0"/>
              <a:t>Bad news: The CO2 may have all (or mostly) escaped to space</a:t>
            </a:r>
          </a:p>
          <a:p>
            <a:r>
              <a:rPr lang="en-US" dirty="0"/>
              <a:t>	</a:t>
            </a:r>
            <a:r>
              <a:rPr lang="en-US" dirty="0" smtClean="0"/>
              <a:t>(Ehlmann &amp; Edwards, Geology, 2014)</a:t>
            </a:r>
          </a:p>
          <a:p>
            <a:r>
              <a:rPr lang="en-US" dirty="0" smtClean="0"/>
              <a:t>Good news: CFCs or SF6 can provide very strong warming</a:t>
            </a:r>
          </a:p>
          <a:p>
            <a:r>
              <a:rPr lang="en-US" dirty="0"/>
              <a:t>	</a:t>
            </a:r>
            <a:r>
              <a:rPr lang="en-US" dirty="0" smtClean="0"/>
              <a:t>(Marinova et al., JGR-Planets, 2005)</a:t>
            </a:r>
          </a:p>
          <a:p>
            <a:r>
              <a:rPr lang="en-US" dirty="0" smtClean="0"/>
              <a:t>Bad news: CFC/SF</a:t>
            </a:r>
            <a:r>
              <a:rPr lang="en-US" baseline="-25000" dirty="0" smtClean="0"/>
              <a:t>6</a:t>
            </a:r>
            <a:r>
              <a:rPr lang="en-US" dirty="0" smtClean="0"/>
              <a:t> warming would probably not trigger </a:t>
            </a:r>
          </a:p>
          <a:p>
            <a:r>
              <a:rPr lang="en-US" dirty="0"/>
              <a:t>	</a:t>
            </a:r>
            <a:r>
              <a:rPr lang="en-US" dirty="0" smtClean="0"/>
              <a:t>runaway atmospheric re-inflation</a:t>
            </a:r>
          </a:p>
          <a:p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 err="1" smtClean="0"/>
              <a:t>Bierson</a:t>
            </a:r>
            <a:r>
              <a:rPr lang="en-US" dirty="0" smtClean="0"/>
              <a:t> et al. GRL 2016)</a:t>
            </a:r>
          </a:p>
          <a:p>
            <a:r>
              <a:rPr lang="en-US" dirty="0" smtClean="0"/>
              <a:t>Good news: 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4556" y="4411133"/>
            <a:ext cx="4275666" cy="2077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Common assumptions in the literature: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Initiate with relatively near-term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-century) technologies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Goal: Habitable for photosynthetic algae/plants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Asteroid kinetic energy, nuclear bombs, </a:t>
            </a:r>
            <a:r>
              <a:rPr lang="en-US" dirty="0" err="1" smtClean="0">
                <a:solidFill>
                  <a:schemeClr val="tx1"/>
                </a:solidFill>
              </a:rPr>
              <a:t>e.t.c</a:t>
            </a:r>
            <a:r>
              <a:rPr lang="en-US" dirty="0" smtClean="0">
                <a:solidFill>
                  <a:schemeClr val="tx1"/>
                </a:solidFill>
              </a:rPr>
              <a:t>. is insufficient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6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696469"/>
            <a:ext cx="4060627" cy="304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536979" y="2808335"/>
            <a:ext cx="4288593" cy="776276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Somerville et al. Journal of Quantitative Spectroscopy &amp; Radiative Transfer 2016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81" y="885692"/>
            <a:ext cx="3743655" cy="5069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0555" y="-106361"/>
            <a:ext cx="89858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</a:t>
            </a:r>
            <a:r>
              <a:rPr lang="en-US" sz="2500" b="1" dirty="0" smtClean="0"/>
              <a:t>Making Mars habitable: </a:t>
            </a:r>
            <a:r>
              <a:rPr lang="en-US" sz="2500" b="1" dirty="0" smtClean="0"/>
              <a:t>gases vs. particles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6678" y="327137"/>
            <a:ext cx="439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option: inject resonant absorbers at </a:t>
            </a:r>
          </a:p>
          <a:p>
            <a:r>
              <a:rPr lang="en-US" dirty="0" smtClean="0"/>
              <a:t>stratospheric</a:t>
            </a:r>
            <a:r>
              <a:rPr lang="en-US" dirty="0"/>
              <a:t> </a:t>
            </a:r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7137"/>
            <a:ext cx="146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Gases option: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09519" y="409252"/>
            <a:ext cx="27887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Make on surface: Marinova+ 2005 JGR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14379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Early 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00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8486</TotalTime>
  <Words>1160</Words>
  <Application>Microsoft Macintosh PowerPoint</Application>
  <PresentationFormat>On-screen Show (4:3)</PresentationFormat>
  <Paragraphs>250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1_Office Theme</vt:lpstr>
      <vt:lpstr>GEOS 22060/ GEOS 32060 / ASTR 45900 </vt:lpstr>
      <vt:lpstr>Logistics</vt:lpstr>
      <vt:lpstr>Climate stabilization on early Mars</vt:lpstr>
      <vt:lpstr>Olivine places an upper limit of 107 yr of water over most of the surface</vt:lpstr>
      <vt:lpstr>Paleolake hydrology requires &gt;104-5 continuous wet years (e.g., seasonal runoff)</vt:lpstr>
      <vt:lpstr>PowerPoint Presentation</vt:lpstr>
      <vt:lpstr>PowerPoint Presentation</vt:lpstr>
      <vt:lpstr>Somerville et al. Journal of Quantitative Spectroscopy &amp; Radiative Transfer 2016</vt:lpstr>
      <vt:lpstr>Key points: Mars</vt:lpstr>
      <vt:lpstr>Ice-covered oceans</vt:lpstr>
      <vt:lpstr>Key points from today’s lecture</vt:lpstr>
      <vt:lpstr>Ice-covered oceans</vt:lpstr>
      <vt:lpstr>Ice-covered oceans</vt:lpstr>
      <vt:lpstr>PowerPoint Presentation</vt:lpstr>
      <vt:lpstr>PowerPoint Presentation</vt:lpstr>
      <vt:lpstr>PowerPoint Presentation</vt:lpstr>
      <vt:lpstr>PowerPoint Presentation</vt:lpstr>
      <vt:lpstr>Controversial claims of plate tectonics on Enceladus</vt:lpstr>
      <vt:lpstr>PowerPoint Presentation</vt:lpstr>
      <vt:lpstr>Europa is differentiated in to a H2O layer, rock mantle, and metal core. The ice above the ocean is at least 1 km thick (best estimate 30 km thick) </vt:lpstr>
      <vt:lpstr>Gravity data constrain Europa’s ocean thickness</vt:lpstr>
      <vt:lpstr>PowerPoint Presentation</vt:lpstr>
      <vt:lpstr>Ice-covered oceans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feedbacks are common, and many mid-sized icy objects likely maintain H2O oceans</vt:lpstr>
      <vt:lpstr>Ice-covered oceans</vt:lpstr>
      <vt:lpstr>PowerPoint Presentation</vt:lpstr>
      <vt:lpstr>PowerPoint Presentation</vt:lpstr>
      <vt:lpstr>Giant-planet magnetic fields entrain charged particles which bombard the trailing hemispheres of moons  radiolytic chemistry</vt:lpstr>
      <vt:lpstr>PowerPoint Presentation</vt:lpstr>
      <vt:lpstr>PowerPoint Presentation</vt:lpstr>
      <vt:lpstr>PowerPoint Presentation</vt:lpstr>
      <vt:lpstr>PowerPoint Presentation</vt:lpstr>
      <vt:lpstr>Ice-covered oceans</vt:lpstr>
      <vt:lpstr>How to confirm a global sub-ice ocean exists: decoupling of ice shell from deep interior by ocean increases the amplitude of gravity tides and/or physical libration</vt:lpstr>
      <vt:lpstr>Measuring the thickness of the ice shell</vt:lpstr>
      <vt:lpstr>Landing and recovering  ocean materials</vt:lpstr>
      <vt:lpstr>PowerPoint Presentation</vt:lpstr>
      <vt:lpstr>PowerPoint Presentation</vt:lpstr>
      <vt:lpstr>PowerPoint Presentation</vt:lpstr>
      <vt:lpstr>PowerPoint Presentation</vt:lpstr>
      <vt:lpstr>Complex organic molecules are being launched into space from a scum layer on the top of Enceladus’ ocean</vt:lpstr>
      <vt:lpstr>Key points from today’s lecture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337</cp:revision>
  <dcterms:created xsi:type="dcterms:W3CDTF">2016-01-07T03:39:51Z</dcterms:created>
  <dcterms:modified xsi:type="dcterms:W3CDTF">2019-05-23T19:32:28Z</dcterms:modified>
</cp:coreProperties>
</file>