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77"/>
  </p:notesMasterIdLst>
  <p:sldIdLst>
    <p:sldId id="259" r:id="rId3"/>
    <p:sldId id="578" r:id="rId4"/>
    <p:sldId id="705" r:id="rId5"/>
    <p:sldId id="706" r:id="rId6"/>
    <p:sldId id="707" r:id="rId7"/>
    <p:sldId id="708" r:id="rId8"/>
    <p:sldId id="745" r:id="rId9"/>
    <p:sldId id="746" r:id="rId10"/>
    <p:sldId id="747" r:id="rId11"/>
    <p:sldId id="748" r:id="rId12"/>
    <p:sldId id="749" r:id="rId13"/>
    <p:sldId id="750" r:id="rId14"/>
    <p:sldId id="751" r:id="rId15"/>
    <p:sldId id="752" r:id="rId16"/>
    <p:sldId id="753" r:id="rId17"/>
    <p:sldId id="802" r:id="rId18"/>
    <p:sldId id="754" r:id="rId19"/>
    <p:sldId id="755" r:id="rId20"/>
    <p:sldId id="756" r:id="rId21"/>
    <p:sldId id="757" r:id="rId22"/>
    <p:sldId id="758" r:id="rId23"/>
    <p:sldId id="709" r:id="rId24"/>
    <p:sldId id="710" r:id="rId25"/>
    <p:sldId id="711" r:id="rId26"/>
    <p:sldId id="712" r:id="rId27"/>
    <p:sldId id="713" r:id="rId28"/>
    <p:sldId id="714" r:id="rId29"/>
    <p:sldId id="716" r:id="rId30"/>
    <p:sldId id="717" r:id="rId31"/>
    <p:sldId id="718" r:id="rId32"/>
    <p:sldId id="723" r:id="rId33"/>
    <p:sldId id="759" r:id="rId34"/>
    <p:sldId id="760" r:id="rId35"/>
    <p:sldId id="761" r:id="rId36"/>
    <p:sldId id="762" r:id="rId37"/>
    <p:sldId id="763" r:id="rId38"/>
    <p:sldId id="764" r:id="rId39"/>
    <p:sldId id="765" r:id="rId40"/>
    <p:sldId id="766" r:id="rId41"/>
    <p:sldId id="767" r:id="rId42"/>
    <p:sldId id="768" r:id="rId43"/>
    <p:sldId id="769" r:id="rId44"/>
    <p:sldId id="770" r:id="rId45"/>
    <p:sldId id="771" r:id="rId46"/>
    <p:sldId id="772" r:id="rId47"/>
    <p:sldId id="773" r:id="rId48"/>
    <p:sldId id="774" r:id="rId49"/>
    <p:sldId id="775" r:id="rId50"/>
    <p:sldId id="776" r:id="rId51"/>
    <p:sldId id="777" r:id="rId52"/>
    <p:sldId id="778" r:id="rId53"/>
    <p:sldId id="779" r:id="rId54"/>
    <p:sldId id="780" r:id="rId55"/>
    <p:sldId id="781" r:id="rId56"/>
    <p:sldId id="782" r:id="rId57"/>
    <p:sldId id="783" r:id="rId58"/>
    <p:sldId id="784" r:id="rId59"/>
    <p:sldId id="785" r:id="rId60"/>
    <p:sldId id="786" r:id="rId61"/>
    <p:sldId id="787" r:id="rId62"/>
    <p:sldId id="788" r:id="rId63"/>
    <p:sldId id="789" r:id="rId64"/>
    <p:sldId id="790" r:id="rId65"/>
    <p:sldId id="791" r:id="rId66"/>
    <p:sldId id="792" r:id="rId67"/>
    <p:sldId id="793" r:id="rId68"/>
    <p:sldId id="794" r:id="rId69"/>
    <p:sldId id="795" r:id="rId70"/>
    <p:sldId id="796" r:id="rId71"/>
    <p:sldId id="797" r:id="rId72"/>
    <p:sldId id="798" r:id="rId73"/>
    <p:sldId id="799" r:id="rId74"/>
    <p:sldId id="800" r:id="rId75"/>
    <p:sldId id="801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>
        <p:scale>
          <a:sx n="75" d="100"/>
          <a:sy n="75" d="100"/>
        </p:scale>
        <p:origin x="-1168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12 + make-up lecture</a:t>
            </a:r>
          </a:p>
          <a:p>
            <a:r>
              <a:rPr lang="en-US" dirty="0" smtClean="0"/>
              <a:t>Tuesday 13 May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Runaway greenhouse, moist greenhouse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1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24133" y="4131733"/>
            <a:ext cx="1100667" cy="829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94839" y="4475013"/>
            <a:ext cx="12183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dilution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74973" y="3311399"/>
            <a:ext cx="1929961" cy="126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0973" y="3311399"/>
            <a:ext cx="201794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saturation</a:t>
            </a:r>
          </a:p>
          <a:p>
            <a:r>
              <a:rPr lang="en-US" sz="2500" b="1" dirty="0" smtClean="0"/>
              <a:t>(more water,</a:t>
            </a:r>
          </a:p>
          <a:p>
            <a:r>
              <a:rPr lang="en-US" sz="2500" b="1" dirty="0" smtClean="0"/>
              <a:t>more cations)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210449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643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33512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Kinetically-</a:t>
            </a:r>
          </a:p>
          <a:p>
            <a:r>
              <a:rPr lang="en-US" i="1" dirty="0"/>
              <a:t>l</a:t>
            </a:r>
            <a:r>
              <a:rPr lang="en-US" i="1" dirty="0" smtClean="0"/>
              <a:t>imited, low</a:t>
            </a:r>
          </a:p>
          <a:p>
            <a:r>
              <a:rPr lang="en-US" i="1" dirty="0" smtClean="0"/>
              <a:t>weathering</a:t>
            </a:r>
          </a:p>
          <a:p>
            <a:r>
              <a:rPr lang="en-US" i="1" dirty="0" smtClean="0"/>
              <a:t>intensity</a:t>
            </a:r>
          </a:p>
          <a:p>
            <a:r>
              <a:rPr lang="en-US" i="1" dirty="0" smtClean="0"/>
              <a:t>(steep </a:t>
            </a:r>
          </a:p>
          <a:p>
            <a:r>
              <a:rPr lang="en-US" i="1" dirty="0"/>
              <a:t>m</a:t>
            </a:r>
            <a:r>
              <a:rPr lang="en-US" i="1" dirty="0" smtClean="0"/>
              <a:t>ountains)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3107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Transport-</a:t>
            </a:r>
          </a:p>
          <a:p>
            <a:r>
              <a:rPr lang="en-US" i="1" dirty="0" smtClean="0"/>
              <a:t>limited,</a:t>
            </a:r>
          </a:p>
          <a:p>
            <a:r>
              <a:rPr lang="en-US" i="1" dirty="0" smtClean="0"/>
              <a:t>High </a:t>
            </a:r>
          </a:p>
          <a:p>
            <a:r>
              <a:rPr lang="en-US" i="1" dirty="0" smtClean="0"/>
              <a:t>weathering</a:t>
            </a:r>
          </a:p>
          <a:p>
            <a:r>
              <a:rPr lang="en-US" i="1" dirty="0" smtClean="0"/>
              <a:t>intensity</a:t>
            </a:r>
          </a:p>
          <a:p>
            <a:r>
              <a:rPr lang="en-US" i="1" dirty="0" smtClean="0"/>
              <a:t>(plains)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169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“supply” limited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116667" y="4504267"/>
            <a:ext cx="880533" cy="338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46399" y="465826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98882" y="956607"/>
            <a:ext cx="64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2.5%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078133" y="1325939"/>
            <a:ext cx="567267" cy="265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53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68470"/>
            <a:ext cx="8466667" cy="6266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27826"/>
            <a:ext cx="225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West et al. 2005 EPSL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8194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Putting it all together: combined effect of rainfall, temperature, and erosion rate on </a:t>
            </a:r>
          </a:p>
          <a:p>
            <a:r>
              <a:rPr lang="en-US" b="1" dirty="0" smtClean="0"/>
              <a:t>dissolved flux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22533" y="6488668"/>
            <a:ext cx="86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rainfall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521733" y="479533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dissolved flux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24667" y="64886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erosion rate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53200" y="3169734"/>
            <a:ext cx="14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temperature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410883" y="691663"/>
            <a:ext cx="107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dissolved</a:t>
            </a:r>
          </a:p>
          <a:p>
            <a:r>
              <a:rPr lang="en-US" b="1" dirty="0" smtClean="0"/>
              <a:t> flux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410882" y="3910477"/>
            <a:ext cx="107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dissolved</a:t>
            </a:r>
          </a:p>
          <a:p>
            <a:r>
              <a:rPr lang="en-US" b="1" dirty="0" smtClean="0"/>
              <a:t> flux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7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4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100119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5099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2990334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0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1067" y="6045199"/>
            <a:ext cx="206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Zachos</a:t>
            </a:r>
            <a:r>
              <a:rPr lang="en-US" dirty="0" smtClean="0"/>
              <a:t> 2008 Nature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66"/>
            <a:ext cx="9144000" cy="50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2" y="2787650"/>
            <a:ext cx="4110548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1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2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  <p:sp>
        <p:nvSpPr>
          <p:cNvPr id="3" name="Right Triangle 2"/>
          <p:cNvSpPr/>
          <p:nvPr/>
        </p:nvSpPr>
        <p:spPr>
          <a:xfrm>
            <a:off x="2031999" y="3403601"/>
            <a:ext cx="1083733" cy="1016000"/>
          </a:xfrm>
          <a:prstGeom prst="rtTriangl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19200" y="4047067"/>
            <a:ext cx="1049867" cy="372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542437"/>
            <a:ext cx="2031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Where does the “rest” of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Os</a:t>
            </a:r>
            <a:r>
              <a:rPr lang="en-US" dirty="0" smtClean="0"/>
              <a:t> go?</a:t>
            </a:r>
          </a:p>
          <a:p>
            <a:r>
              <a:rPr lang="en-US" dirty="0" smtClean="0"/>
              <a:t>A: into clastic sediments</a:t>
            </a:r>
          </a:p>
          <a:p>
            <a:r>
              <a:rPr lang="en-US" dirty="0" smtClean="0"/>
              <a:t>(suspended load),</a:t>
            </a:r>
          </a:p>
          <a:p>
            <a:r>
              <a:rPr lang="en-US" dirty="0" smtClean="0"/>
              <a:t>and then </a:t>
            </a:r>
            <a:r>
              <a:rPr lang="en-US" dirty="0" err="1" smtClean="0"/>
              <a:t>sedim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basins (e.g.</a:t>
            </a:r>
          </a:p>
          <a:p>
            <a:r>
              <a:rPr lang="en-US" dirty="0" smtClean="0"/>
              <a:t>deltas) for</a:t>
            </a:r>
          </a:p>
          <a:p>
            <a:r>
              <a:rPr lang="en-US" dirty="0" smtClean="0"/>
              <a:t>long-term</a:t>
            </a:r>
          </a:p>
          <a:p>
            <a:r>
              <a:rPr lang="en-US" dirty="0" smtClean="0"/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2033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Inner edge and outer edge of the habitable zone</a:t>
            </a:r>
          </a:p>
          <a:p>
            <a:r>
              <a:rPr lang="en-US" sz="1900" dirty="0" smtClean="0"/>
              <a:t> Long</a:t>
            </a:r>
            <a:r>
              <a:rPr lang="en-US" sz="1900" dirty="0"/>
              <a:t>-term climate </a:t>
            </a:r>
            <a:r>
              <a:rPr lang="en-US" sz="1900" dirty="0" smtClean="0"/>
              <a:t>evolution </a:t>
            </a:r>
            <a:endParaRPr lang="en-US" sz="1900" dirty="0"/>
          </a:p>
          <a:p>
            <a:r>
              <a:rPr lang="en-US" b="1" dirty="0" smtClean="0"/>
              <a:t>Specifics (2.5 weeks)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 </a:t>
            </a:r>
          </a:p>
          <a:p>
            <a:r>
              <a:rPr lang="en-US" sz="1900" dirty="0" smtClean="0"/>
              <a:t>Early </a:t>
            </a:r>
            <a:r>
              <a:rPr lang="en-US" sz="1900" dirty="0"/>
              <a:t>Mars </a:t>
            </a:r>
            <a:endParaRPr lang="en-US" sz="1900" dirty="0" smtClean="0"/>
          </a:p>
          <a:p>
            <a:r>
              <a:rPr lang="en-US" sz="1900" dirty="0" smtClean="0"/>
              <a:t>Oceans within ice-covered moons 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914400" y="4330700"/>
            <a:ext cx="3505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651250"/>
            <a:ext cx="5816600" cy="9842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1000" y="4266168"/>
            <a:ext cx="14475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Earth</a:t>
            </a:r>
            <a:r>
              <a:rPr lang="en-US" b="1" dirty="0"/>
              <a:t> </a:t>
            </a:r>
            <a:r>
              <a:rPr lang="en-US" b="1" dirty="0" smtClean="0"/>
              <a:t>science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914400" y="4635500"/>
            <a:ext cx="6312520" cy="9842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26920" y="5250418"/>
            <a:ext cx="1855045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planetary science</a:t>
            </a:r>
          </a:p>
        </p:txBody>
      </p:sp>
    </p:spTree>
    <p:extLst>
      <p:ext uri="{BB962C8B-B14F-4D97-AF65-F5344CB8AC3E}">
        <p14:creationId xmlns:p14="http://schemas.microsoft.com/office/powerpoint/2010/main" val="927469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403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" y="-118533"/>
            <a:ext cx="9136991" cy="508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Example of </a:t>
            </a:r>
            <a:r>
              <a:rPr lang="en-US" sz="2400" dirty="0" err="1" smtClean="0"/>
              <a:t>Os</a:t>
            </a:r>
            <a:r>
              <a:rPr lang="en-US" sz="2400" dirty="0" smtClean="0"/>
              <a:t>-isotope response to a </a:t>
            </a:r>
            <a:r>
              <a:rPr lang="en-US" sz="2400" dirty="0" err="1" smtClean="0"/>
              <a:t>hyperthermal</a:t>
            </a:r>
            <a:r>
              <a:rPr lang="en-US" sz="2400" dirty="0" smtClean="0"/>
              <a:t> (0.18 Ga, non-PETM)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70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3187"/>
            <a:ext cx="654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potential proxies for weathering intensity include </a:t>
            </a:r>
            <a:r>
              <a:rPr lang="en-US" baseline="30000" dirty="0" smtClean="0"/>
              <a:t>7</a:t>
            </a:r>
            <a:r>
              <a:rPr lang="en-US" dirty="0" smtClean="0"/>
              <a:t>Li and </a:t>
            </a:r>
            <a:r>
              <a:rPr lang="en-US" baseline="30000" dirty="0" smtClean="0"/>
              <a:t>40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82460" y="6200766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09" y="6169988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6063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7615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88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Maher &amp; Chamberlin 2014 model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375449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84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92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2357373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517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3554186" cy="54618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Lecture 11 wrap-up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2787" y="102381"/>
            <a:ext cx="538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Where’s the</a:t>
            </a:r>
            <a:r>
              <a:rPr lang="en-US" b="1" u="sng" dirty="0" smtClean="0"/>
              <a:t> direct </a:t>
            </a:r>
            <a:r>
              <a:rPr lang="en-US" b="1" dirty="0" smtClean="0"/>
              <a:t>effect of temperature? A: It’s </a:t>
            </a:r>
            <a:r>
              <a:rPr lang="en-US" b="1" dirty="0"/>
              <a:t>s</a:t>
            </a:r>
            <a:r>
              <a:rPr lang="en-US" b="1" dirty="0" smtClean="0"/>
              <a:t>mall.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350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926253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rates as 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47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 for Lecture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7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12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 for the PETM?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3454398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5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34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52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Evolution of land plants ~0.4 </a:t>
            </a:r>
            <a:r>
              <a:rPr lang="en-US" sz="3000" dirty="0" err="1" smtClean="0"/>
              <a:t>Ga</a:t>
            </a:r>
            <a:r>
              <a:rPr lang="en-US" sz="3000" dirty="0" smtClean="0"/>
              <a:t> likely had major effects on geologic carbon cycle: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1" y="1532467"/>
            <a:ext cx="52324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6667" y="5757333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Beerling</a:t>
            </a:r>
            <a:r>
              <a:rPr lang="en-US" dirty="0" smtClean="0"/>
              <a:t> &amp; Butterfield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1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3014727" y="223685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641004" y="340450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809" y="3371018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2073664"/>
            <a:ext cx="4275667" cy="9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8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472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Where’s the effect of temperature?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21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2924407" y="225183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550684" y="341948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413869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1587307"/>
            <a:ext cx="4275667" cy="972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903698"/>
            <a:ext cx="2634372" cy="67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602" y="3422650"/>
            <a:ext cx="2592569" cy="6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82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source bedrock.</a:t>
            </a:r>
          </a:p>
          <a:p>
            <a:r>
              <a:rPr lang="en-US" b="1" dirty="0" smtClean="0"/>
              <a:t>Low weathering intensity (e.g. mountains, Himalaya): </a:t>
            </a:r>
          </a:p>
          <a:p>
            <a:r>
              <a:rPr lang="en-US" dirty="0" smtClean="0"/>
              <a:t>	Incongruent weathering,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0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61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69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19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9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40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1235158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1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3685" y="48402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6421" y="5327332"/>
            <a:ext cx="425579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sz="2500" b="1" i="1" u="sng" dirty="0" smtClean="0"/>
              <a:t>Earth’s thermostat is mediated by wetting of mountain belts in response to global warming</a:t>
            </a:r>
            <a:endParaRPr lang="en-US" sz="2500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31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68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5112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49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739" y="4078110"/>
            <a:ext cx="4257261" cy="2393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5" y="6471637"/>
            <a:ext cx="442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ExoMars</a:t>
            </a:r>
            <a:r>
              <a:rPr lang="en-US" dirty="0" smtClean="0"/>
              <a:t> </a:t>
            </a:r>
            <a:r>
              <a:rPr lang="en-US" dirty="0" smtClean="0"/>
              <a:t>TGO: first science results last month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8671"/>
            <a:ext cx="4792861" cy="34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3443446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55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33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planets-in-general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26444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O2 photosynthesis, but the O2 production rate</a:t>
            </a:r>
          </a:p>
          <a:p>
            <a:r>
              <a:rPr lang="en-US" dirty="0" smtClean="0"/>
              <a:t>was 10,000 times less than on today’s Earth (due to P limitation). Could O2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22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 for </a:t>
            </a:r>
            <a:r>
              <a:rPr lang="en-US" dirty="0" smtClean="0"/>
              <a:t>make-up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11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>
            <a:noAutofit/>
          </a:bodyPr>
          <a:lstStyle/>
          <a:p>
            <a:r>
              <a:rPr lang="en-US" sz="7900" b="1" dirty="0" smtClean="0"/>
              <a:t>Backup slides</a:t>
            </a:r>
            <a:endParaRPr lang="en-US" sz="7900" b="1" dirty="0"/>
          </a:p>
        </p:txBody>
      </p:sp>
    </p:spTree>
    <p:extLst>
      <p:ext uri="{BB962C8B-B14F-4D97-AF65-F5344CB8AC3E}">
        <p14:creationId xmlns:p14="http://schemas.microsoft.com/office/powerpoint/2010/main" val="1053325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6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4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27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1813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406233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9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1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1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220611"/>
            <a:ext cx="4813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201" y="5969000"/>
            <a:ext cx="337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Roe &amp; Baker 2010</a:t>
            </a:r>
          </a:p>
          <a:p>
            <a:r>
              <a:rPr lang="en-US" dirty="0" smtClean="0"/>
              <a:t>(optional reading, </a:t>
            </a:r>
            <a:r>
              <a:rPr lang="en-US" dirty="0" err="1" smtClean="0"/>
              <a:t>pdf</a:t>
            </a:r>
            <a:r>
              <a:rPr lang="en-US" dirty="0" smtClean="0"/>
              <a:t> on website)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223" y="1481666"/>
            <a:ext cx="214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sin(latitude)</a:t>
            </a:r>
          </a:p>
          <a:p>
            <a:endParaRPr lang="en-US" dirty="0"/>
          </a:p>
          <a:p>
            <a:r>
              <a:rPr lang="en-US" dirty="0" err="1" smtClean="0"/>
              <a:t>x_s</a:t>
            </a:r>
            <a:r>
              <a:rPr lang="en-US" dirty="0" smtClean="0"/>
              <a:t> = ice line latitude</a:t>
            </a:r>
          </a:p>
          <a:p>
            <a:endParaRPr lang="en-US" dirty="0"/>
          </a:p>
          <a:p>
            <a:r>
              <a:rPr lang="en-US" dirty="0" smtClean="0"/>
              <a:t>Suppose</a:t>
            </a:r>
          </a:p>
          <a:p>
            <a:r>
              <a:rPr lang="en-US" dirty="0" smtClean="0"/>
              <a:t>α = 0.6, T &lt; T_s</a:t>
            </a:r>
          </a:p>
          <a:p>
            <a:r>
              <a:rPr lang="en-US" dirty="0"/>
              <a:t>α = </a:t>
            </a:r>
            <a:r>
              <a:rPr lang="en-US" dirty="0" smtClean="0"/>
              <a:t>0.3, </a:t>
            </a:r>
            <a:r>
              <a:rPr lang="en-US" dirty="0"/>
              <a:t>T </a:t>
            </a:r>
            <a:r>
              <a:rPr lang="en-US" dirty="0" smtClean="0"/>
              <a:t>&gt; </a:t>
            </a:r>
            <a:r>
              <a:rPr lang="en-US" dirty="0"/>
              <a:t>T_s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81111" y="1850998"/>
            <a:ext cx="129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1111" y="185099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</a:t>
            </a:r>
          </a:p>
          <a:p>
            <a:r>
              <a:rPr lang="en-US" dirty="0" smtClean="0"/>
              <a:t>Outgoing</a:t>
            </a:r>
          </a:p>
          <a:p>
            <a:r>
              <a:rPr lang="en-US" dirty="0" smtClean="0"/>
              <a:t>Longwave</a:t>
            </a:r>
          </a:p>
          <a:p>
            <a:r>
              <a:rPr lang="en-US" dirty="0" smtClean="0"/>
              <a:t>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6420" y="1368778"/>
            <a:ext cx="7062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333" y="722447"/>
            <a:ext cx="248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 of</a:t>
            </a:r>
          </a:p>
          <a:p>
            <a:r>
              <a:rPr lang="en-US" dirty="0" err="1" smtClean="0"/>
              <a:t>poleward</a:t>
            </a:r>
            <a:r>
              <a:rPr lang="en-US" dirty="0" smtClean="0"/>
              <a:t> heat 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63222" y="1850998"/>
            <a:ext cx="479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323" y="2109611"/>
            <a:ext cx="2033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</a:t>
            </a:r>
          </a:p>
          <a:p>
            <a:r>
              <a:rPr lang="en-US" dirty="0" smtClean="0"/>
              <a:t>latitudinal</a:t>
            </a:r>
          </a:p>
          <a:p>
            <a:r>
              <a:rPr lang="en-US" dirty="0" smtClean="0"/>
              <a:t>distribution of</a:t>
            </a:r>
          </a:p>
          <a:p>
            <a:r>
              <a:rPr lang="en-US" dirty="0" smtClean="0"/>
              <a:t>insolation (depends</a:t>
            </a:r>
          </a:p>
          <a:p>
            <a:r>
              <a:rPr lang="en-US" dirty="0" smtClean="0"/>
              <a:t>on obliquity)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18444" y="1850998"/>
            <a:ext cx="14112" cy="25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2" y="4494009"/>
            <a:ext cx="2438400" cy="533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4198" y="4545189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Budyko</a:t>
            </a:r>
            <a:r>
              <a:rPr lang="en-US" dirty="0" smtClean="0"/>
              <a:t> 1969: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12" y="5205589"/>
            <a:ext cx="3441700" cy="99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086" y="548677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1975: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36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730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9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</a:t>
            </a:r>
            <a:r>
              <a:rPr lang="en-US" i="1" dirty="0" smtClean="0"/>
              <a:t>present-day </a:t>
            </a:r>
            <a:r>
              <a:rPr lang="en-US" dirty="0" smtClean="0"/>
              <a:t>gradients weathering corresponding to present-day gradients in temperature between watersheds.</a:t>
            </a:r>
          </a:p>
          <a:p>
            <a:r>
              <a:rPr lang="en-US" dirty="0" smtClean="0"/>
              <a:t>Seek evidence for weathering increases during </a:t>
            </a:r>
            <a:r>
              <a:rPr lang="en-US" i="1" dirty="0" smtClean="0"/>
              <a:t>geologically-sudden past warm events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5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867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0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7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7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5434</TotalTime>
  <Words>2750</Words>
  <Application>Microsoft Macintosh PowerPoint</Application>
  <PresentationFormat>On-screen Show (4:3)</PresentationFormat>
  <Paragraphs>422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1_Office Theme</vt:lpstr>
      <vt:lpstr>GEOS 22060/ GEOS 32060 / ASTR 45900 </vt:lpstr>
      <vt:lpstr>Course outline</vt:lpstr>
      <vt:lpstr>Lecture 11 wrap-up</vt:lpstr>
      <vt:lpstr>PowerPoint Presentation</vt:lpstr>
      <vt:lpstr>PowerPoint Presentation</vt:lpstr>
      <vt:lpstr>Mountain belts also release CO2 (via metamorphic decarbonation and by oxidation of C in uplifted shale, coal)</vt:lpstr>
      <vt:lpstr>Tests for the carbonate-silicate weathering feedback hypothesis: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Kinetically-limited watersheds vs. supply-limited watersheds</vt:lpstr>
      <vt:lpstr>PowerPoint Presentation</vt:lpstr>
      <vt:lpstr>Testing the carbonate-silicate weathering feedback using present-day temperature gradients: Rivers and streams in Antarctica</vt:lpstr>
      <vt:lpstr>PowerPoint Presentation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Example of Os-isotope response to a hyperthermal (0.18 Ga, non-PETM)</vt:lpstr>
      <vt:lpstr>PowerPoint Presentation</vt:lpstr>
      <vt:lpstr>Return to the Paleocene-Eocene Thermal Maximum (55 Mya): consistent with Maher &amp; Chamberlin?</vt:lpstr>
      <vt:lpstr>Predictions of Maher &amp; Chamberlin 2014 model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Key points – a look under the hood of the carbonate-silicate feedback hypothesis</vt:lpstr>
      <vt:lpstr>PowerPoint Presentation</vt:lpstr>
      <vt:lpstr>PowerPoint Presentation</vt:lpstr>
      <vt:lpstr>Is the carbonate-silicate weathering feedback enough to explain the data for the PETM?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Evolution of land plants ~0.4 Ga likely had major effects on geologic carbon cycle:</vt:lpstr>
      <vt:lpstr>Gaia hypothesis – biosphere in the driving seat – due to Lovelock, recent developments by Lenton 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Fluxes vs. stocks: A caution for extrapolation of nutrient flux / productivity calculations to planets-in-general</vt:lpstr>
      <vt:lpstr>PowerPoint Presentation</vt:lpstr>
      <vt:lpstr>Backup slides</vt:lpstr>
      <vt:lpstr>A new proxy for weathering: 7Li</vt:lpstr>
      <vt:lpstr>PowerPoint Presentation</vt:lpstr>
      <vt:lpstr>PowerPoint Presentation</vt:lpstr>
      <vt:lpstr>Seasonal and interannual variability</vt:lpstr>
      <vt:lpstr>Testing the prediction of a pole-to-equator increases in weathering rates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CO2 versus time for the last 0.5 Gyr</vt:lpstr>
      <vt:lpstr>PowerPoint Presentation</vt:lpstr>
      <vt:lpstr>Testing the silicate-weathering feedback hypothesis with hyperthermals</vt:lpstr>
      <vt:lpstr>No evidence for T or runoff control on physical erosion from 10Be data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301</cp:revision>
  <dcterms:created xsi:type="dcterms:W3CDTF">2016-01-07T03:39:51Z</dcterms:created>
  <dcterms:modified xsi:type="dcterms:W3CDTF">2019-05-14T21:58:48Z</dcterms:modified>
</cp:coreProperties>
</file>