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9" r:id="rId2"/>
    <p:sldId id="394" r:id="rId3"/>
    <p:sldId id="558" r:id="rId4"/>
    <p:sldId id="556" r:id="rId5"/>
    <p:sldId id="557" r:id="rId6"/>
    <p:sldId id="532" r:id="rId7"/>
    <p:sldId id="551" r:id="rId8"/>
    <p:sldId id="550" r:id="rId9"/>
    <p:sldId id="560" r:id="rId10"/>
    <p:sldId id="561" r:id="rId11"/>
    <p:sldId id="562" r:id="rId12"/>
    <p:sldId id="593" r:id="rId13"/>
    <p:sldId id="567" r:id="rId14"/>
    <p:sldId id="584" r:id="rId15"/>
    <p:sldId id="568" r:id="rId16"/>
    <p:sldId id="569" r:id="rId17"/>
    <p:sldId id="570" r:id="rId18"/>
    <p:sldId id="571" r:id="rId19"/>
    <p:sldId id="594" r:id="rId20"/>
    <p:sldId id="572" r:id="rId21"/>
    <p:sldId id="582" r:id="rId22"/>
    <p:sldId id="583" r:id="rId23"/>
    <p:sldId id="585" r:id="rId24"/>
    <p:sldId id="588" r:id="rId25"/>
    <p:sldId id="573" r:id="rId26"/>
    <p:sldId id="574" r:id="rId27"/>
    <p:sldId id="575" r:id="rId28"/>
    <p:sldId id="579" r:id="rId29"/>
    <p:sldId id="586" r:id="rId30"/>
    <p:sldId id="589" r:id="rId31"/>
    <p:sldId id="590" r:id="rId32"/>
    <p:sldId id="591" r:id="rId33"/>
    <p:sldId id="592" r:id="rId34"/>
    <p:sldId id="580" r:id="rId35"/>
    <p:sldId id="526" r:id="rId36"/>
    <p:sldId id="59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7" autoAdjust="0"/>
    <p:restoredTop sz="96927" autoAdjust="0"/>
  </p:normalViewPr>
  <p:slideViewPr>
    <p:cSldViewPr snapToGrid="0" snapToObjects="1">
      <p:cViewPr>
        <p:scale>
          <a:sx n="90" d="100"/>
          <a:sy n="90" d="100"/>
        </p:scale>
        <p:origin x="-49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ite@uchicago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9</a:t>
            </a:r>
            <a:endParaRPr lang="en-US" dirty="0" smtClean="0"/>
          </a:p>
          <a:p>
            <a:r>
              <a:rPr lang="en-US" dirty="0" smtClean="0"/>
              <a:t>Thursday 26 April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04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makes a planet habitable?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49"/>
            <a:ext cx="8686800" cy="5579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Effect of basin-forming impacts on habitability: impact frustration of </a:t>
            </a:r>
            <a:r>
              <a:rPr lang="en-US" sz="2000" dirty="0" smtClean="0"/>
              <a:t>life establishing itself on Earth?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699"/>
            <a:ext cx="66675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4339500"/>
            <a:ext cx="2755900" cy="251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790" y="393700"/>
            <a:ext cx="2525210" cy="237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" y="5862893"/>
            <a:ext cx="5086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Maher &amp; Stevenson 1987</a:t>
            </a:r>
          </a:p>
          <a:p>
            <a:endParaRPr lang="en-US" dirty="0"/>
          </a:p>
          <a:p>
            <a:r>
              <a:rPr lang="en-US" dirty="0" smtClean="0"/>
              <a:t>Microbial life might persist km deep within the crust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5408389"/>
            <a:ext cx="5884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(Ocean vaporization is not sufficient for ocean removal)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333" y="790222"/>
            <a:ext cx="650885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Based on Lunar cratering record, 10-100 Hellas-sized events</a:t>
            </a:r>
          </a:p>
          <a:p>
            <a:r>
              <a:rPr lang="en-US" sz="1400" dirty="0" smtClean="0"/>
              <a:t>would have occurred on the Earth (which has since been resurfaced by plate tectonics)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330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84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Runaway greenhouse –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9" y="894644"/>
            <a:ext cx="8489244" cy="55541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(H2O-)runaway greenhouse is a geologically rapid increase in planet surface temperature from &lt;400K to &gt;1000K caused by a positive feedback between the saturation vapor pressure of water vapor and the </a:t>
            </a:r>
          </a:p>
          <a:p>
            <a:r>
              <a:rPr lang="en-US" dirty="0" smtClean="0"/>
              <a:t>Be able to explain the mechanism of the runaway greenhouse</a:t>
            </a:r>
          </a:p>
          <a:p>
            <a:r>
              <a:rPr lang="en-US" dirty="0" smtClean="0"/>
              <a:t>It is almost certain that release of CO2 by humans cannot cause a runaway greenhouse</a:t>
            </a:r>
          </a:p>
          <a:p>
            <a:r>
              <a:rPr lang="en-US" dirty="0" smtClean="0"/>
              <a:t>The exact threshold for the runaway greenhouse depends on cloud cover, land fraction, and planet rotation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02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Venus is dry</a:t>
            </a:r>
            <a:br>
              <a:rPr lang="en-US" dirty="0" smtClean="0"/>
            </a:br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67" y="274638"/>
            <a:ext cx="5681133" cy="6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5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inner edge of the habitable zone is defined by the runaway greenhouse limit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04" y="1143000"/>
            <a:ext cx="4453938" cy="55404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965046" y="4817251"/>
            <a:ext cx="0" cy="44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752473" y="1980168"/>
            <a:ext cx="265788" cy="44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52473" y="2429364"/>
            <a:ext cx="162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in &lt;2 Gyr</a:t>
            </a:r>
          </a:p>
          <a:p>
            <a:r>
              <a:rPr lang="en-US" dirty="0" smtClean="0"/>
              <a:t>(uninhabitable)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5046" y="4943282"/>
            <a:ext cx="120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now</a:t>
            </a:r>
          </a:p>
          <a:p>
            <a:r>
              <a:rPr lang="en-US" dirty="0" smtClean="0"/>
              <a:t>(habitable)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6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Clasius-Clapeyron</a:t>
            </a:r>
            <a:r>
              <a:rPr lang="en-US" dirty="0" smtClean="0"/>
              <a:t> relation:</a:t>
            </a:r>
            <a:br>
              <a:rPr lang="en-US" dirty="0" smtClean="0"/>
            </a:br>
            <a:r>
              <a:rPr lang="en-US" dirty="0" smtClean="0"/>
              <a:t>exponential increase in water vapor partial pressure with increasing 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9359" y="5462222"/>
            <a:ext cx="399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1.1.3.5 of Catling &amp; </a:t>
            </a:r>
            <a:r>
              <a:rPr lang="en-US" dirty="0" err="1" smtClean="0"/>
              <a:t>Kasting</a:t>
            </a:r>
            <a:r>
              <a:rPr lang="en-US" dirty="0" smtClean="0"/>
              <a:t>, </a:t>
            </a:r>
            <a:r>
              <a:rPr lang="en-US" dirty="0" err="1" smtClean="0"/>
              <a:t>ch.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510844"/>
            <a:ext cx="89535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1" y="2079978"/>
            <a:ext cx="5190190" cy="11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05"/>
            <a:ext cx="4563097" cy="1553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Definitions: </a:t>
            </a:r>
            <a:br>
              <a:rPr lang="en-US" dirty="0" smtClean="0"/>
            </a:br>
            <a:r>
              <a:rPr lang="en-US" dirty="0" err="1" smtClean="0"/>
              <a:t>adiabat</a:t>
            </a:r>
            <a:r>
              <a:rPr lang="en-US" dirty="0" smtClean="0"/>
              <a:t> and moist </a:t>
            </a:r>
            <a:r>
              <a:rPr lang="en-US" dirty="0" err="1" smtClean="0"/>
              <a:t>adiabat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74" y="1391354"/>
            <a:ext cx="4407840" cy="4351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555" y="141835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5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26805"/>
            <a:ext cx="9135097" cy="809631"/>
          </a:xfrm>
        </p:spPr>
        <p:txBody>
          <a:bodyPr>
            <a:normAutofit/>
          </a:bodyPr>
          <a:lstStyle/>
          <a:p>
            <a:r>
              <a:rPr lang="en-US" dirty="0" smtClean="0"/>
              <a:t>Definitions: </a:t>
            </a:r>
            <a:r>
              <a:rPr lang="en-US" dirty="0"/>
              <a:t> </a:t>
            </a:r>
            <a:r>
              <a:rPr lang="en-US" dirty="0" err="1" smtClean="0"/>
              <a:t>adiabat</a:t>
            </a:r>
            <a:r>
              <a:rPr lang="en-US" dirty="0" smtClean="0"/>
              <a:t> and moist </a:t>
            </a:r>
            <a:r>
              <a:rPr lang="en-US" dirty="0" err="1" smtClean="0"/>
              <a:t>adiabat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3" y="1285634"/>
            <a:ext cx="9144000" cy="117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1404" y="836436"/>
            <a:ext cx="6255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Condensible</a:t>
            </a:r>
            <a:r>
              <a:rPr lang="en-US" dirty="0" smtClean="0"/>
              <a:t> “c” (e.g. water) and </a:t>
            </a:r>
            <a:r>
              <a:rPr lang="en-US" dirty="0" err="1" smtClean="0"/>
              <a:t>noncondensible</a:t>
            </a:r>
            <a:r>
              <a:rPr lang="en-US" dirty="0" smtClean="0"/>
              <a:t> “a” (e.g. O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Assume instant precipitation of condensate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1081"/>
            <a:ext cx="9144000" cy="16859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8023023" y="4910189"/>
            <a:ext cx="402700" cy="836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62738" y="574662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ratio at</a:t>
            </a:r>
          </a:p>
          <a:p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7815" y="3097911"/>
            <a:ext cx="433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</a:t>
            </a:r>
            <a:r>
              <a:rPr lang="en-US" dirty="0" smtClean="0"/>
              <a:t>saturation  (relative humidity = 1),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26288" y="1482767"/>
            <a:ext cx="573073" cy="763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9308" y="2239305"/>
            <a:ext cx="182720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ero by definition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 err="1" smtClean="0">
                <a:solidFill>
                  <a:srgbClr val="FF0000"/>
                </a:solidFill>
              </a:rPr>
              <a:t>adiabat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75" y="5297656"/>
            <a:ext cx="6618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limit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sat</a:t>
            </a:r>
            <a:r>
              <a:rPr lang="en-US" dirty="0" smtClean="0"/>
              <a:t> = 0 (dry atmosphere), this equation</a:t>
            </a:r>
          </a:p>
          <a:p>
            <a:r>
              <a:rPr lang="en-US" dirty="0"/>
              <a:t>g</a:t>
            </a:r>
            <a:r>
              <a:rPr lang="en-US" dirty="0" smtClean="0"/>
              <a:t>ives the dry </a:t>
            </a:r>
            <a:r>
              <a:rPr lang="en-US" dirty="0" err="1" smtClean="0"/>
              <a:t>adiabat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limit where water vapor is the dominant constituent </a:t>
            </a:r>
          </a:p>
          <a:p>
            <a:r>
              <a:rPr lang="en-US" dirty="0" smtClean="0"/>
              <a:t>of the atmosphere, this tends to the saturation vapor pressure curve.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2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09" y="705523"/>
            <a:ext cx="5923871" cy="6152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166" y="195085"/>
            <a:ext cx="828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temperature increases, the moist </a:t>
            </a:r>
            <a:r>
              <a:rPr lang="en-US" dirty="0" err="1" smtClean="0"/>
              <a:t>adiabat</a:t>
            </a:r>
            <a:r>
              <a:rPr lang="en-US" dirty="0" smtClean="0"/>
              <a:t> increasingly diverges from the dry </a:t>
            </a:r>
            <a:r>
              <a:rPr lang="en-US" dirty="0" err="1" smtClean="0"/>
              <a:t>adiabat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32223" y="5051778"/>
            <a:ext cx="2417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HUMIDITY=1</a:t>
            </a:r>
          </a:p>
          <a:p>
            <a:r>
              <a:rPr lang="en-US" dirty="0" smtClean="0"/>
              <a:t>EARTH AIR, 1 BAR (DRY)</a:t>
            </a:r>
          </a:p>
          <a:p>
            <a:r>
              <a:rPr lang="en-US" dirty="0" err="1" smtClean="0"/>
              <a:t>Pierrehumbert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1239"/>
            <a:ext cx="1824769" cy="721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45000"/>
            <a:ext cx="130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</a:t>
            </a:r>
            <a:r>
              <a:rPr lang="en-US" dirty="0" err="1" smtClean="0"/>
              <a:t>adiabat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9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949037"/>
          </a:xfrm>
        </p:spPr>
        <p:txBody>
          <a:bodyPr/>
          <a:lstStyle/>
          <a:p>
            <a:r>
              <a:rPr lang="en-US" dirty="0" smtClean="0"/>
              <a:t>Stratospheric cold-trap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674"/>
            <a:ext cx="4962107" cy="4962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26" y="1223674"/>
            <a:ext cx="4481973" cy="51020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5730730" y="3113400"/>
            <a:ext cx="820889" cy="69703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223674"/>
            <a:ext cx="4356100" cy="544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834" y="5887396"/>
            <a:ext cx="1618192" cy="78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776" y="6001131"/>
            <a:ext cx="234488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potential temperature: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90000" y="-169333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1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94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runaway greenhouse leads to the end of habitability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5" y="627944"/>
            <a:ext cx="7958015" cy="6230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462253" y="3772387"/>
            <a:ext cx="499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2012, following Nakajima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3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646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95324"/>
            <a:ext cx="8686800" cy="47656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Reminder: Graduate </a:t>
            </a:r>
            <a:r>
              <a:rPr lang="en-US" dirty="0" smtClean="0"/>
              <a:t>students + undergraduates who choose the term paper option: Send term paper topics to </a:t>
            </a:r>
            <a:r>
              <a:rPr lang="en-US" dirty="0" smtClean="0">
                <a:hlinkClick r:id="rId2"/>
              </a:rPr>
              <a:t>kite@uchicago.edu</a:t>
            </a:r>
            <a:r>
              <a:rPr lang="en-US" dirty="0" smtClean="0"/>
              <a:t> before end Fri 27 for approval. Term papers due in at the start of the final (10:30a-12:</a:t>
            </a:r>
            <a:r>
              <a:rPr lang="en-US" dirty="0"/>
              <a:t>30p , Thu 7 June </a:t>
            </a:r>
            <a:r>
              <a:rPr lang="en-US" dirty="0" smtClean="0"/>
              <a:t>, HGS 180)  </a:t>
            </a:r>
          </a:p>
          <a:p>
            <a:r>
              <a:rPr lang="en-US" b="1" dirty="0" smtClean="0"/>
              <a:t>Seeking volunteers for </a:t>
            </a:r>
            <a:r>
              <a:rPr lang="en-US" b="1" dirty="0" smtClean="0"/>
              <a:t>Yang et al. 2013</a:t>
            </a:r>
            <a:r>
              <a:rPr lang="en-US" b="1" dirty="0" smtClean="0"/>
              <a:t> ‘Stabilizing cloud feedback dramatically expands the habitable zone of tidally locked planets’ (to be presented on Tue 8 May)</a:t>
            </a:r>
            <a:endParaRPr lang="en-US" b="1" dirty="0" smtClean="0"/>
          </a:p>
          <a:p>
            <a:r>
              <a:rPr lang="en-US" dirty="0"/>
              <a:t>Homework 3 </a:t>
            </a:r>
            <a:r>
              <a:rPr lang="en-US" dirty="0" smtClean="0"/>
              <a:t>is due </a:t>
            </a:r>
            <a:r>
              <a:rPr lang="en-US" dirty="0" smtClean="0"/>
              <a:t>in </a:t>
            </a:r>
            <a:r>
              <a:rPr lang="en-US" dirty="0" smtClean="0"/>
              <a:t>class Tue 1 May</a:t>
            </a:r>
            <a:endParaRPr lang="en-US" dirty="0"/>
          </a:p>
          <a:p>
            <a:r>
              <a:rPr lang="en-US" dirty="0"/>
              <a:t>Office hours after class </a:t>
            </a:r>
            <a:r>
              <a:rPr lang="en-US" dirty="0" smtClean="0"/>
              <a:t>today</a:t>
            </a:r>
          </a:p>
          <a:p>
            <a:r>
              <a:rPr lang="en-US" dirty="0" smtClean="0"/>
              <a:t>Wrap-up of impact erosion</a:t>
            </a:r>
          </a:p>
          <a:p>
            <a:r>
              <a:rPr lang="en-US" b="1" dirty="0" smtClean="0"/>
              <a:t>Runaway greenhouse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4499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9753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Condensable greenhouse gases lead to climate instability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(</a:t>
            </a:r>
            <a:r>
              <a:rPr lang="en-US" sz="3300" dirty="0" err="1" smtClean="0"/>
              <a:t>Kombayashi</a:t>
            </a:r>
            <a:r>
              <a:rPr lang="en-US" sz="3300" dirty="0" smtClean="0"/>
              <a:t>-Ingersoll limit)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38" y="919753"/>
            <a:ext cx="6674038" cy="53797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02188" y="2759259"/>
            <a:ext cx="1734573" cy="14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4376" y="1109543"/>
            <a:ext cx="14598" cy="1795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6679" y="2842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76" y="735087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83931" y="2087693"/>
            <a:ext cx="952748" cy="525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3931" y="1104419"/>
            <a:ext cx="0" cy="983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4627963"/>
            <a:ext cx="23962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Consequences:</a:t>
            </a:r>
          </a:p>
          <a:p>
            <a:r>
              <a:rPr lang="en-US" b="1" dirty="0" smtClean="0"/>
              <a:t>(all are important)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dissociation</a:t>
            </a:r>
          </a:p>
          <a:p>
            <a:r>
              <a:rPr lang="en-US" dirty="0" smtClean="0"/>
              <a:t>VNIR window</a:t>
            </a:r>
          </a:p>
          <a:p>
            <a:r>
              <a:rPr lang="en-US" dirty="0" smtClean="0"/>
              <a:t>Surface magma</a:t>
            </a:r>
          </a:p>
          <a:p>
            <a:r>
              <a:rPr lang="en-US" dirty="0" smtClean="0"/>
              <a:t>All water lost to space</a:t>
            </a:r>
          </a:p>
          <a:p>
            <a:r>
              <a:rPr lang="en-US" dirty="0" smtClean="0"/>
              <a:t>Carbonates decompose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04376" y="1824906"/>
            <a:ext cx="379555" cy="26278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7363" y="550421"/>
            <a:ext cx="144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Assumptions: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8974" y="3211836"/>
            <a:ext cx="1449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  RH</a:t>
            </a:r>
          </a:p>
          <a:p>
            <a:r>
              <a:rPr lang="en-US" dirty="0" smtClean="0"/>
              <a:t>(RH = relative</a:t>
            </a:r>
          </a:p>
          <a:p>
            <a:r>
              <a:rPr lang="en-US" dirty="0"/>
              <a:t>h</a:t>
            </a:r>
            <a:r>
              <a:rPr lang="en-US" dirty="0" smtClean="0"/>
              <a:t>umidity)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7240737" y="4732963"/>
            <a:ext cx="290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, Nature,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6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638"/>
            <a:ext cx="8521700" cy="552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556" y="6208889"/>
            <a:ext cx="256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78" y="1889478"/>
            <a:ext cx="30988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0378" y="1417638"/>
            <a:ext cx="187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Gray atmosphere: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00" y="2728710"/>
            <a:ext cx="3822700" cy="490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0378" y="2359378"/>
            <a:ext cx="289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depth at </a:t>
            </a:r>
            <a:r>
              <a:rPr lang="en-US" dirty="0" err="1" smtClean="0"/>
              <a:t>tropopause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747000" y="3219170"/>
            <a:ext cx="424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6807" y="3186668"/>
            <a:ext cx="17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(1/g) in brackets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0"/>
            <a:ext cx="846198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7973" y="6549999"/>
            <a:ext cx="256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66556" y="1665111"/>
            <a:ext cx="677333" cy="889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83460" y="507115"/>
            <a:ext cx="376054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slightly less than the black-body </a:t>
            </a:r>
          </a:p>
          <a:p>
            <a:r>
              <a:rPr lang="en-US" dirty="0" smtClean="0"/>
              <a:t>flux corresponding to the </a:t>
            </a:r>
          </a:p>
          <a:p>
            <a:r>
              <a:rPr lang="en-US" dirty="0" smtClean="0"/>
              <a:t>temperature one optical depth </a:t>
            </a:r>
          </a:p>
          <a:p>
            <a:r>
              <a:rPr lang="en-US" dirty="0" smtClean="0"/>
              <a:t>down from the top of the atmosphere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1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4160"/>
            <a:ext cx="7442200" cy="598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889" y="6250001"/>
            <a:ext cx="303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 2010 figure 4.4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3444" y="267054"/>
            <a:ext cx="628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runaway greenhouse leads to the loss of surface liquid water</a:t>
            </a:r>
          </a:p>
          <a:p>
            <a:r>
              <a:rPr lang="en-US" dirty="0" smtClean="0"/>
              <a:t>(However, a supercritical H2O-rich C-poor phase may persist)</a:t>
            </a:r>
          </a:p>
        </p:txBody>
      </p:sp>
    </p:spTree>
    <p:extLst>
      <p:ext uri="{BB962C8B-B14F-4D97-AF65-F5344CB8AC3E}">
        <p14:creationId xmlns:p14="http://schemas.microsoft.com/office/powerpoint/2010/main" val="2881978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2400"/>
            <a:ext cx="82423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58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key windows in the water vapor absorption spectrum: 8-12 microns and &lt;~4 microns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6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86614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1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/>
              <a:t>Anthropogenic greenhouse gases (probably) cannot trigger the runaway </a:t>
            </a:r>
            <a:r>
              <a:rPr lang="en-US" sz="3000" dirty="0" smtClean="0"/>
              <a:t>greenhouse.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5911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et al. Nature Geoscience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442"/>
            <a:ext cx="5357570" cy="2992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84" y="4592353"/>
            <a:ext cx="2831118" cy="161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8102" y="4916509"/>
            <a:ext cx="69477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Black</a:t>
            </a:r>
          </a:p>
          <a:p>
            <a:r>
              <a:rPr lang="en-US" sz="1500" dirty="0" smtClean="0"/>
              <a:t>Green</a:t>
            </a:r>
          </a:p>
          <a:p>
            <a:r>
              <a:rPr lang="en-US" sz="1500" dirty="0" smtClean="0"/>
              <a:t>Blue</a:t>
            </a:r>
          </a:p>
          <a:p>
            <a:r>
              <a:rPr lang="en-US" sz="1500" dirty="0" smtClean="0"/>
              <a:t>Red</a:t>
            </a:r>
          </a:p>
          <a:p>
            <a:r>
              <a:rPr lang="en-US" sz="1500" dirty="0" smtClean="0"/>
              <a:t>purple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6544" y="5393595"/>
            <a:ext cx="208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Dashed lines: RH &lt; 1</a:t>
            </a:r>
          </a:p>
          <a:p>
            <a:r>
              <a:rPr lang="en-US" dirty="0" smtClean="0"/>
              <a:t>Solid lines:  RH =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591" y="1384628"/>
            <a:ext cx="3851409" cy="400896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942880" y="4779725"/>
            <a:ext cx="633664" cy="467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80667" y="6207503"/>
            <a:ext cx="163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 albedo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9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/>
              <a:t>Earth today is close to the runaway greenhouse limit. The runaway greenhouse can be triggered by an increase in solar </a:t>
            </a:r>
            <a:r>
              <a:rPr lang="en-US" sz="2400" dirty="0" smtClean="0"/>
              <a:t>luminosity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87" y="1143000"/>
            <a:ext cx="4329591" cy="3983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33335"/>
            <a:ext cx="267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Leconte</a:t>
            </a:r>
            <a:r>
              <a:rPr lang="en-US" dirty="0" smtClean="0"/>
              <a:t> et al. 2013 Nature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46" y="2388616"/>
            <a:ext cx="4967654" cy="5166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488920" y="2029296"/>
            <a:ext cx="0" cy="359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444225" y="2905252"/>
            <a:ext cx="0" cy="364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25229" y="1428745"/>
            <a:ext cx="112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ater lost</a:t>
            </a:r>
          </a:p>
          <a:p>
            <a:r>
              <a:rPr lang="en-US" dirty="0" smtClean="0"/>
              <a:t>(bars)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8178" y="3269488"/>
            <a:ext cx="1635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loss flux</a:t>
            </a:r>
          </a:p>
          <a:p>
            <a:r>
              <a:rPr lang="en-US" dirty="0" smtClean="0"/>
              <a:t>(atoms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4083" y="1438371"/>
            <a:ext cx="138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loss</a:t>
            </a:r>
          </a:p>
          <a:p>
            <a:r>
              <a:rPr lang="en-US" dirty="0" smtClean="0"/>
              <a:t>(10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80056" y="2075076"/>
            <a:ext cx="0" cy="359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17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High gravity moves the runaway greenhouse limit closer to the star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e.g. metal-rich planet, </a:t>
            </a:r>
            <a:r>
              <a:rPr lang="en-US" sz="2400" dirty="0"/>
              <a:t> l</a:t>
            </a:r>
            <a:r>
              <a:rPr lang="en-US" sz="2400" dirty="0" smtClean="0"/>
              <a:t>arger-radius super-Earth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9" y="1754042"/>
            <a:ext cx="4774244" cy="3892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418" y="1927804"/>
            <a:ext cx="5908257" cy="4114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209" y="933949"/>
            <a:ext cx="6814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</a:t>
            </a:r>
            <a:r>
              <a:rPr lang="en-US" dirty="0" smtClean="0">
                <a:sym typeface="Wingdings"/>
              </a:rPr>
              <a:t> vapor pressure</a:t>
            </a:r>
          </a:p>
          <a:p>
            <a:r>
              <a:rPr lang="en-US" dirty="0" smtClean="0"/>
              <a:t>Vapor pressure x humidity / gravity </a:t>
            </a:r>
            <a:r>
              <a:rPr lang="en-US" dirty="0" smtClean="0">
                <a:sym typeface="Wingdings"/>
              </a:rPr>
              <a:t> column mass of greenhouse gas</a:t>
            </a:r>
          </a:p>
          <a:p>
            <a:r>
              <a:rPr lang="en-US" dirty="0" smtClean="0">
                <a:sym typeface="Wingdings"/>
              </a:rPr>
              <a:t>Column mass  greenhouse effect.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74" y="5850004"/>
            <a:ext cx="4895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OLR ~= slightly less than the blackbody</a:t>
            </a:r>
          </a:p>
          <a:p>
            <a:r>
              <a:rPr lang="en-US" dirty="0" smtClean="0"/>
              <a:t>flux corresponding to the temperature one optical </a:t>
            </a:r>
          </a:p>
          <a:p>
            <a:r>
              <a:rPr lang="en-US" dirty="0" smtClean="0"/>
              <a:t>depth down from the top of the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0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High-albedo clouds can shift the runaway GH boundary closer to the star. High-albedo clouds are at the substellar point when the planet is slowly rotating (e.g., tidally locked and in the habitable zone).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746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828" y="6164225"/>
            <a:ext cx="16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Yang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9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6"/>
            <a:ext cx="9144000" cy="580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Wrap-up: impact erosion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48" y="958334"/>
            <a:ext cx="3424296" cy="256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877733"/>
            <a:ext cx="46355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0829" y="6488668"/>
            <a:ext cx="192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Two-stage gas gun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2148" y="350840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tests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9" y="712149"/>
            <a:ext cx="4942286" cy="30414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699" y="3753556"/>
            <a:ext cx="12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Hydrocode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0556" y="4430990"/>
            <a:ext cx="4543778" cy="1937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36546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Terrestrial impact craters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05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555"/>
            <a:ext cx="4600222" cy="4382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197555"/>
            <a:ext cx="8229600" cy="5080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/>
              <a:t>Runaways due to the GH-effect of a condensable apply to non-H2O condensates as well – e.g., CO2 on Mars 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333" y="4841394"/>
            <a:ext cx="5545667" cy="2016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533" y="5088071"/>
            <a:ext cx="276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Kite et al. arXiv:1709.08302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65333"/>
            <a:ext cx="327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N2 runaway on Early Titan?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40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78"/>
            <a:ext cx="4467075" cy="11430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The </a:t>
            </a:r>
            <a:r>
              <a:rPr lang="en-US" sz="3000" dirty="0" smtClean="0"/>
              <a:t>runaway &amp; moist greenhouses: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under the hood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75" y="0"/>
            <a:ext cx="50268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179" y="1967321"/>
            <a:ext cx="3746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Raising temperature raises the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/>
              <a:t>m</a:t>
            </a:r>
            <a:r>
              <a:rPr lang="en-US" dirty="0" smtClean="0"/>
              <a:t>ixing ratio at the cold trap (assumed</a:t>
            </a:r>
          </a:p>
          <a:p>
            <a:r>
              <a:rPr lang="en-US" dirty="0"/>
              <a:t>i</a:t>
            </a:r>
            <a:r>
              <a:rPr lang="en-US" dirty="0" smtClean="0"/>
              <a:t>sothermal)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759" y="2890651"/>
            <a:ext cx="4633903" cy="3494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1000" y="6508202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67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35"/>
            <a:ext cx="9144000" cy="4133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7667" y="4252867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93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99" y="685546"/>
            <a:ext cx="35719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was the last 10</a:t>
            </a:r>
            <a:r>
              <a:rPr lang="en-US" baseline="30000" dirty="0" smtClean="0"/>
              <a:t>th</a:t>
            </a:r>
            <a:r>
              <a:rPr lang="en-US" dirty="0" smtClean="0"/>
              <a:t> of Venus’ ocean removed?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25" y="0"/>
            <a:ext cx="45901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8187" y="6242533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5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84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Runaway greenhouse –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9" y="894644"/>
            <a:ext cx="8489244" cy="55541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(H2O-)runaway greenhouse is a geologically rapid increase in planet surface temperature from &lt;400K to &gt;1000K caused by a positive feedback between the saturation vapor pressure of water vapor and the </a:t>
            </a:r>
          </a:p>
          <a:p>
            <a:r>
              <a:rPr lang="en-US" dirty="0" smtClean="0"/>
              <a:t>Be able to explain the mechanism of the runaway greenhouse</a:t>
            </a:r>
          </a:p>
          <a:p>
            <a:r>
              <a:rPr lang="en-US" dirty="0" smtClean="0"/>
              <a:t>It is almost certain that release of CO2 by humans cannot cause a runaway greenhouse</a:t>
            </a:r>
          </a:p>
          <a:p>
            <a:r>
              <a:rPr lang="en-US" dirty="0" smtClean="0"/>
              <a:t>The exact threshold for the runaway greenhouse depends on cloud cover, land fraction, and planet rotation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15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888"/>
            <a:ext cx="8229600" cy="1143000"/>
          </a:xfrm>
        </p:spPr>
        <p:txBody>
          <a:bodyPr/>
          <a:lstStyle/>
          <a:p>
            <a:r>
              <a:rPr lang="en-US" b="1" dirty="0" smtClean="0"/>
              <a:t>Backup/additional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248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8889"/>
            <a:ext cx="9187752" cy="456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556" y="6208889"/>
            <a:ext cx="256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4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5" y="148368"/>
            <a:ext cx="5595519" cy="386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19" y="684823"/>
            <a:ext cx="3548481" cy="3485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3831114"/>
            <a:ext cx="3863045" cy="290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28576"/>
            <a:ext cx="86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atmosphere-loss escape efficiency of giant impacts is set by the ground-motion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4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61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Impacts by small asteroids/comets efficiently eject ~1 </a:t>
            </a:r>
            <a:r>
              <a:rPr lang="en-US" sz="2000" dirty="0"/>
              <a:t>b</a:t>
            </a:r>
            <a:r>
              <a:rPr lang="en-US" sz="2000" dirty="0" smtClean="0"/>
              <a:t>ar atmospheres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2462"/>
            <a:ext cx="5412154" cy="399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85" y="4673000"/>
            <a:ext cx="7170615" cy="218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389" y="2481385"/>
            <a:ext cx="3113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peak would move to larger</a:t>
            </a:r>
          </a:p>
          <a:p>
            <a:r>
              <a:rPr lang="en-US" i="1" dirty="0" smtClean="0"/>
              <a:t>r</a:t>
            </a:r>
            <a:r>
              <a:rPr lang="en-US" dirty="0" smtClean="0"/>
              <a:t> if the initial atmospheric</a:t>
            </a:r>
          </a:p>
          <a:p>
            <a:r>
              <a:rPr lang="en-US" dirty="0" smtClean="0"/>
              <a:t>pressure were greater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7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41497"/>
            <a:ext cx="87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have also been major recent developments in our understanding of Moon formation,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Moon’s orbital evolution, and Moon-induced tidal heating, but orbital/tidal effects are </a:t>
            </a:r>
          </a:p>
          <a:p>
            <a:r>
              <a:rPr lang="en-US" i="1" dirty="0" smtClean="0"/>
              <a:t>not part of this course.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626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Ocean removal by giant impacts? </a:t>
            </a:r>
          </a:p>
          <a:p>
            <a:r>
              <a:rPr lang="en-US" sz="2200" dirty="0" smtClean="0"/>
              <a:t>(</a:t>
            </a:r>
            <a:r>
              <a:rPr lang="en-US" sz="2200" dirty="0"/>
              <a:t>Ocean vaporization </a:t>
            </a:r>
            <a:r>
              <a:rPr lang="en-US" sz="2200" dirty="0" smtClean="0"/>
              <a:t>is not sufficient for </a:t>
            </a:r>
            <a:r>
              <a:rPr lang="en-US" sz="2200" dirty="0"/>
              <a:t>ocean removal)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866"/>
            <a:ext cx="5710050" cy="40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9236" y="1225358"/>
            <a:ext cx="352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suggest that the Moon-</a:t>
            </a:r>
          </a:p>
          <a:p>
            <a:r>
              <a:rPr lang="en-US" dirty="0"/>
              <a:t>f</a:t>
            </a:r>
            <a:r>
              <a:rPr lang="en-US" dirty="0" smtClean="0"/>
              <a:t>orming impact was marginally able</a:t>
            </a:r>
          </a:p>
          <a:p>
            <a:r>
              <a:rPr lang="en-US" dirty="0"/>
              <a:t>t</a:t>
            </a:r>
            <a:r>
              <a:rPr lang="en-US" dirty="0" smtClean="0"/>
              <a:t>o remove any pre-existing Earth</a:t>
            </a:r>
          </a:p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17174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Stewart et al. LPSC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1549" y="3456925"/>
            <a:ext cx="28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 ~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baseline="30000" dirty="0" smtClean="0"/>
              <a:t>2 </a:t>
            </a:r>
            <a:r>
              <a:rPr lang="en-US" dirty="0" smtClean="0"/>
              <a:t>for oligarchic impact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26" y="3826257"/>
            <a:ext cx="1745486" cy="8727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753433" y="4546143"/>
            <a:ext cx="266619" cy="62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7583" y="5089439"/>
            <a:ext cx="16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scape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927100"/>
            <a:ext cx="7537493" cy="530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" y="317500"/>
            <a:ext cx="81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impactor mass needed to eject the atmosphere as a function of impactor radius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8528"/>
          </a:xfrm>
        </p:spPr>
        <p:txBody>
          <a:bodyPr>
            <a:noAutofit/>
          </a:bodyPr>
          <a:lstStyle/>
          <a:p>
            <a:r>
              <a:rPr lang="en-US" sz="3000" dirty="0" smtClean="0"/>
              <a:t>History of Earth’s volatile delivery and removal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8528"/>
            <a:ext cx="8015465" cy="5841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0486" y="2762250"/>
            <a:ext cx="171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EARTH-SPECIFIC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921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0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uptick in bombardment ~3.9 </a:t>
            </a:r>
            <a:r>
              <a:rPr lang="en-US" dirty="0" err="1" smtClean="0"/>
              <a:t>Ga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68" y="845343"/>
            <a:ext cx="6698544" cy="5669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515100"/>
            <a:ext cx="325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Catling &amp; </a:t>
            </a:r>
            <a:r>
              <a:rPr lang="en-US" dirty="0" err="1" smtClean="0"/>
              <a:t>Kasting</a:t>
            </a:r>
            <a:r>
              <a:rPr lang="en-US" dirty="0" smtClean="0"/>
              <a:t> </a:t>
            </a:r>
            <a:r>
              <a:rPr lang="en-US" dirty="0" err="1" smtClean="0"/>
              <a:t>ch.</a:t>
            </a:r>
            <a:r>
              <a:rPr lang="en-US" dirty="0" smtClean="0"/>
              <a:t> 6 (Fig. 6.18)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00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13855</TotalTime>
  <Words>1186</Words>
  <Application>Microsoft Macintosh PowerPoint</Application>
  <PresentationFormat>On-screen Show (4:3)</PresentationFormat>
  <Paragraphs>158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GEOS 22060/ GEOS 32060 / ASTR 45900 </vt:lpstr>
      <vt:lpstr>Today</vt:lpstr>
      <vt:lpstr>Wrap-up: impact erosion</vt:lpstr>
      <vt:lpstr>PowerPoint Presentation</vt:lpstr>
      <vt:lpstr>Impacts by small asteroids/comets efficiently eject ~1 bar atmospheres</vt:lpstr>
      <vt:lpstr>PowerPoint Presentation</vt:lpstr>
      <vt:lpstr>PowerPoint Presentation</vt:lpstr>
      <vt:lpstr>History of Earth’s volatile delivery and removal</vt:lpstr>
      <vt:lpstr>An uptick in bombardment ~3.9 Ga?</vt:lpstr>
      <vt:lpstr>Effect of basin-forming impacts on habitability: impact frustration of life establishing itself on Earth?</vt:lpstr>
      <vt:lpstr>Runaway greenhouse – key points</vt:lpstr>
      <vt:lpstr>Venus is dry today</vt:lpstr>
      <vt:lpstr>The inner edge of the habitable zone is defined by the runaway greenhouse limit</vt:lpstr>
      <vt:lpstr>Clasius-Clapeyron relation: exponential increase in water vapor partial pressure with increasing T </vt:lpstr>
      <vt:lpstr>Definitions:  adiabat and moist adiabat</vt:lpstr>
      <vt:lpstr>Definitions:  adiabat and moist adiabat</vt:lpstr>
      <vt:lpstr>PowerPoint Presentation</vt:lpstr>
      <vt:lpstr>Stratospheric cold-trap</vt:lpstr>
      <vt:lpstr>The runaway greenhouse leads to the end of habitability</vt:lpstr>
      <vt:lpstr>Condensable greenhouse gases lead to climate instability (Kombayashi-Ingersoll limit)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Anthropogenic greenhouse gases (probably) cannot trigger the runaway greenhouse.</vt:lpstr>
      <vt:lpstr>Earth today is close to the runaway greenhouse limit. The runaway greenhouse can be triggered by an increase in solar luminosity</vt:lpstr>
      <vt:lpstr>High gravity moves the runaway greenhouse limit closer to the star  e.g. metal-rich planet,  larger-radius super-Earth</vt:lpstr>
      <vt:lpstr>High-albedo clouds can shift the runaway GH boundary closer to the star. High-albedo clouds are at the substellar point when the planet is slowly rotating (e.g., tidally locked and in the habitable zone).</vt:lpstr>
      <vt:lpstr>Runaways due to the GH-effect of a condensable apply to non-H2O condensates as well – e.g., CO2 on Mars </vt:lpstr>
      <vt:lpstr>The runaway &amp; moist greenhouses: under the hood</vt:lpstr>
      <vt:lpstr>PowerPoint Presentation</vt:lpstr>
      <vt:lpstr>How was the last 10th of Venus’ ocean removed?</vt:lpstr>
      <vt:lpstr>Runaway greenhouse – key points</vt:lpstr>
      <vt:lpstr>Backup/additional slides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383</cp:revision>
  <dcterms:created xsi:type="dcterms:W3CDTF">2016-01-07T03:39:51Z</dcterms:created>
  <dcterms:modified xsi:type="dcterms:W3CDTF">2018-04-26T16:19:38Z</dcterms:modified>
</cp:coreProperties>
</file>