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9" r:id="rId2"/>
    <p:sldId id="394" r:id="rId3"/>
    <p:sldId id="559" r:id="rId4"/>
    <p:sldId id="570" r:id="rId5"/>
    <p:sldId id="547" r:id="rId6"/>
    <p:sldId id="500" r:id="rId7"/>
    <p:sldId id="563" r:id="rId8"/>
    <p:sldId id="542" r:id="rId9"/>
    <p:sldId id="548" r:id="rId10"/>
    <p:sldId id="554" r:id="rId11"/>
    <p:sldId id="564" r:id="rId12"/>
    <p:sldId id="565" r:id="rId13"/>
    <p:sldId id="566" r:id="rId14"/>
    <p:sldId id="549" r:id="rId15"/>
    <p:sldId id="553" r:id="rId16"/>
    <p:sldId id="567" r:id="rId17"/>
    <p:sldId id="569" r:id="rId18"/>
    <p:sldId id="555" r:id="rId19"/>
    <p:sldId id="558" r:id="rId20"/>
    <p:sldId id="552" r:id="rId21"/>
    <p:sldId id="568" r:id="rId22"/>
    <p:sldId id="556" r:id="rId23"/>
    <p:sldId id="557" r:id="rId24"/>
    <p:sldId id="532" r:id="rId25"/>
    <p:sldId id="551" r:id="rId26"/>
    <p:sldId id="550" r:id="rId27"/>
    <p:sldId id="560" r:id="rId28"/>
    <p:sldId id="561" r:id="rId29"/>
    <p:sldId id="52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7" autoAdjust="0"/>
    <p:restoredTop sz="96927" autoAdjust="0"/>
  </p:normalViewPr>
  <p:slideViewPr>
    <p:cSldViewPr snapToGrid="0" snapToObjects="1">
      <p:cViewPr>
        <p:scale>
          <a:sx n="90" d="100"/>
          <a:sy n="90" d="100"/>
        </p:scale>
        <p:origin x="-49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ite@uchicago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8</a:t>
            </a:r>
            <a:endParaRPr lang="en-US" dirty="0" smtClean="0"/>
          </a:p>
          <a:p>
            <a:r>
              <a:rPr lang="en-US" dirty="0" smtClean="0"/>
              <a:t>Tuesday 24 </a:t>
            </a:r>
            <a:r>
              <a:rPr lang="en-US" dirty="0" smtClean="0"/>
              <a:t>April 2018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04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makes a planet habitable?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8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Diffusion limit: what regulates H loss from Venus, Earth and Mars today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Impact erosion – giant impacts and </a:t>
            </a:r>
            <a:r>
              <a:rPr lang="en-US" dirty="0" err="1" smtClean="0">
                <a:solidFill>
                  <a:srgbClr val="A6A6A6"/>
                </a:solidFill>
              </a:rPr>
              <a:t>planetesimal</a:t>
            </a:r>
            <a:r>
              <a:rPr lang="en-US" dirty="0" smtClean="0">
                <a:solidFill>
                  <a:srgbClr val="A6A6A6"/>
                </a:solidFill>
              </a:rPr>
              <a:t> impacts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354"/>
            <a:ext cx="8297333" cy="513964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32844" y="5974447"/>
            <a:ext cx="657577" cy="67339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806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/>
              <a:t>The Galaxy has many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-absent Super-Earths </a:t>
            </a:r>
            <a:r>
              <a:rPr lang="en-US" sz="2600" i="1" dirty="0" smtClean="0"/>
              <a:t>and</a:t>
            </a:r>
            <a:r>
              <a:rPr lang="en-US" sz="2600" dirty="0" smtClean="0"/>
              <a:t> many &gt;~1 </a:t>
            </a:r>
            <a:r>
              <a:rPr lang="en-US" sz="2600" dirty="0" err="1" smtClean="0"/>
              <a:t>wt</a:t>
            </a:r>
            <a:r>
              <a:rPr lang="en-US" sz="2600" dirty="0" smtClean="0"/>
              <a:t>%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mini-</a:t>
            </a:r>
            <a:r>
              <a:rPr lang="en-US" sz="2600" dirty="0" err="1" smtClean="0"/>
              <a:t>Neptunes</a:t>
            </a:r>
            <a:r>
              <a:rPr lang="en-US" sz="2600" dirty="0" smtClean="0"/>
              <a:t>: not much in between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882444" y="6378222"/>
            <a:ext cx="263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Eylen</a:t>
            </a:r>
            <a:r>
              <a:rPr lang="en-US" dirty="0" smtClean="0"/>
              <a:t> et al. </a:t>
            </a:r>
            <a:r>
              <a:rPr lang="en-US" dirty="0" err="1" smtClean="0"/>
              <a:t>arXiv</a:t>
            </a:r>
            <a:r>
              <a:rPr lang="en-US" dirty="0" smtClean="0"/>
              <a:t> 2017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23111" y="3330222"/>
            <a:ext cx="0" cy="1806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7887885" y="40900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harder to detect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40556" y="3908778"/>
            <a:ext cx="5348111" cy="2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06222" y="3330222"/>
            <a:ext cx="0" cy="5785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68779" y="2545392"/>
            <a:ext cx="1901351" cy="7848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/>
              <a:t>mostly not rocky</a:t>
            </a:r>
          </a:p>
          <a:p>
            <a:r>
              <a:rPr lang="en-US" sz="1500" dirty="0" smtClean="0"/>
              <a:t>based on density data</a:t>
            </a:r>
          </a:p>
          <a:p>
            <a:r>
              <a:rPr lang="en-US" sz="1500" dirty="0" smtClean="0"/>
              <a:t>(L. Rogers </a:t>
            </a:r>
            <a:r>
              <a:rPr lang="en-US" sz="1500" dirty="0" err="1" smtClean="0"/>
              <a:t>ApJ</a:t>
            </a:r>
            <a:r>
              <a:rPr lang="en-US" sz="1500" dirty="0" smtClean="0"/>
              <a:t> 2015)</a:t>
            </a:r>
            <a:endParaRPr lang="en-US" sz="1500" dirty="0"/>
          </a:p>
        </p:txBody>
      </p:sp>
      <p:sp>
        <p:nvSpPr>
          <p:cNvPr id="14" name="Oval 13"/>
          <p:cNvSpPr/>
          <p:nvPr/>
        </p:nvSpPr>
        <p:spPr>
          <a:xfrm>
            <a:off x="50802" y="6115550"/>
            <a:ext cx="333022" cy="338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90888" y="6133997"/>
            <a:ext cx="333022" cy="338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2284" y="5975952"/>
            <a:ext cx="143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1.6 </a:t>
            </a:r>
            <a:r>
              <a:rPr lang="en-US" dirty="0" err="1" smtClean="0"/>
              <a:t>R_Earth</a:t>
            </a:r>
            <a:endParaRPr lang="en-US" dirty="0" smtClean="0"/>
          </a:p>
          <a:p>
            <a:r>
              <a:rPr lang="en-US" dirty="0" smtClean="0"/>
              <a:t>planets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90421" y="6055056"/>
            <a:ext cx="1386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&gt;1.6 </a:t>
            </a:r>
            <a:r>
              <a:rPr lang="en-US" dirty="0" err="1" smtClean="0"/>
              <a:t>R_Earth</a:t>
            </a:r>
            <a:endParaRPr lang="en-US" dirty="0" smtClean="0"/>
          </a:p>
          <a:p>
            <a:r>
              <a:rPr lang="en-US" dirty="0" smtClean="0"/>
              <a:t>planets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7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3" y="-35804"/>
            <a:ext cx="873477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This gap in the radius distribution can be understood as a photo-evaporation valley driven by hydrodynamic escape of hydrogen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67" y="819656"/>
            <a:ext cx="5096933" cy="6038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2173" y="6322999"/>
            <a:ext cx="222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Owen &amp; Wu </a:t>
            </a:r>
            <a:r>
              <a:rPr lang="en-US" dirty="0" err="1" smtClean="0"/>
              <a:t>ApJ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4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83" y="0"/>
            <a:ext cx="6432617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2711383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This gap in the radius distribution can be understood as a photo-evaporation valley driven by hydrodynamic escape of hydrogen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8226" y="6322999"/>
            <a:ext cx="222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Owen &amp; Wu </a:t>
            </a:r>
            <a:r>
              <a:rPr lang="en-US" dirty="0" err="1" smtClean="0"/>
              <a:t>ApJ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3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780888"/>
            <a:ext cx="6824133" cy="6077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6931328" y="4587875"/>
            <a:ext cx="348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Tian</a:t>
            </a:r>
            <a:r>
              <a:rPr lang="en-US" dirty="0" smtClean="0"/>
              <a:t> &amp; Ida Nature Geoscience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21" y="0"/>
            <a:ext cx="9218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UV-driven atmospheric escape is predicted to lead to a bimodal distribution of water abundance</a:t>
            </a:r>
          </a:p>
          <a:p>
            <a:r>
              <a:rPr lang="en-US" dirty="0" smtClean="0"/>
              <a:t> in the habitable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9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8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/>
              <a:t>Diffusion limit: what regulates H loss from Venus, Earth and Mars today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Impact erosion – giant impacts and </a:t>
            </a:r>
            <a:r>
              <a:rPr lang="en-US" dirty="0" err="1" smtClean="0">
                <a:solidFill>
                  <a:srgbClr val="A6A6A6"/>
                </a:solidFill>
              </a:rPr>
              <a:t>planetesimal</a:t>
            </a:r>
            <a:r>
              <a:rPr lang="en-US" dirty="0" smtClean="0">
                <a:solidFill>
                  <a:srgbClr val="A6A6A6"/>
                </a:solidFill>
              </a:rPr>
              <a:t> impacts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22" y="570972"/>
            <a:ext cx="256257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Diffusion-limited escape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8141" cy="3714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1" y="2963332"/>
            <a:ext cx="4867714" cy="37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1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9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Lecture 8 topics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 limit: what regulates H loss from Venus, Earth and Mars today</a:t>
            </a:r>
          </a:p>
          <a:p>
            <a:r>
              <a:rPr lang="en-US" dirty="0" smtClean="0"/>
              <a:t>Impact erosion – giant impacts and </a:t>
            </a:r>
            <a:r>
              <a:rPr lang="en-US" dirty="0" err="1" smtClean="0"/>
              <a:t>planetesimal</a:t>
            </a:r>
            <a:r>
              <a:rPr lang="en-US" dirty="0" smtClean="0"/>
              <a:t>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9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1143000"/>
          </a:xfrm>
        </p:spPr>
        <p:txBody>
          <a:bodyPr/>
          <a:lstStyle/>
          <a:p>
            <a:r>
              <a:rPr lang="en-US" dirty="0" smtClean="0"/>
              <a:t>History of impact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Melosh</a:t>
            </a:r>
            <a:r>
              <a:rPr lang="en-US" dirty="0" smtClean="0"/>
              <a:t>, Ahrens</a:t>
            </a:r>
          </a:p>
          <a:p>
            <a:r>
              <a:rPr lang="en-US" dirty="0" err="1" smtClean="0"/>
              <a:t>Canup</a:t>
            </a:r>
            <a:endParaRPr lang="en-US" dirty="0" smtClean="0"/>
          </a:p>
          <a:p>
            <a:r>
              <a:rPr lang="en-US" dirty="0" smtClean="0"/>
              <a:t>Stewart, </a:t>
            </a:r>
            <a:r>
              <a:rPr lang="en-US" dirty="0" err="1" smtClean="0"/>
              <a:t>Leinhardt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0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646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95324"/>
            <a:ext cx="8686800" cy="59594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Homework 2 is </a:t>
            </a:r>
            <a:r>
              <a:rPr lang="en-US" dirty="0" smtClean="0"/>
              <a:t>due now </a:t>
            </a:r>
          </a:p>
          <a:p>
            <a:r>
              <a:rPr lang="en-US" dirty="0" smtClean="0"/>
              <a:t>Graduate students + undergraduates who choose the term paper option: Send term paper topics to </a:t>
            </a:r>
            <a:r>
              <a:rPr lang="en-US" dirty="0" smtClean="0">
                <a:hlinkClick r:id="rId2"/>
              </a:rPr>
              <a:t>kite@uchicago.edu</a:t>
            </a:r>
            <a:r>
              <a:rPr lang="en-US" dirty="0" smtClean="0"/>
              <a:t> before end Fri 27 for approval. Term papers due in at the start of the final (10:30a-12:</a:t>
            </a:r>
            <a:r>
              <a:rPr lang="en-US" dirty="0"/>
              <a:t>30p , Thu 7 June </a:t>
            </a:r>
            <a:r>
              <a:rPr lang="en-US" dirty="0" smtClean="0"/>
              <a:t>, HGS </a:t>
            </a:r>
            <a:r>
              <a:rPr lang="en-US" dirty="0" smtClean="0"/>
              <a:t>180)  </a:t>
            </a:r>
          </a:p>
          <a:p>
            <a:r>
              <a:rPr lang="en-US" dirty="0" smtClean="0"/>
              <a:t>Designation of presenters for Appendix A of </a:t>
            </a:r>
            <a:r>
              <a:rPr lang="en-US" dirty="0" err="1" smtClean="0"/>
              <a:t>Lehmer</a:t>
            </a:r>
            <a:r>
              <a:rPr lang="en-US" dirty="0" smtClean="0"/>
              <a:t> et al. 2017 and Sections 3 &amp; 4 of  </a:t>
            </a:r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Mukhopadhyay</a:t>
            </a:r>
            <a:r>
              <a:rPr lang="en-US" dirty="0" smtClean="0"/>
              <a:t> 2018</a:t>
            </a:r>
            <a:endParaRPr lang="en-US" dirty="0" smtClean="0"/>
          </a:p>
          <a:p>
            <a:r>
              <a:rPr lang="en-US" dirty="0"/>
              <a:t>Homework 3 to be posted 9a </a:t>
            </a:r>
            <a:r>
              <a:rPr lang="en-US" dirty="0" smtClean="0"/>
              <a:t>tomorrow, due in class Tue 1 May</a:t>
            </a:r>
            <a:endParaRPr lang="en-US" dirty="0"/>
          </a:p>
          <a:p>
            <a:r>
              <a:rPr lang="en-US" dirty="0"/>
              <a:t>Office hours after class </a:t>
            </a:r>
            <a:r>
              <a:rPr lang="en-US" dirty="0" smtClean="0"/>
              <a:t>Thursday</a:t>
            </a:r>
            <a:endParaRPr lang="en-US" dirty="0" smtClean="0"/>
          </a:p>
          <a:p>
            <a:r>
              <a:rPr lang="en-US" b="1" dirty="0" smtClean="0"/>
              <a:t>Presentation </a:t>
            </a:r>
            <a:r>
              <a:rPr lang="en-US" b="1" dirty="0" smtClean="0"/>
              <a:t>of </a:t>
            </a:r>
            <a:r>
              <a:rPr lang="en-US" b="1" dirty="0" smtClean="0"/>
              <a:t>Walker et al. </a:t>
            </a:r>
            <a:r>
              <a:rPr lang="en-US" b="1" dirty="0" smtClean="0"/>
              <a:t>1981 </a:t>
            </a:r>
            <a:r>
              <a:rPr lang="en-US" b="1" dirty="0" smtClean="0"/>
              <a:t>by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smtClean="0"/>
              <a:t>Johanna </a:t>
            </a:r>
            <a:r>
              <a:rPr lang="en-US" b="1" dirty="0" err="1" smtClean="0"/>
              <a:t>Holo</a:t>
            </a:r>
            <a:r>
              <a:rPr lang="en-US" b="1" dirty="0" smtClean="0"/>
              <a:t> and Andy Heard</a:t>
            </a:r>
            <a:endParaRPr lang="en-US" b="1" dirty="0" smtClean="0"/>
          </a:p>
          <a:p>
            <a:r>
              <a:rPr lang="en-US" dirty="0" smtClean="0"/>
              <a:t>Volatile escape</a:t>
            </a:r>
            <a:r>
              <a:rPr lang="en-US" dirty="0" smtClean="0"/>
              <a:t>: the diffusion limit &amp; impact-driven atmospheric erosion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99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5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9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10"/>
            <a:ext cx="9144000" cy="11430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Formation of Earth-sized planets involves giant (oligarchic) impacts.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116"/>
            <a:ext cx="6961427" cy="573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3335" y="3054992"/>
            <a:ext cx="2043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output </a:t>
            </a:r>
          </a:p>
          <a:p>
            <a:r>
              <a:rPr lang="en-US" i="1" dirty="0"/>
              <a:t>u</a:t>
            </a:r>
            <a:r>
              <a:rPr lang="en-US" i="1" dirty="0" smtClean="0"/>
              <a:t>nderlying this plot</a:t>
            </a:r>
          </a:p>
          <a:p>
            <a:r>
              <a:rPr lang="en-US" i="1" dirty="0"/>
              <a:t>w</a:t>
            </a:r>
            <a:r>
              <a:rPr lang="en-US" i="1" dirty="0" smtClean="0"/>
              <a:t>as generated by</a:t>
            </a:r>
          </a:p>
          <a:p>
            <a:r>
              <a:rPr lang="en-US" i="1" dirty="0" smtClean="0"/>
              <a:t>C. </a:t>
            </a:r>
            <a:r>
              <a:rPr lang="en-US" i="1" dirty="0" err="1" smtClean="0"/>
              <a:t>Cossou</a:t>
            </a:r>
            <a:r>
              <a:rPr lang="en-US" i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646" y="2196848"/>
            <a:ext cx="177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= giant impacts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27147" y="2196848"/>
            <a:ext cx="234280" cy="469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7147" y="1484657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Masses of resulting </a:t>
            </a:r>
          </a:p>
          <a:p>
            <a:r>
              <a:rPr lang="en-US" dirty="0"/>
              <a:t>p</a:t>
            </a:r>
            <a:r>
              <a:rPr lang="en-US" dirty="0" smtClean="0"/>
              <a:t>lanets (Earths)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4073" y="4828490"/>
            <a:ext cx="3031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Simulation intended to</a:t>
            </a:r>
          </a:p>
          <a:p>
            <a:r>
              <a:rPr lang="en-US" i="1" dirty="0"/>
              <a:t>r</a:t>
            </a:r>
            <a:r>
              <a:rPr lang="en-US" i="1" dirty="0" smtClean="0"/>
              <a:t>eproduce “typical”</a:t>
            </a:r>
          </a:p>
          <a:p>
            <a:r>
              <a:rPr lang="en-US" i="1" dirty="0" smtClean="0"/>
              <a:t>Kepler system of short-period,</a:t>
            </a:r>
          </a:p>
          <a:p>
            <a:r>
              <a:rPr lang="en-US" i="1" dirty="0"/>
              <a:t>t</a:t>
            </a:r>
            <a:r>
              <a:rPr lang="en-US" i="1" dirty="0" smtClean="0"/>
              <a:t>ightly-packed inner planets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85114" y="4515169"/>
            <a:ext cx="2012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Moon-forming</a:t>
            </a:r>
          </a:p>
          <a:p>
            <a:r>
              <a:rPr lang="en-US" dirty="0" smtClean="0"/>
              <a:t>impact was not</a:t>
            </a:r>
          </a:p>
          <a:p>
            <a:r>
              <a:rPr lang="en-US" dirty="0"/>
              <a:t>t</a:t>
            </a:r>
            <a:r>
              <a:rPr lang="en-US" dirty="0" smtClean="0"/>
              <a:t>he last big impact</a:t>
            </a:r>
          </a:p>
          <a:p>
            <a:r>
              <a:rPr lang="en-US" dirty="0"/>
              <a:t>o</a:t>
            </a:r>
            <a:r>
              <a:rPr lang="en-US" dirty="0" smtClean="0"/>
              <a:t>n Earth, but it was</a:t>
            </a:r>
          </a:p>
          <a:p>
            <a:r>
              <a:rPr lang="en-US" dirty="0"/>
              <a:t>t</a:t>
            </a:r>
            <a:r>
              <a:rPr lang="en-US" dirty="0" smtClean="0"/>
              <a:t>he last time that </a:t>
            </a:r>
          </a:p>
          <a:p>
            <a:r>
              <a:rPr lang="en-US" dirty="0" smtClean="0"/>
              <a:t>Earth hit another </a:t>
            </a:r>
          </a:p>
          <a:p>
            <a:r>
              <a:rPr lang="en-US" dirty="0"/>
              <a:t>p</a:t>
            </a:r>
            <a:r>
              <a:rPr lang="en-US" dirty="0" smtClean="0"/>
              <a:t>lanet.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4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5" y="148368"/>
            <a:ext cx="5595519" cy="386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19" y="684823"/>
            <a:ext cx="3548481" cy="3485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3831114"/>
            <a:ext cx="3863045" cy="2908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00" y="28576"/>
            <a:ext cx="86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atmosphere-loss escape efficiency of giant impacts is set by the ground-motion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45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61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Impacts by small asteroids/comets efficiently eject ~1 </a:t>
            </a:r>
            <a:r>
              <a:rPr lang="en-US" sz="2000" dirty="0"/>
              <a:t>b</a:t>
            </a:r>
            <a:r>
              <a:rPr lang="en-US" sz="2000" dirty="0" smtClean="0"/>
              <a:t>ar atmospheres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2462"/>
            <a:ext cx="5412154" cy="399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85" y="4673000"/>
            <a:ext cx="7170615" cy="218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2389" y="2481385"/>
            <a:ext cx="3113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peak would move to larger</a:t>
            </a:r>
          </a:p>
          <a:p>
            <a:r>
              <a:rPr lang="en-US" i="1" dirty="0" smtClean="0"/>
              <a:t>r</a:t>
            </a:r>
            <a:r>
              <a:rPr lang="en-US" dirty="0" smtClean="0"/>
              <a:t> if the initial atmospheric</a:t>
            </a:r>
          </a:p>
          <a:p>
            <a:r>
              <a:rPr lang="en-US" dirty="0" smtClean="0"/>
              <a:t>pressure were greater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76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41497"/>
            <a:ext cx="87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There have also been major recent developments in our understanding of Moon formation,</a:t>
            </a:r>
          </a:p>
          <a:p>
            <a:r>
              <a:rPr lang="en-US" i="1" dirty="0"/>
              <a:t>t</a:t>
            </a:r>
            <a:r>
              <a:rPr lang="en-US" i="1" dirty="0" smtClean="0"/>
              <a:t>he Moon’s orbital evolution, and Moon-induced tidal heating, but orbital/tidal effects are </a:t>
            </a:r>
          </a:p>
          <a:p>
            <a:r>
              <a:rPr lang="en-US" i="1" dirty="0" smtClean="0"/>
              <a:t>not part of this course.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6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Ocean removal by giant impacts? </a:t>
            </a:r>
            <a:r>
              <a:rPr lang="en-US" sz="2200" dirty="0"/>
              <a:t>(Ocean vaporization != ocean removal)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9866"/>
            <a:ext cx="5710050" cy="406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9236" y="1225358"/>
            <a:ext cx="352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suggest that the Moon-</a:t>
            </a:r>
          </a:p>
          <a:p>
            <a:r>
              <a:rPr lang="en-US" dirty="0"/>
              <a:t>f</a:t>
            </a:r>
            <a:r>
              <a:rPr lang="en-US" dirty="0" smtClean="0"/>
              <a:t>orming impact was marginally able</a:t>
            </a:r>
          </a:p>
          <a:p>
            <a:r>
              <a:rPr lang="en-US" dirty="0"/>
              <a:t>t</a:t>
            </a:r>
            <a:r>
              <a:rPr lang="en-US" dirty="0" smtClean="0"/>
              <a:t>o remove any pre-existing Earth</a:t>
            </a:r>
          </a:p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171747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Stewart </a:t>
            </a:r>
            <a:r>
              <a:rPr lang="en-US" dirty="0" smtClean="0"/>
              <a:t>et al. LPSC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1549" y="3456925"/>
            <a:ext cx="282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s</a:t>
            </a:r>
            <a:r>
              <a:rPr lang="en-US" dirty="0" smtClean="0"/>
              <a:t> ~ </a:t>
            </a:r>
            <a:r>
              <a:rPr lang="en-US" i="1" dirty="0" smtClean="0"/>
              <a:t>v</a:t>
            </a:r>
            <a:r>
              <a:rPr lang="en-US" i="1" baseline="-25000" dirty="0" smtClean="0"/>
              <a:t>e</a:t>
            </a:r>
            <a:r>
              <a:rPr lang="en-US" baseline="30000" dirty="0" smtClean="0"/>
              <a:t>2 </a:t>
            </a:r>
            <a:r>
              <a:rPr lang="en-US" dirty="0" smtClean="0"/>
              <a:t>for oligarchic impact</a:t>
            </a:r>
            <a:endParaRPr lang="en-US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26" y="3826257"/>
            <a:ext cx="1745486" cy="87274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753433" y="4546143"/>
            <a:ext cx="266619" cy="625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7583" y="5089439"/>
            <a:ext cx="161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scape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54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927100"/>
            <a:ext cx="7537493" cy="530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500" y="317500"/>
            <a:ext cx="815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impactor mass needed to eject the atmosphere as a function of impactor radius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1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0"/>
            <a:ext cx="8740683" cy="6370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125" y="6370082"/>
            <a:ext cx="33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Schlichting</a:t>
            </a:r>
            <a:r>
              <a:rPr lang="en-US" dirty="0" smtClean="0"/>
              <a:t> &amp; </a:t>
            </a:r>
            <a:r>
              <a:rPr lang="en-US" dirty="0" err="1" smtClean="0"/>
              <a:t>Mukhopadhay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0486" y="2762250"/>
            <a:ext cx="171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EARTH-SPECIFIC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9213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4300"/>
            <a:ext cx="7442200" cy="629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515100"/>
            <a:ext cx="325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Catling &amp; </a:t>
            </a:r>
            <a:r>
              <a:rPr lang="en-US" dirty="0" err="1" smtClean="0"/>
              <a:t>Kasting</a:t>
            </a:r>
            <a:r>
              <a:rPr lang="en-US" dirty="0" smtClean="0"/>
              <a:t> </a:t>
            </a:r>
            <a:r>
              <a:rPr lang="en-US" dirty="0" err="1" smtClean="0"/>
              <a:t>ch.</a:t>
            </a:r>
            <a:r>
              <a:rPr lang="en-US" dirty="0" smtClean="0"/>
              <a:t> 6 (Fig. 6.18)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0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7700"/>
            <a:ext cx="66675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4339500"/>
            <a:ext cx="2755900" cy="251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790" y="393700"/>
            <a:ext cx="252521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2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888"/>
            <a:ext cx="8229600" cy="1143000"/>
          </a:xfrm>
        </p:spPr>
        <p:txBody>
          <a:bodyPr/>
          <a:lstStyle/>
          <a:p>
            <a:r>
              <a:rPr lang="en-US" b="1" dirty="0" smtClean="0"/>
              <a:t>Backup/additional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24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Recap of key points from Watson et al. 1981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12" y="685800"/>
            <a:ext cx="6814066" cy="5510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2716" y="4953000"/>
            <a:ext cx="273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distance down gravity well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4560" y="1325011"/>
            <a:ext cx="154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dimensionless</a:t>
            </a:r>
          </a:p>
          <a:p>
            <a:r>
              <a:rPr lang="en-US" i="1" dirty="0" smtClean="0"/>
              <a:t>temperature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894" y="3733378"/>
            <a:ext cx="1841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skin temperature</a:t>
            </a:r>
          </a:p>
          <a:p>
            <a:r>
              <a:rPr lang="en-US" i="1" dirty="0" smtClean="0"/>
              <a:t>(loosely: </a:t>
            </a:r>
          </a:p>
          <a:p>
            <a:r>
              <a:rPr lang="en-US" i="1" dirty="0" smtClean="0"/>
              <a:t>stratospheric</a:t>
            </a:r>
          </a:p>
          <a:p>
            <a:r>
              <a:rPr lang="en-US" i="1" dirty="0" smtClean="0"/>
              <a:t>temperature)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78111" y="1608667"/>
            <a:ext cx="719667" cy="536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97778" y="1285501"/>
            <a:ext cx="255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XUV assumed to be</a:t>
            </a:r>
          </a:p>
          <a:p>
            <a:r>
              <a:rPr lang="en-US" dirty="0" smtClean="0"/>
              <a:t>absorbed at a single level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11222" y="3570111"/>
            <a:ext cx="1298222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735" y="3584222"/>
            <a:ext cx="294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PdV</a:t>
            </a:r>
            <a:r>
              <a:rPr lang="en-US" i="1" dirty="0" smtClean="0"/>
              <a:t> work done on ascending</a:t>
            </a:r>
          </a:p>
          <a:p>
            <a:r>
              <a:rPr lang="en-US" i="1" dirty="0" smtClean="0"/>
              <a:t>fluid cools the flow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33444" y="2781278"/>
            <a:ext cx="72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sonic</a:t>
            </a:r>
          </a:p>
          <a:p>
            <a:r>
              <a:rPr lang="en-US" i="1" dirty="0" smtClean="0"/>
              <a:t>point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034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assumptions in Watson et al.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Collisional at sonic level (bad </a:t>
            </a:r>
            <a:r>
              <a:rPr lang="en-US" dirty="0" err="1" smtClean="0"/>
              <a:t>approxm</a:t>
            </a:r>
            <a:r>
              <a:rPr lang="en-US" dirty="0" smtClean="0"/>
              <a:t>. for Titan and Pluto)</a:t>
            </a:r>
          </a:p>
          <a:p>
            <a:r>
              <a:rPr lang="en-US" dirty="0" smtClean="0"/>
              <a:t>No convective adjustment</a:t>
            </a:r>
          </a:p>
          <a:p>
            <a:r>
              <a:rPr lang="en-US" dirty="0" smtClean="0"/>
              <a:t>Single-component</a:t>
            </a:r>
          </a:p>
          <a:p>
            <a:r>
              <a:rPr lang="en-US" dirty="0" smtClean="0"/>
              <a:t>H/H2 dominated</a:t>
            </a:r>
          </a:p>
          <a:p>
            <a:r>
              <a:rPr lang="en-US" dirty="0" smtClean="0"/>
              <a:t>Neutral (vs. ionized) outflow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615"/>
          </a:xfrm>
        </p:spPr>
        <p:txBody>
          <a:bodyPr>
            <a:normAutofit/>
          </a:bodyPr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49615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Foundations (1-2 weeks)</a:t>
            </a:r>
          </a:p>
          <a:p>
            <a:r>
              <a:rPr lang="en-US" sz="2000" dirty="0" smtClean="0"/>
              <a:t>Earth history</a:t>
            </a:r>
          </a:p>
          <a:p>
            <a:r>
              <a:rPr lang="en-US" sz="2000" dirty="0" smtClean="0"/>
              <a:t>HZ concept, atmospheric science essentials</a:t>
            </a:r>
          </a:p>
          <a:p>
            <a:r>
              <a:rPr lang="en-US" sz="2000" dirty="0" smtClean="0"/>
              <a:t>Post-Hadean Earth system</a:t>
            </a:r>
          </a:p>
          <a:p>
            <a:pPr marL="0" indent="0">
              <a:buNone/>
            </a:pPr>
            <a:r>
              <a:rPr lang="en-US" b="1" dirty="0" smtClean="0"/>
              <a:t>Principles – how are habitable planets initiated and sustained? (4-5 weeks)</a:t>
            </a:r>
          </a:p>
          <a:p>
            <a:r>
              <a:rPr lang="en-US" sz="1900" dirty="0" smtClean="0"/>
              <a:t>Volatile supply, volatile escape</a:t>
            </a:r>
            <a:endParaRPr lang="en-US" sz="1900" dirty="0"/>
          </a:p>
          <a:p>
            <a:r>
              <a:rPr lang="en-US" sz="1900" dirty="0" smtClean="0"/>
              <a:t>Runaway </a:t>
            </a:r>
            <a:r>
              <a:rPr lang="en-US" sz="1900" dirty="0" smtClean="0"/>
              <a:t>greenhouse, moist </a:t>
            </a:r>
            <a:r>
              <a:rPr lang="en-US" sz="1900" dirty="0" smtClean="0"/>
              <a:t>greenhouse – Thu 26 April &amp; Tue 1 May</a:t>
            </a:r>
          </a:p>
          <a:p>
            <a:r>
              <a:rPr lang="en-US" sz="1900" dirty="0"/>
              <a:t>Long-term climate </a:t>
            </a:r>
            <a:r>
              <a:rPr lang="en-US" sz="1900" dirty="0" smtClean="0"/>
              <a:t>evolution – Thu 3 May &amp; Tue 8 May</a:t>
            </a:r>
            <a:endParaRPr lang="en-US" sz="1900" dirty="0"/>
          </a:p>
          <a:p>
            <a:pPr marL="0" indent="0">
              <a:buNone/>
            </a:pPr>
            <a:r>
              <a:rPr lang="en-US" b="1" dirty="0" smtClean="0"/>
              <a:t>Specifics </a:t>
            </a:r>
            <a:r>
              <a:rPr lang="en-US" b="1" dirty="0" smtClean="0"/>
              <a:t>(2.5 </a:t>
            </a:r>
            <a:r>
              <a:rPr lang="en-US" b="1" dirty="0" smtClean="0"/>
              <a:t>weeks)</a:t>
            </a:r>
          </a:p>
          <a:p>
            <a:r>
              <a:rPr lang="en-US" sz="1900" dirty="0" err="1" smtClean="0"/>
              <a:t>Hyperthermals</a:t>
            </a:r>
            <a:r>
              <a:rPr lang="en-US" sz="1900" dirty="0" smtClean="0"/>
              <a:t> </a:t>
            </a:r>
            <a:r>
              <a:rPr lang="en-US" sz="1900" dirty="0" smtClean="0"/>
              <a:t>on </a:t>
            </a:r>
            <a:r>
              <a:rPr lang="en-US" sz="1900" dirty="0" smtClean="0"/>
              <a:t>Earth – Thu 10 May &amp; Tue 15 May </a:t>
            </a:r>
          </a:p>
          <a:p>
            <a:r>
              <a:rPr lang="en-US" sz="1900" dirty="0" smtClean="0"/>
              <a:t>Early </a:t>
            </a:r>
            <a:r>
              <a:rPr lang="en-US" sz="1900" dirty="0"/>
              <a:t>Mars – Thu </a:t>
            </a:r>
            <a:r>
              <a:rPr lang="en-US" sz="1900" dirty="0" smtClean="0"/>
              <a:t>17 May</a:t>
            </a:r>
            <a:endParaRPr lang="en-US" sz="1900" dirty="0" smtClean="0"/>
          </a:p>
          <a:p>
            <a:r>
              <a:rPr lang="en-US" sz="1900" dirty="0" smtClean="0"/>
              <a:t>Oceans within ice-covered </a:t>
            </a:r>
            <a:r>
              <a:rPr lang="en-US" sz="1900" dirty="0" smtClean="0"/>
              <a:t>moons – Thu 24 May</a:t>
            </a:r>
            <a:endParaRPr lang="en-US" sz="1900" dirty="0" smtClean="0"/>
          </a:p>
          <a:p>
            <a:r>
              <a:rPr lang="en-US" sz="1900" dirty="0" err="1" smtClean="0"/>
              <a:t>Exoplanetary</a:t>
            </a:r>
            <a:r>
              <a:rPr lang="en-US" sz="1900" dirty="0" smtClean="0"/>
              <a:t> systems e.g. TRAPPIST-1 </a:t>
            </a:r>
            <a:r>
              <a:rPr lang="en-US" sz="1900" dirty="0" smtClean="0"/>
              <a:t>system – Tue 29 May</a:t>
            </a:r>
            <a:endParaRPr lang="en-US" sz="1900" dirty="0"/>
          </a:p>
        </p:txBody>
      </p:sp>
      <p:sp>
        <p:nvSpPr>
          <p:cNvPr id="4" name="Oval 3"/>
          <p:cNvSpPr/>
          <p:nvPr/>
        </p:nvSpPr>
        <p:spPr>
          <a:xfrm>
            <a:off x="2714625" y="3067050"/>
            <a:ext cx="173062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245" y="305177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51250"/>
            <a:ext cx="5816600" cy="9842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1000" y="4266168"/>
            <a:ext cx="144759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Earth</a:t>
            </a:r>
            <a:r>
              <a:rPr lang="en-US" b="1" dirty="0"/>
              <a:t> </a:t>
            </a:r>
            <a:r>
              <a:rPr lang="en-US" b="1" dirty="0" smtClean="0"/>
              <a:t>science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4635500"/>
            <a:ext cx="6312520" cy="9842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26920" y="5250418"/>
            <a:ext cx="1855045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planetary science</a:t>
            </a:r>
          </a:p>
        </p:txBody>
      </p:sp>
    </p:spTree>
    <p:extLst>
      <p:ext uri="{BB962C8B-B14F-4D97-AF65-F5344CB8AC3E}">
        <p14:creationId xmlns:p14="http://schemas.microsoft.com/office/powerpoint/2010/main" val="180459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7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Atmospheric </a:t>
            </a:r>
            <a:r>
              <a:rPr lang="en-US" b="1" dirty="0" smtClean="0"/>
              <a:t>escape – </a:t>
            </a:r>
            <a:br>
              <a:rPr lang="en-US" b="1" dirty="0" smtClean="0"/>
            </a:br>
            <a:r>
              <a:rPr lang="en-US" b="1" dirty="0" smtClean="0"/>
              <a:t>key unifying 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5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sources for atmospheric escape</a:t>
            </a:r>
          </a:p>
          <a:p>
            <a:pPr lvl="1"/>
            <a:r>
              <a:rPr lang="en-US" dirty="0"/>
              <a:t>Thermal, individual-photons, solar wind, impacts</a:t>
            </a:r>
          </a:p>
          <a:p>
            <a:r>
              <a:rPr lang="en-US" dirty="0" smtClean="0"/>
              <a:t>Bottlenecks </a:t>
            </a:r>
            <a:r>
              <a:rPr lang="en-US" dirty="0"/>
              <a:t>for atmospheric escape</a:t>
            </a:r>
          </a:p>
          <a:p>
            <a:pPr lvl="1"/>
            <a:r>
              <a:rPr lang="en-US" dirty="0"/>
              <a:t>Energy supply, </a:t>
            </a:r>
            <a:r>
              <a:rPr lang="en-US" dirty="0" err="1"/>
              <a:t>exobase</a:t>
            </a:r>
            <a:r>
              <a:rPr lang="en-US" dirty="0"/>
              <a:t>, </a:t>
            </a:r>
            <a:r>
              <a:rPr lang="en-US" dirty="0" err="1"/>
              <a:t>homopause</a:t>
            </a:r>
            <a:r>
              <a:rPr lang="en-US" dirty="0"/>
              <a:t>, condensation in atmosphere, condensation at </a:t>
            </a:r>
            <a:r>
              <a:rPr lang="en-US" dirty="0" smtClean="0"/>
              <a:t>surface</a:t>
            </a:r>
          </a:p>
          <a:p>
            <a:r>
              <a:rPr lang="en-US" dirty="0" smtClean="0"/>
              <a:t>Escape parameter, </a:t>
            </a:r>
            <a:r>
              <a:rPr lang="en-US" dirty="0" err="1" smtClean="0"/>
              <a:t>exobase</a:t>
            </a:r>
            <a:r>
              <a:rPr lang="en-US" dirty="0" smtClean="0"/>
              <a:t>, Jeans escape</a:t>
            </a:r>
          </a:p>
          <a:p>
            <a:r>
              <a:rPr lang="en-US" dirty="0" smtClean="0"/>
              <a:t>The role of the sonic point in hydrodynamic escape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708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0111"/>
          </a:xfrm>
        </p:spPr>
        <p:txBody>
          <a:bodyPr>
            <a:normAutofit/>
          </a:bodyPr>
          <a:lstStyle/>
          <a:p>
            <a:r>
              <a:rPr lang="en-US" dirty="0" smtClean="0"/>
              <a:t>Energy sources for atmospheric escape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891974" y="2036662"/>
            <a:ext cx="858054" cy="537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0028" y="2389766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111"/>
            <a:ext cx="9144000" cy="554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416" y="944126"/>
            <a:ext cx="269355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25784" y="6413661"/>
            <a:ext cx="17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ia James Wray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02669" y="885465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Today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84783" y="1362519"/>
            <a:ext cx="757964" cy="685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4007" y="1942344"/>
            <a:ext cx="1431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covered</a:t>
            </a:r>
          </a:p>
          <a:p>
            <a:r>
              <a:rPr lang="en-US" dirty="0"/>
              <a:t>i</a:t>
            </a:r>
            <a:r>
              <a:rPr lang="en-US" dirty="0" smtClean="0"/>
              <a:t>n this course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445" y="4260335"/>
            <a:ext cx="19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lag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63"/>
            <a:ext cx="5695950" cy="5833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07" y="5762625"/>
            <a:ext cx="6988493" cy="109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5950" y="5524500"/>
            <a:ext cx="225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minor constituent: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9667" y="0"/>
            <a:ext cx="4730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Bottlenecks for atmospheric escape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5669" y="1171665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Today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77783" y="1648719"/>
            <a:ext cx="757964" cy="685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6669" y="2723445"/>
            <a:ext cx="1383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carriers of H</a:t>
            </a:r>
          </a:p>
          <a:p>
            <a:r>
              <a:rPr lang="en-US" i="1" dirty="0" smtClean="0"/>
              <a:t>in Earth’s </a:t>
            </a:r>
          </a:p>
          <a:p>
            <a:r>
              <a:rPr lang="en-US" i="1" dirty="0" smtClean="0"/>
              <a:t>atmosphere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488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031875"/>
          </a:xfrm>
        </p:spPr>
        <p:txBody>
          <a:bodyPr/>
          <a:lstStyle/>
          <a:p>
            <a:r>
              <a:rPr lang="en-US" dirty="0" smtClean="0"/>
              <a:t>Lecture 8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Energy-limit: XUV driven escape more-likely-than-not sculpts the exoplanet radius-period distribution (‘photo-evaporation valley’)</a:t>
            </a:r>
          </a:p>
          <a:p>
            <a:r>
              <a:rPr lang="en-US" dirty="0" smtClean="0"/>
              <a:t>Diffusion limit: what regulates H loss from Venus, Earth and Mars today</a:t>
            </a:r>
          </a:p>
          <a:p>
            <a:r>
              <a:rPr lang="en-US" dirty="0" smtClean="0"/>
              <a:t>Impact erosion – giant impacts and </a:t>
            </a:r>
            <a:r>
              <a:rPr lang="en-US" dirty="0" err="1" smtClean="0"/>
              <a:t>planetesimal</a:t>
            </a:r>
            <a:r>
              <a:rPr lang="en-US" dirty="0" smtClean="0"/>
              <a:t>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12979</TotalTime>
  <Words>1053</Words>
  <Application>Microsoft Macintosh PowerPoint</Application>
  <PresentationFormat>On-screen Show (4:3)</PresentationFormat>
  <Paragraphs>154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GEOS 22060/ GEOS 32060 / ASTR 45900 </vt:lpstr>
      <vt:lpstr>Today</vt:lpstr>
      <vt:lpstr>Recap of key points from Watson et al. 1981</vt:lpstr>
      <vt:lpstr>Key assumptions in Watson et al. 1981</vt:lpstr>
      <vt:lpstr>Course outline</vt:lpstr>
      <vt:lpstr>Atmospheric escape –  key unifying concepts</vt:lpstr>
      <vt:lpstr>Energy sources for atmospheric escape</vt:lpstr>
      <vt:lpstr>PowerPoint Presentation</vt:lpstr>
      <vt:lpstr>Lecture 8 topics</vt:lpstr>
      <vt:lpstr>Lecture 8 topics</vt:lpstr>
      <vt:lpstr>The Galaxy has many H2-absent Super-Earths and many &gt;~1 wt% H2 mini-Neptunes: not much in between</vt:lpstr>
      <vt:lpstr>This gap in the radius distribution can be understood as a photo-evaporation valley driven by hydrodynamic escape of hydrogen</vt:lpstr>
      <vt:lpstr>This gap in the radius distribution can be understood as a photo-evaporation valley driven by hydrodynamic escape of hydrogen</vt:lpstr>
      <vt:lpstr>PowerPoint Presentation</vt:lpstr>
      <vt:lpstr>Lecture 8 topics</vt:lpstr>
      <vt:lpstr>Diffusion-limited escape</vt:lpstr>
      <vt:lpstr>PowerPoint Presentation</vt:lpstr>
      <vt:lpstr>Lecture 8 topics</vt:lpstr>
      <vt:lpstr>History of impact research</vt:lpstr>
      <vt:lpstr>PowerPoint Presentation</vt:lpstr>
      <vt:lpstr>Formation of Earth-sized planets involves giant (oligarchic) impacts.</vt:lpstr>
      <vt:lpstr>PowerPoint Presentation</vt:lpstr>
      <vt:lpstr>Impacts by small asteroids/comets efficiently eject ~1 bar atmospheres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Backup/additional slides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337</cp:revision>
  <dcterms:created xsi:type="dcterms:W3CDTF">2016-01-07T03:39:51Z</dcterms:created>
  <dcterms:modified xsi:type="dcterms:W3CDTF">2018-04-24T05:54:32Z</dcterms:modified>
</cp:coreProperties>
</file>