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394" r:id="rId3"/>
    <p:sldId id="449" r:id="rId4"/>
    <p:sldId id="540" r:id="rId5"/>
    <p:sldId id="500" r:id="rId6"/>
    <p:sldId id="541" r:id="rId7"/>
    <p:sldId id="539" r:id="rId8"/>
    <p:sldId id="538" r:id="rId9"/>
    <p:sldId id="514" r:id="rId10"/>
    <p:sldId id="515" r:id="rId11"/>
    <p:sldId id="516" r:id="rId12"/>
    <p:sldId id="517" r:id="rId13"/>
    <p:sldId id="518" r:id="rId14"/>
    <p:sldId id="533" r:id="rId15"/>
    <p:sldId id="519" r:id="rId16"/>
    <p:sldId id="534" r:id="rId17"/>
    <p:sldId id="537" r:id="rId18"/>
    <p:sldId id="543" r:id="rId19"/>
    <p:sldId id="523" r:id="rId20"/>
    <p:sldId id="524" r:id="rId21"/>
    <p:sldId id="531" r:id="rId22"/>
    <p:sldId id="544" r:id="rId23"/>
    <p:sldId id="545" r:id="rId24"/>
    <p:sldId id="546" r:id="rId25"/>
    <p:sldId id="542" r:id="rId26"/>
    <p:sldId id="525" r:id="rId27"/>
    <p:sldId id="526" r:id="rId28"/>
    <p:sldId id="529" r:id="rId29"/>
    <p:sldId id="535" r:id="rId30"/>
    <p:sldId id="532" r:id="rId31"/>
    <p:sldId id="53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27" autoAdjust="0"/>
  </p:normalViewPr>
  <p:slideViewPr>
    <p:cSldViewPr snapToGrid="0" snapToObjects="1">
      <p:cViewPr>
        <p:scale>
          <a:sx n="80" d="100"/>
          <a:sy n="80" d="100"/>
        </p:scale>
        <p:origin x="-952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24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</a:p>
          <a:p>
            <a:r>
              <a:rPr lang="en-US" dirty="0" smtClean="0"/>
              <a:t>Thursday 19 </a:t>
            </a:r>
            <a:r>
              <a:rPr lang="en-US" dirty="0" smtClean="0"/>
              <a:t>April 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62" y="435055"/>
            <a:ext cx="1711078" cy="114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367"/>
            <a:ext cx="9144000" cy="161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7" y="360978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by      , integrate both sides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642" y="3609783"/>
            <a:ext cx="236040" cy="37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183" y="4195518"/>
            <a:ext cx="4074613" cy="127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558" y="38741"/>
            <a:ext cx="19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momentum: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400" y="131256"/>
            <a:ext cx="1854890" cy="1311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558" y="815367"/>
            <a:ext cx="165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 speed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4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8" y="38741"/>
            <a:ext cx="173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continuity: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7" y="408073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0" y="1239502"/>
            <a:ext cx="4609481" cy="707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48" y="3286667"/>
            <a:ext cx="3486668" cy="108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327" y="3562751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17" y="3544060"/>
            <a:ext cx="218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previous slide):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9" y="1832410"/>
            <a:ext cx="4915212" cy="111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99" y="4375940"/>
            <a:ext cx="6834596" cy="1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" y="117196"/>
            <a:ext cx="6549697" cy="1457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02" y="1574256"/>
            <a:ext cx="263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NOZZLE EQUATION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9538" y="2069290"/>
            <a:ext cx="880299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Neat features: </a:t>
            </a:r>
          </a:p>
          <a:p>
            <a:r>
              <a:rPr lang="en-US" dirty="0"/>
              <a:t>	</a:t>
            </a:r>
            <a:r>
              <a:rPr lang="en-US" dirty="0" smtClean="0"/>
              <a:t>	- Completely reversible (describes inflow and outflow) (u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		</a:t>
            </a:r>
            <a:r>
              <a:rPr lang="en-US" dirty="0" smtClean="0"/>
              <a:t>  (e.g., loss of gas from a planet and accretion of gas onto a planet)</a:t>
            </a:r>
          </a:p>
          <a:p>
            <a:r>
              <a:rPr lang="en-US" dirty="0"/>
              <a:t>	</a:t>
            </a:r>
            <a:r>
              <a:rPr lang="en-US" dirty="0" smtClean="0"/>
              <a:t>	  (inflow of gas onto a star, and outflow of gas from a star = stellar wind / solar wind)</a:t>
            </a:r>
          </a:p>
          <a:p>
            <a:r>
              <a:rPr lang="en-US" dirty="0"/>
              <a:t>	</a:t>
            </a:r>
            <a:r>
              <a:rPr lang="en-US" dirty="0" smtClean="0"/>
              <a:t>	- If subsonic, then will accelerate on convergence and </a:t>
            </a:r>
            <a:r>
              <a:rPr lang="en-US" dirty="0" err="1" smtClean="0"/>
              <a:t>deccelerate</a:t>
            </a:r>
            <a:r>
              <a:rPr lang="en-US" dirty="0" smtClean="0"/>
              <a:t> on convergence</a:t>
            </a:r>
          </a:p>
          <a:p>
            <a:r>
              <a:rPr lang="en-US" dirty="0"/>
              <a:t>	</a:t>
            </a:r>
            <a:r>
              <a:rPr lang="en-US" dirty="0" smtClean="0"/>
              <a:t>	- If supersonic, then will accelerate on divergence and decelerate on convergence.</a:t>
            </a:r>
          </a:p>
          <a:p>
            <a:r>
              <a:rPr lang="en-US" dirty="0" smtClean="0"/>
              <a:t>		  (This is because supersonic flows are highly compressible; the increase in A leads 		    to large decrease in density, so u must increase by continuity).</a:t>
            </a:r>
          </a:p>
          <a:p>
            <a:r>
              <a:rPr lang="en-US" dirty="0" smtClean="0"/>
              <a:t>		- At the choke point, we must have either a sonic</a:t>
            </a:r>
            <a:r>
              <a:rPr lang="en-US" dirty="0" smtClean="0">
                <a:sym typeface="Wingdings"/>
              </a:rPr>
              <a:t> supersonic transition, or a 			  maximum or a minimum in velocity.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4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1" y="23517"/>
            <a:ext cx="7127278" cy="654264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Spherical outflows &amp; the sonic radius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2" y="123616"/>
            <a:ext cx="1441933" cy="191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748" y="2034177"/>
            <a:ext cx="154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Eugene Parker </a:t>
            </a:r>
          </a:p>
          <a:p>
            <a:r>
              <a:rPr lang="en-US" dirty="0" smtClean="0"/>
              <a:t>(U. Chicago)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1" y="893628"/>
            <a:ext cx="3164536" cy="28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9243"/>
            <a:ext cx="9144000" cy="1643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6890" y="3598025"/>
            <a:ext cx="1230272" cy="176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155" y="2951694"/>
            <a:ext cx="17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for defining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onic radius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87" y="5327238"/>
            <a:ext cx="2132506" cy="1395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1380" y="5327238"/>
            <a:ext cx="2370418" cy="139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1798" y="5855525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</a:p>
        </p:txBody>
      </p:sp>
    </p:spTree>
    <p:extLst>
      <p:ext uri="{BB962C8B-B14F-4D97-AF65-F5344CB8AC3E}">
        <p14:creationId xmlns:p14="http://schemas.microsoft.com/office/powerpoint/2010/main" val="95404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767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31"/>
            <a:ext cx="5573264" cy="5351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413" y="5316412"/>
            <a:ext cx="421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cases for this course: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b="1" dirty="0" smtClean="0"/>
              <a:t>VI</a:t>
            </a:r>
          </a:p>
          <a:p>
            <a:r>
              <a:rPr lang="en-US" b="1" dirty="0" smtClean="0"/>
              <a:t>I </a:t>
            </a:r>
            <a:r>
              <a:rPr lang="en-US" dirty="0" smtClean="0"/>
              <a:t>and </a:t>
            </a:r>
            <a:r>
              <a:rPr lang="en-US" b="1" dirty="0" smtClean="0"/>
              <a:t>II </a:t>
            </a:r>
            <a:r>
              <a:rPr lang="en-US" dirty="0" smtClean="0"/>
              <a:t>are unphysical </a:t>
            </a:r>
            <a:endParaRPr lang="en-US" b="1" dirty="0" smtClean="0"/>
          </a:p>
          <a:p>
            <a:r>
              <a:rPr lang="en-US" b="1" dirty="0" smtClean="0"/>
              <a:t>IV </a:t>
            </a:r>
            <a:r>
              <a:rPr lang="en-US" dirty="0" smtClean="0"/>
              <a:t>requires unrealistic boundary conditions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335" y="867853"/>
            <a:ext cx="202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Bernoulli for a</a:t>
            </a:r>
          </a:p>
          <a:p>
            <a:r>
              <a:rPr lang="en-US" i="1" dirty="0" err="1" smtClean="0"/>
              <a:t>polytrope</a:t>
            </a:r>
            <a:r>
              <a:rPr lang="en-US" i="1" dirty="0" smtClean="0"/>
              <a:t> equation</a:t>
            </a:r>
          </a:p>
          <a:p>
            <a:r>
              <a:rPr lang="en-US" i="1" dirty="0"/>
              <a:t>o</a:t>
            </a:r>
            <a:r>
              <a:rPr lang="en-US" i="1" dirty="0" smtClean="0"/>
              <a:t>f state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95" y="0"/>
            <a:ext cx="5243105" cy="8435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51225" y="326946"/>
            <a:ext cx="12573" cy="374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891786" y="1521091"/>
            <a:ext cx="1313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52009">
            <a:off x="3750015" y="1182773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479954">
            <a:off x="3489814" y="4002754"/>
            <a:ext cx="82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4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52388"/>
            <a:ext cx="85439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special case of isothermal escape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1538" y="1010722"/>
            <a:ext cx="369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Zahnle</a:t>
            </a:r>
            <a:r>
              <a:rPr lang="en-US" dirty="0" smtClean="0"/>
              <a:t> &amp; Catling 2017 (</a:t>
            </a:r>
            <a:r>
              <a:rPr lang="en-US" dirty="0" err="1" smtClean="0"/>
              <a:t>req’d</a:t>
            </a:r>
            <a:r>
              <a:rPr lang="en-US" dirty="0" smtClean="0"/>
              <a:t> reading)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651000"/>
            <a:ext cx="24765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282825"/>
            <a:ext cx="1701800" cy="59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" y="2755900"/>
            <a:ext cx="2603500" cy="134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50" y="2498725"/>
            <a:ext cx="417830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4102100"/>
            <a:ext cx="7734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044969" cy="582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2209800"/>
            <a:ext cx="3987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8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Recent development: </a:t>
            </a:r>
            <a:br>
              <a:rPr lang="en-US" sz="3500" dirty="0" smtClean="0"/>
            </a:br>
            <a:r>
              <a:rPr lang="en-US" sz="3500" dirty="0" smtClean="0"/>
              <a:t>Rocky-planet destruction by hydrodynamic escape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362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Main-sequence stars orbited by planets that are currently being destroyed: KIC 12557548, KOI-2700, K2-22. </a:t>
            </a:r>
          </a:p>
          <a:p>
            <a:pPr marL="0" indent="0">
              <a:buNone/>
            </a:pPr>
            <a:r>
              <a:rPr lang="en-US" sz="1600" dirty="0" smtClean="0"/>
              <a:t>E.g. Perez-Becker &amp; Chiang Astrophysical Journal 2013 “Catastrophic destruction of rocky planets.”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4690" y="1000988"/>
            <a:ext cx="84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N.B. This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apply to planets near the habitable zone (due to low vapor pressures)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" y="2042277"/>
            <a:ext cx="2339865" cy="26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9" y="2042277"/>
            <a:ext cx="3135360" cy="213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97" y="4146179"/>
            <a:ext cx="6604081" cy="271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753" y="2833739"/>
            <a:ext cx="2430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Notice the minimum</a:t>
            </a:r>
          </a:p>
          <a:p>
            <a:r>
              <a:rPr lang="en-US" i="1" dirty="0" smtClean="0"/>
              <a:t>in gas temperature - </a:t>
            </a:r>
          </a:p>
          <a:p>
            <a:r>
              <a:rPr lang="en-US" i="1" dirty="0"/>
              <a:t>d</a:t>
            </a:r>
            <a:r>
              <a:rPr lang="en-US" i="1" dirty="0" smtClean="0"/>
              <a:t>iscussed in this week’s</a:t>
            </a:r>
          </a:p>
          <a:p>
            <a:r>
              <a:rPr lang="en-US" i="1" dirty="0"/>
              <a:t>r</a:t>
            </a:r>
            <a:r>
              <a:rPr lang="en-US" i="1" dirty="0" smtClean="0"/>
              <a:t>eading (Walker et al.)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8177" y="3210003"/>
            <a:ext cx="1093576" cy="329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1753" y="2054036"/>
            <a:ext cx="291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Destruction of Mercury-mass</a:t>
            </a:r>
          </a:p>
          <a:p>
            <a:r>
              <a:rPr lang="en-US" dirty="0"/>
              <a:t>p</a:t>
            </a:r>
            <a:r>
              <a:rPr lang="en-US" dirty="0" smtClean="0"/>
              <a:t>lanet: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7971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of part of </a:t>
            </a:r>
            <a:r>
              <a:rPr lang="en-US" dirty="0" err="1" smtClean="0"/>
              <a:t>Morbidelli</a:t>
            </a:r>
            <a:r>
              <a:rPr lang="en-US" dirty="0" smtClean="0"/>
              <a:t> et al. 2012 by RJ Graham and David </a:t>
            </a:r>
            <a:r>
              <a:rPr lang="en-US" dirty="0" err="1" smtClean="0"/>
              <a:t>Vishny</a:t>
            </a:r>
            <a:endParaRPr lang="en-US" dirty="0" smtClean="0"/>
          </a:p>
          <a:p>
            <a:r>
              <a:rPr lang="en-US" dirty="0" smtClean="0"/>
              <a:t>Would shifting office hour time be helpful?</a:t>
            </a:r>
            <a:endParaRPr lang="en-US" dirty="0" smtClean="0"/>
          </a:p>
          <a:p>
            <a:r>
              <a:rPr lang="en-US" dirty="0" smtClean="0"/>
              <a:t>Homework </a:t>
            </a:r>
            <a:r>
              <a:rPr lang="en-US" dirty="0"/>
              <a:t>2</a:t>
            </a:r>
            <a:r>
              <a:rPr lang="en-US" dirty="0" smtClean="0"/>
              <a:t> due next Tuesday in class</a:t>
            </a:r>
          </a:p>
          <a:p>
            <a:r>
              <a:rPr lang="en-US" dirty="0" smtClean="0"/>
              <a:t>Volatile escape, continued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99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7200900" cy="515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7459"/>
            <a:ext cx="9144000" cy="17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2" y="1227426"/>
            <a:ext cx="7239000" cy="50985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335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Relative to today’s Sun, the Sun around the time of the Moon-forming impact had lower bolometric luminosity, but much higher</a:t>
            </a:r>
            <a:r>
              <a:rPr lang="en-US" sz="2700" dirty="0"/>
              <a:t> </a:t>
            </a:r>
            <a:r>
              <a:rPr lang="en-US" sz="2700" dirty="0" smtClean="0"/>
              <a:t>EUV / soft X-ray luminosity.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5303435" y="6325991"/>
            <a:ext cx="384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Zahnle</a:t>
            </a:r>
            <a:r>
              <a:rPr lang="en-US" dirty="0" smtClean="0"/>
              <a:t> et al. 2007 (in required reading)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196439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0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58"/>
            <a:ext cx="91440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Noble gas abundance ratios and isotope ratios provide evidence for atmospheric loss.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4" y="1236262"/>
            <a:ext cx="7031223" cy="56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0"/>
            <a:ext cx="556665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3"/>
            <a:ext cx="5695950" cy="5833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07" y="5762625"/>
            <a:ext cx="6988493" cy="109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5950" y="5524500"/>
            <a:ext cx="22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minor constituent: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8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Atmospheric escape key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Bottlenecks 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Energy </a:t>
            </a:r>
            <a:r>
              <a:rPr lang="en-US" dirty="0"/>
              <a:t>sources for atmospheric escape</a:t>
            </a:r>
          </a:p>
          <a:p>
            <a:pPr lvl="1"/>
            <a:r>
              <a:rPr lang="en-US" dirty="0"/>
              <a:t>Thermal, individual-photons, solar wind,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99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24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0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3"/>
            <a:ext cx="8229600" cy="130005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time permits:)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Bondi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-Hoyle Accretion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40" y="8947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Isothermal</a:t>
            </a:r>
            <a:r>
              <a:rPr lang="en-US" dirty="0" smtClean="0"/>
              <a:t>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0" y="1503910"/>
            <a:ext cx="3955163" cy="11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7" y="2610310"/>
            <a:ext cx="8078351" cy="129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053" y="3907789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(Bernoulli)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15707" y="1417638"/>
            <a:ext cx="0" cy="4754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04" y="3707995"/>
            <a:ext cx="2132506" cy="139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193" y="4277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784" y="5420668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21" y="5071440"/>
            <a:ext cx="7622619" cy="1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3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79375"/>
            <a:ext cx="9144000" cy="949615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Last night: s</a:t>
            </a:r>
            <a:r>
              <a:rPr lang="en-US" sz="3000" dirty="0" smtClean="0"/>
              <a:t>uccessful Falcon 9 launch of TESS: an all-sky survey for transiting exoplanets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2714625" y="3067050"/>
            <a:ext cx="173062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245" y="30517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92490"/>
            <a:ext cx="8763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6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  <a:r>
              <a:rPr lang="en-US" sz="2200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Isothermal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1" y="1248510"/>
            <a:ext cx="6936154" cy="1414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846" y="3204308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r </a:t>
            </a:r>
            <a:r>
              <a:rPr lang="en-US" dirty="0" smtClean="0">
                <a:sym typeface="Wingdings"/>
              </a:rPr>
              <a:t> 0, gas is in free fall</a:t>
            </a:r>
          </a:p>
          <a:p>
            <a:r>
              <a:rPr lang="en-US" dirty="0" smtClean="0">
                <a:sym typeface="Wingdings"/>
              </a:rPr>
              <a:t>As r  infinity, u = 0 implies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37" y="3467350"/>
            <a:ext cx="1475101" cy="607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956" y="4180679"/>
            <a:ext cx="39551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3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TESS anticipated habitable-zone planet yield: </a:t>
            </a:r>
            <a:br>
              <a:rPr lang="en-US" sz="2200" dirty="0" smtClean="0"/>
            </a:br>
            <a:r>
              <a:rPr lang="en-US" sz="2200" dirty="0" smtClean="0"/>
              <a:t>Super-Earths around small stars (red dwarves)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503043" y="6481446"/>
            <a:ext cx="23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Sullivan et al.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ApJ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2015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35" y="1072099"/>
            <a:ext cx="7092440" cy="54093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41875" y="5363539"/>
            <a:ext cx="1793875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7317" y="5363539"/>
            <a:ext cx="160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Habitable Zone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5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Atmospheric escape key </a:t>
            </a:r>
            <a:r>
              <a:rPr lang="en-US" b="1" dirty="0" smtClean="0"/>
              <a:t>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08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94993" cy="450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93" y="1603375"/>
            <a:ext cx="4359804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0"/>
            <a:ext cx="8255000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750" y="6413500"/>
            <a:ext cx="232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, </a:t>
            </a:r>
            <a:r>
              <a:rPr lang="en-US" dirty="0" err="1" smtClean="0"/>
              <a:t>ch.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5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6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3318" y="5567918"/>
            <a:ext cx="467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Lehmer</a:t>
            </a:r>
            <a:r>
              <a:rPr lang="en-US" dirty="0" smtClean="0"/>
              <a:t> et al. </a:t>
            </a:r>
            <a:r>
              <a:rPr lang="en-US" dirty="0" err="1" smtClean="0"/>
              <a:t>ApJ</a:t>
            </a:r>
            <a:r>
              <a:rPr lang="en-US" dirty="0" smtClean="0"/>
              <a:t> 2017 (in the required reading)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/>
          </a:bodyPr>
          <a:lstStyle/>
          <a:p>
            <a:r>
              <a:rPr lang="en-US" dirty="0" smtClean="0"/>
              <a:t>De Laval nozzle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53" y="683894"/>
            <a:ext cx="3504147" cy="247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7" y="3569030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04" y="3149566"/>
            <a:ext cx="399802" cy="4194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93853" y="3359298"/>
            <a:ext cx="3233693" cy="1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4031"/>
            <a:ext cx="2845649" cy="1143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1155" y="4462442"/>
            <a:ext cx="200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no body forces,</a:t>
            </a:r>
          </a:p>
          <a:p>
            <a:r>
              <a:rPr lang="en-US" dirty="0"/>
              <a:t>n</a:t>
            </a:r>
            <a:r>
              <a:rPr lang="en-US" dirty="0" smtClean="0"/>
              <a:t>o viscous forces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01034"/>
            <a:ext cx="2041744" cy="662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286" y="39017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0326" y="4577426"/>
            <a:ext cx="12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286" y="5324550"/>
            <a:ext cx="193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“energy”</a:t>
            </a:r>
          </a:p>
          <a:p>
            <a:r>
              <a:rPr lang="en-US" dirty="0" smtClean="0"/>
              <a:t>(equation of state)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3654" y="5509216"/>
            <a:ext cx="124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polytrope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654" y="5963938"/>
            <a:ext cx="381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344" y="5976538"/>
            <a:ext cx="288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1: special case (isothermal)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698750"/>
            <a:ext cx="177800" cy="87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052419"/>
            <a:ext cx="102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mass </a:t>
            </a:r>
          </a:p>
          <a:p>
            <a:pPr algn="ctr"/>
            <a:r>
              <a:rPr lang="en-US" dirty="0" smtClean="0"/>
              <a:t>flow rate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41525" y="2726185"/>
            <a:ext cx="0" cy="87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3326" y="2079854"/>
            <a:ext cx="204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nozzle</a:t>
            </a:r>
          </a:p>
          <a:p>
            <a:pPr algn="ctr"/>
            <a:r>
              <a:rPr lang="en-US" dirty="0" smtClean="0"/>
              <a:t>cross-sectional area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28985" y="2698750"/>
            <a:ext cx="176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793654" y="2079854"/>
            <a:ext cx="509195" cy="1682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4581" y="1433523"/>
            <a:ext cx="86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fluid</a:t>
            </a:r>
          </a:p>
          <a:p>
            <a:pPr algn="ctr"/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87763" y="2232254"/>
            <a:ext cx="91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fluid</a:t>
            </a:r>
          </a:p>
          <a:p>
            <a:pPr algn="ctr"/>
            <a:r>
              <a:rPr lang="en-US" dirty="0" smtClean="0"/>
              <a:t>velocity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092344" y="2878585"/>
            <a:ext cx="828781" cy="883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8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12543</TotalTime>
  <Words>677</Words>
  <Application>Microsoft Macintosh PowerPoint</Application>
  <PresentationFormat>On-screen Show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GEOS 22060/ GEOS 32060 / ASTR 45900 </vt:lpstr>
      <vt:lpstr>Today</vt:lpstr>
      <vt:lpstr>Last night: successful Falcon 9 launch of TESS: an all-sky survey for transiting exoplanets</vt:lpstr>
      <vt:lpstr>TESS anticipated habitable-zone planet yield:  Super-Earths around small stars (red dwarves)</vt:lpstr>
      <vt:lpstr>Atmospheric escape key concepts</vt:lpstr>
      <vt:lpstr>PowerPoint Presentation</vt:lpstr>
      <vt:lpstr>PowerPoint Presentation</vt:lpstr>
      <vt:lpstr>PowerPoint Presentation</vt:lpstr>
      <vt:lpstr>De Laval nozzle</vt:lpstr>
      <vt:lpstr>PowerPoint Presentation</vt:lpstr>
      <vt:lpstr>PowerPoint Presentation</vt:lpstr>
      <vt:lpstr>PowerPoint Presentation</vt:lpstr>
      <vt:lpstr>Spherical outflows &amp; the sonic radius</vt:lpstr>
      <vt:lpstr>PowerPoint Presentation</vt:lpstr>
      <vt:lpstr>PowerPoint Presentation</vt:lpstr>
      <vt:lpstr>The special case of isothermal escape</vt:lpstr>
      <vt:lpstr>PowerPoint Presentation</vt:lpstr>
      <vt:lpstr>PowerPoint Presentation</vt:lpstr>
      <vt:lpstr>Recent development:  Rocky-planet destruction by hydrodynamic escape</vt:lpstr>
      <vt:lpstr>PowerPoint Presentation</vt:lpstr>
      <vt:lpstr> Relative to today’s Sun, the Sun around the time of the Moon-forming impact had lower bolometric luminosity, but much higher EUV / soft X-ray luminosity.</vt:lpstr>
      <vt:lpstr>PowerPoint Presentation</vt:lpstr>
      <vt:lpstr>Noble gas abundance ratios and isotope ratios provide evidence for atmospheric loss.</vt:lpstr>
      <vt:lpstr>PowerPoint Presentation</vt:lpstr>
      <vt:lpstr>PowerPoint Presentation</vt:lpstr>
      <vt:lpstr>Atmospheric escape key concepts</vt:lpstr>
      <vt:lpstr>Backup/additional slides</vt:lpstr>
      <vt:lpstr>Formation of Earth-sized planets involves giant (oligarchic) impacts.</vt:lpstr>
      <vt:lpstr>(If time permits:) Bondi-Hoyle Accretion </vt:lpstr>
      <vt:lpstr>PowerPoint Presentation</vt:lpstr>
      <vt:lpstr>Isothermal Bondi-Hoyle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282</cp:revision>
  <dcterms:created xsi:type="dcterms:W3CDTF">2016-01-07T03:39:51Z</dcterms:created>
  <dcterms:modified xsi:type="dcterms:W3CDTF">2018-04-19T06:15:08Z</dcterms:modified>
</cp:coreProperties>
</file>