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9" r:id="rId2"/>
    <p:sldId id="394" r:id="rId3"/>
    <p:sldId id="449" r:id="rId4"/>
    <p:sldId id="455" r:id="rId5"/>
    <p:sldId id="450" r:id="rId6"/>
    <p:sldId id="482" r:id="rId7"/>
    <p:sldId id="478" r:id="rId8"/>
    <p:sldId id="489" r:id="rId9"/>
    <p:sldId id="486" r:id="rId10"/>
    <p:sldId id="487" r:id="rId11"/>
    <p:sldId id="454" r:id="rId12"/>
    <p:sldId id="490" r:id="rId13"/>
    <p:sldId id="476" r:id="rId14"/>
    <p:sldId id="480" r:id="rId15"/>
    <p:sldId id="481" r:id="rId16"/>
    <p:sldId id="483" r:id="rId17"/>
    <p:sldId id="488" r:id="rId18"/>
    <p:sldId id="491" r:id="rId19"/>
    <p:sldId id="500" r:id="rId20"/>
    <p:sldId id="501" r:id="rId21"/>
    <p:sldId id="502" r:id="rId22"/>
    <p:sldId id="503" r:id="rId23"/>
    <p:sldId id="504" r:id="rId24"/>
    <p:sldId id="505" r:id="rId25"/>
    <p:sldId id="506" r:id="rId26"/>
    <p:sldId id="507" r:id="rId27"/>
    <p:sldId id="508" r:id="rId28"/>
    <p:sldId id="509" r:id="rId29"/>
    <p:sldId id="510" r:id="rId30"/>
    <p:sldId id="511" r:id="rId31"/>
    <p:sldId id="512" r:id="rId32"/>
    <p:sldId id="513" r:id="rId33"/>
    <p:sldId id="514" r:id="rId34"/>
    <p:sldId id="515" r:id="rId35"/>
    <p:sldId id="516" r:id="rId36"/>
    <p:sldId id="517" r:id="rId37"/>
    <p:sldId id="518" r:id="rId38"/>
    <p:sldId id="533" r:id="rId39"/>
    <p:sldId id="519" r:id="rId40"/>
    <p:sldId id="534" r:id="rId41"/>
    <p:sldId id="537" r:id="rId42"/>
    <p:sldId id="523" r:id="rId43"/>
    <p:sldId id="524" r:id="rId44"/>
    <p:sldId id="530" r:id="rId45"/>
    <p:sldId id="531" r:id="rId46"/>
    <p:sldId id="532" r:id="rId47"/>
    <p:sldId id="525" r:id="rId48"/>
    <p:sldId id="526" r:id="rId49"/>
    <p:sldId id="527" r:id="rId50"/>
    <p:sldId id="529" r:id="rId51"/>
    <p:sldId id="535" r:id="rId52"/>
    <p:sldId id="53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7" autoAdjust="0"/>
  </p:normalViewPr>
  <p:slideViewPr>
    <p:cSldViewPr snapToGrid="0" snapToObjects="1">
      <p:cViewPr>
        <p:scale>
          <a:sx n="80" d="100"/>
          <a:sy n="80" d="100"/>
        </p:scale>
        <p:origin x="-952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32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49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6</a:t>
            </a:r>
          </a:p>
          <a:p>
            <a:r>
              <a:rPr lang="en-US" dirty="0" smtClean="0"/>
              <a:t>Tuesday 17 April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84" y="0"/>
            <a:ext cx="68248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643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38" y="0"/>
            <a:ext cx="6729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1332"/>
            <a:ext cx="228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Ford </a:t>
            </a:r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629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Migration + 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915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057"/>
            <a:ext cx="9144000" cy="763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4918"/>
            <a:ext cx="4303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Dwarf planet Ceres is a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possible example of whole-planet migration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76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22338"/>
            <a:ext cx="3619500" cy="2544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Comets are not  likely to be the source of more than a small fraction of the water in Earth’s oceans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-1"/>
            <a:ext cx="5295900" cy="6750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3500" y="6235700"/>
            <a:ext cx="27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&amp; </a:t>
            </a:r>
            <a:r>
              <a:rPr lang="en-US" dirty="0" err="1" smtClean="0"/>
              <a:t>Morbidelli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3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4/5 </a:t>
            </a:r>
            <a:r>
              <a:rPr lang="en-US" b="1" dirty="0" smtClean="0"/>
              <a:t>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2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71" y="0"/>
            <a:ext cx="56187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465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Tyburczy</a:t>
            </a:r>
            <a:r>
              <a:rPr lang="en-US" sz="1600" dirty="0" smtClean="0"/>
              <a:t> et al. Earth &amp; Planetary Science Letters 1986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17600"/>
            <a:ext cx="3561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has units of energy density</a:t>
            </a:r>
          </a:p>
          <a:p>
            <a:r>
              <a:rPr lang="en-US" dirty="0" smtClean="0"/>
              <a:t>(1/2 rho*v^2)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3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0"/>
            <a:ext cx="5321300" cy="8970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868"/>
            <a:ext cx="41407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Volatiles can be released on impact</a:t>
            </a:r>
            <a:endParaRPr lang="en-US" sz="2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4977"/>
            <a:ext cx="2039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Catling &amp; </a:t>
            </a:r>
            <a:r>
              <a:rPr lang="en-US" sz="1600" dirty="0" err="1" smtClean="0"/>
              <a:t>Kasting</a:t>
            </a:r>
            <a:r>
              <a:rPr lang="en-US" sz="1600" dirty="0" smtClean="0"/>
              <a:t> </a:t>
            </a:r>
            <a:r>
              <a:rPr lang="en-US" sz="1600" dirty="0" err="1" smtClean="0"/>
              <a:t>ch.</a:t>
            </a:r>
            <a:r>
              <a:rPr lang="en-US" sz="1600" dirty="0" smtClean="0"/>
              <a:t> 6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300"/>
            <a:ext cx="3999681" cy="17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0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4/5 </a:t>
            </a:r>
            <a:r>
              <a:rPr lang="en-US" b="1" dirty="0" smtClean="0"/>
              <a:t>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61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513"/>
            <a:ext cx="8229600" cy="1143000"/>
          </a:xfrm>
        </p:spPr>
        <p:txBody>
          <a:bodyPr/>
          <a:lstStyle/>
          <a:p>
            <a:r>
              <a:rPr lang="en-US" b="1" dirty="0" smtClean="0"/>
              <a:t>Lecture 6 – Volatile escape 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6651" cy="4525963"/>
          </a:xfrm>
        </p:spPr>
        <p:txBody>
          <a:bodyPr/>
          <a:lstStyle/>
          <a:p>
            <a:r>
              <a:rPr lang="en-US" dirty="0" smtClean="0"/>
              <a:t>Atmospheric </a:t>
            </a:r>
            <a:r>
              <a:rPr lang="en-US" dirty="0" smtClean="0"/>
              <a:t>Escape</a:t>
            </a:r>
          </a:p>
          <a:p>
            <a:pPr lvl="1"/>
            <a:r>
              <a:rPr lang="en-US" dirty="0" smtClean="0"/>
              <a:t>Introduction to Atmospheric Escape</a:t>
            </a:r>
          </a:p>
          <a:p>
            <a:pPr lvl="1"/>
            <a:r>
              <a:rPr lang="en-US" dirty="0" smtClean="0"/>
              <a:t>Jeans Escape</a:t>
            </a:r>
            <a:endParaRPr lang="en-US" dirty="0"/>
          </a:p>
          <a:p>
            <a:pPr lvl="1"/>
            <a:r>
              <a:rPr lang="en-US" dirty="0" smtClean="0"/>
              <a:t>Introduction to Hydrodynamic Escape</a:t>
            </a:r>
          </a:p>
          <a:p>
            <a:pPr lvl="1"/>
            <a:r>
              <a:rPr lang="en-US" dirty="0" smtClean="0"/>
              <a:t>(If time permits:) </a:t>
            </a:r>
            <a:r>
              <a:rPr lang="en-US" dirty="0" err="1" smtClean="0"/>
              <a:t>Bondi</a:t>
            </a:r>
            <a:r>
              <a:rPr lang="en-US" dirty="0" smtClean="0"/>
              <a:t>-Hoyle Accretion</a:t>
            </a:r>
          </a:p>
        </p:txBody>
      </p:sp>
    </p:spTree>
    <p:extLst>
      <p:ext uri="{BB962C8B-B14F-4D97-AF65-F5344CB8AC3E}">
        <p14:creationId xmlns:p14="http://schemas.microsoft.com/office/powerpoint/2010/main" val="112600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6 </a:t>
            </a:r>
            <a:r>
              <a:rPr lang="en-US" b="1" dirty="0" smtClean="0"/>
              <a:t>key </a:t>
            </a:r>
            <a:r>
              <a:rPr lang="en-US" b="1" dirty="0" smtClean="0"/>
              <a:t>concepts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Energy sources for atmospheric escape</a:t>
            </a:r>
          </a:p>
          <a:p>
            <a:pPr lvl="1"/>
            <a:r>
              <a:rPr lang="en-US" dirty="0"/>
              <a:t>Thermal, individual-photons, solar wind, impacts</a:t>
            </a:r>
          </a:p>
          <a:p>
            <a:r>
              <a:rPr lang="en-US" dirty="0" smtClean="0"/>
              <a:t>Bottlenecks </a:t>
            </a:r>
            <a:r>
              <a:rPr lang="en-US" dirty="0"/>
              <a:t>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708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67971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of part of </a:t>
            </a:r>
            <a:r>
              <a:rPr lang="en-US" dirty="0" err="1" smtClean="0"/>
              <a:t>Kasting</a:t>
            </a:r>
            <a:r>
              <a:rPr lang="en-US" dirty="0" smtClean="0"/>
              <a:t> &amp; Catling 2003</a:t>
            </a:r>
          </a:p>
          <a:p>
            <a:r>
              <a:rPr lang="en-US" dirty="0" smtClean="0"/>
              <a:t>Office hours 12-1p Hinds 467 today</a:t>
            </a:r>
          </a:p>
          <a:p>
            <a:r>
              <a:rPr lang="en-US" dirty="0" smtClean="0"/>
              <a:t>Homework 1 due tomorrow (Wed) 5pm in my mailbox on the 1</a:t>
            </a:r>
            <a:r>
              <a:rPr lang="en-US" baseline="30000" dirty="0" smtClean="0"/>
              <a:t>st</a:t>
            </a:r>
            <a:r>
              <a:rPr lang="en-US" dirty="0" smtClean="0"/>
              <a:t> floor of Hinds</a:t>
            </a:r>
            <a:endParaRPr lang="en-US" dirty="0" smtClean="0"/>
          </a:p>
          <a:p>
            <a:r>
              <a:rPr lang="en-US" dirty="0" smtClean="0"/>
              <a:t>Homework </a:t>
            </a:r>
            <a:r>
              <a:rPr lang="en-US" dirty="0"/>
              <a:t>2</a:t>
            </a:r>
            <a:r>
              <a:rPr lang="en-US" dirty="0" smtClean="0"/>
              <a:t> wil</a:t>
            </a:r>
            <a:r>
              <a:rPr lang="en-US" dirty="0" smtClean="0"/>
              <a:t>l be posted on website today</a:t>
            </a:r>
            <a:r>
              <a:rPr lang="en-US" dirty="0" smtClean="0"/>
              <a:t>; </a:t>
            </a:r>
            <a:r>
              <a:rPr lang="en-US" dirty="0" smtClean="0"/>
              <a:t>due </a:t>
            </a:r>
            <a:r>
              <a:rPr lang="en-US" dirty="0" smtClean="0"/>
              <a:t>Tue in class</a:t>
            </a:r>
            <a:endParaRPr lang="en-US" dirty="0" smtClean="0"/>
          </a:p>
          <a:p>
            <a:r>
              <a:rPr lang="en-US" dirty="0"/>
              <a:t>Class website =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http</a:t>
            </a:r>
            <a:r>
              <a:rPr lang="en-US" dirty="0"/>
              <a:t>://</a:t>
            </a:r>
            <a:r>
              <a:rPr lang="en-US" dirty="0" err="1"/>
              <a:t>geosci.uchicago.edu</a:t>
            </a:r>
            <a:r>
              <a:rPr lang="en-US" dirty="0"/>
              <a:t>/~kite/geos32060/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81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Atmospheric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0172"/>
            <a:ext cx="8686800" cy="142565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Motivation:</a:t>
            </a:r>
            <a:r>
              <a:rPr lang="en-US" dirty="0" smtClean="0"/>
              <a:t> Most important process determining whether a planet’s surface can retain volatiles.</a:t>
            </a:r>
            <a:endParaRPr lang="en-US" b="1" dirty="0" smtClean="0"/>
          </a:p>
          <a:p>
            <a:r>
              <a:rPr lang="en-US" dirty="0" smtClean="0"/>
              <a:t>Atmospheric escape is the main channel through which the ocean is lost to space (e.g. seas of Mars, ocean-masses of water on  Venus).</a:t>
            </a:r>
          </a:p>
          <a:p>
            <a:r>
              <a:rPr lang="en-US" dirty="0" smtClean="0"/>
              <a:t>Is what makes runaway greenhouse irreversible (Venus)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1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Atmospheric escape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Especially important during the first 100 Myr</a:t>
            </a:r>
          </a:p>
          <a:p>
            <a:r>
              <a:rPr lang="en-US" dirty="0" smtClean="0"/>
              <a:t>Unavoidable </a:t>
            </a:r>
            <a:r>
              <a:rPr lang="en-US" dirty="0"/>
              <a:t>for rocky </a:t>
            </a:r>
            <a:r>
              <a:rPr lang="en-US" dirty="0" smtClean="0"/>
              <a:t>planets</a:t>
            </a:r>
          </a:p>
        </p:txBody>
      </p:sp>
    </p:spTree>
    <p:extLst>
      <p:ext uri="{BB962C8B-B14F-4D97-AF65-F5344CB8AC3E}">
        <p14:creationId xmlns:p14="http://schemas.microsoft.com/office/powerpoint/2010/main" val="1768090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Energy sources for atmospheric escape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91974" y="2036662"/>
            <a:ext cx="858054" cy="537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50028" y="2389766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11"/>
            <a:ext cx="9144000" cy="5543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8416" y="944126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25784" y="6413661"/>
            <a:ext cx="170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Wray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9110" y="1172463"/>
            <a:ext cx="10054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Today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034286" y="1649517"/>
            <a:ext cx="246937" cy="1847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93972" y="3656816"/>
            <a:ext cx="4680035" cy="27568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4266" y="6413661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ater in this course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74007" y="1942344"/>
            <a:ext cx="143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covered</a:t>
            </a:r>
          </a:p>
          <a:p>
            <a:r>
              <a:rPr lang="en-US" dirty="0"/>
              <a:t>i</a:t>
            </a:r>
            <a:r>
              <a:rPr lang="en-US" dirty="0" smtClean="0"/>
              <a:t>n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8" y="1328202"/>
            <a:ext cx="22098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30" y="1146351"/>
            <a:ext cx="4360370" cy="425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752" y="800934"/>
            <a:ext cx="44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hydrogen corona (</a:t>
            </a:r>
            <a:r>
              <a:rPr lang="en-US" dirty="0" err="1" smtClean="0"/>
              <a:t>Chauffray</a:t>
            </a:r>
            <a:r>
              <a:rPr lang="en-US" dirty="0" smtClean="0"/>
              <a:t> et al. 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26064"/>
            <a:ext cx="233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hydrogen corona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159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(inside the solar system):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011994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92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(outside the solar system):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1" y="693737"/>
            <a:ext cx="5103899" cy="3856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185" y="4691542"/>
            <a:ext cx="224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Ehrenreich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8668" y="5060874"/>
            <a:ext cx="423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GJ 436b (Neptune-sized planet in hot orbit)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130" y="823077"/>
            <a:ext cx="4836158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87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4887" y="6267148"/>
            <a:ext cx="5986678" cy="1975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2764" y="1069221"/>
            <a:ext cx="1769660" cy="5613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9234" y="1131149"/>
            <a:ext cx="1769660" cy="53938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4887" y="865837"/>
            <a:ext cx="5254347" cy="4083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91" y="63666"/>
            <a:ext cx="2952886" cy="121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903" y="825604"/>
            <a:ext cx="238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(= “escape parameter”)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36"/>
            <a:ext cx="5276714" cy="1143000"/>
          </a:xfrm>
        </p:spPr>
        <p:txBody>
          <a:bodyPr/>
          <a:lstStyle/>
          <a:p>
            <a:r>
              <a:rPr lang="en-US" b="1" dirty="0" smtClean="0"/>
              <a:t>Jeans parameter: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08160"/>
            <a:ext cx="5338490" cy="50589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4792" y="4726817"/>
            <a:ext cx="214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&amp; </a:t>
            </a:r>
            <a:r>
              <a:rPr lang="en-US" dirty="0" err="1" smtClean="0"/>
              <a:t>Prinn</a:t>
            </a:r>
            <a:r>
              <a:rPr lang="en-US" dirty="0" smtClean="0"/>
              <a:t>,</a:t>
            </a:r>
          </a:p>
          <a:p>
            <a:r>
              <a:rPr lang="en-US" dirty="0" smtClean="0"/>
              <a:t>“Planets and their</a:t>
            </a:r>
          </a:p>
          <a:p>
            <a:r>
              <a:rPr lang="en-US" dirty="0"/>
              <a:t>a</a:t>
            </a:r>
            <a:r>
              <a:rPr lang="en-US" dirty="0" smtClean="0"/>
              <a:t>tmospheres,” p.108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5172" y="1663486"/>
            <a:ext cx="28008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&gt;&gt; 1: stable atmosphere,</a:t>
            </a:r>
          </a:p>
          <a:p>
            <a:r>
              <a:rPr lang="en-US" dirty="0"/>
              <a:t>	 </a:t>
            </a:r>
            <a:r>
              <a:rPr lang="en-US" dirty="0" smtClean="0"/>
              <a:t>hydrostatic,</a:t>
            </a:r>
          </a:p>
          <a:p>
            <a:r>
              <a:rPr lang="en-US" dirty="0"/>
              <a:t> </a:t>
            </a:r>
            <a:r>
              <a:rPr lang="en-US" dirty="0" smtClean="0"/>
              <a:t>         Jeans escape (usually</a:t>
            </a:r>
          </a:p>
          <a:p>
            <a:r>
              <a:rPr lang="en-US" dirty="0"/>
              <a:t> </a:t>
            </a:r>
            <a:r>
              <a:rPr lang="en-US" dirty="0" smtClean="0"/>
              <a:t>         slow)</a:t>
            </a:r>
          </a:p>
          <a:p>
            <a:endParaRPr lang="en-US" dirty="0" smtClean="0"/>
          </a:p>
          <a:p>
            <a:r>
              <a:rPr lang="en-US" dirty="0" smtClean="0"/>
              <a:t>~ 1: hydrodynamic</a:t>
            </a:r>
          </a:p>
          <a:p>
            <a:r>
              <a:rPr lang="en-US" dirty="0" smtClean="0"/>
              <a:t>        escape (often fast)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97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12950" y="2370041"/>
            <a:ext cx="7552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2015" y="2763189"/>
            <a:ext cx="1115089" cy="6606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9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Jeans Escape</a:t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(evaporation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atmosphere into space)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5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8" y="1001041"/>
            <a:ext cx="1640525" cy="96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8" y="1970652"/>
            <a:ext cx="1698911" cy="93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8" y="2904288"/>
            <a:ext cx="1887462" cy="861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3" y="4239217"/>
            <a:ext cx="3236971" cy="85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730" y="4259718"/>
            <a:ext cx="3151380" cy="82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72" y="4504828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87449" y="2915900"/>
            <a:ext cx="517390" cy="850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04839" y="2731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cale height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6044" y="2049402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ydrostatic balance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63832" y="3680333"/>
            <a:ext cx="740810" cy="210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4642" y="3702254"/>
            <a:ext cx="94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K</a:t>
            </a:r>
            <a:r>
              <a:rPr lang="en-US" baseline="30000" dirty="0" smtClean="0"/>
              <a:t>-1</a:t>
            </a:r>
            <a:r>
              <a:rPr lang="en-US" dirty="0" smtClean="0"/>
              <a:t> kg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7272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Hydrostatic balance,  scale height, </a:t>
            </a:r>
            <a:r>
              <a:rPr lang="en-US" dirty="0" err="1" smtClean="0"/>
              <a:t>exobase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50" y="1205989"/>
            <a:ext cx="1627350" cy="1004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357" y="2210099"/>
            <a:ext cx="3911298" cy="890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3676" y="4401053"/>
            <a:ext cx="523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ex</a:t>
            </a:r>
            <a:r>
              <a:rPr lang="en-US" i="1" baseline="-25000" dirty="0"/>
              <a:t> </a:t>
            </a:r>
            <a:r>
              <a:rPr lang="en-US" dirty="0" smtClean="0"/>
              <a:t>to the surface number density sets the</a:t>
            </a:r>
          </a:p>
          <a:p>
            <a:r>
              <a:rPr lang="en-US" dirty="0"/>
              <a:t>d</a:t>
            </a:r>
            <a:r>
              <a:rPr lang="en-US" dirty="0" smtClean="0"/>
              <a:t>ividing line between planets with atmospheres and </a:t>
            </a:r>
          </a:p>
          <a:p>
            <a:r>
              <a:rPr lang="en-US" dirty="0" smtClean="0"/>
              <a:t>worlds with </a:t>
            </a:r>
            <a:r>
              <a:rPr lang="en-US" dirty="0" err="1" smtClean="0"/>
              <a:t>collisionless</a:t>
            </a:r>
            <a:r>
              <a:rPr lang="en-US" dirty="0" smtClean="0"/>
              <a:t> exospheres</a:t>
            </a:r>
            <a:r>
              <a:rPr lang="en-US" dirty="0"/>
              <a:t> </a:t>
            </a:r>
            <a:r>
              <a:rPr lang="en-US" dirty="0" smtClean="0"/>
              <a:t>(Moon, Mercury)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42297" y="1300340"/>
            <a:ext cx="191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  <a:r>
              <a:rPr lang="en-US" dirty="0" smtClean="0"/>
              <a:t> ~ 10</a:t>
            </a:r>
            <a:r>
              <a:rPr lang="en-US" baseline="30000" dirty="0" smtClean="0"/>
              <a:t>-10</a:t>
            </a:r>
            <a:r>
              <a:rPr lang="en-US" dirty="0" smtClean="0"/>
              <a:t> m usually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0890" y="1532038"/>
            <a:ext cx="224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-11</a:t>
            </a:r>
            <a:r>
              <a:rPr lang="en-US" dirty="0" smtClean="0"/>
              <a:t> m for atomic H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015" y="1289332"/>
            <a:ext cx="1270333" cy="485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1859" y="3501852"/>
            <a:ext cx="930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Exobase</a:t>
            </a:r>
            <a:r>
              <a:rPr lang="en-US" b="1" dirty="0" smtClean="0"/>
              <a:t>: </a:t>
            </a:r>
            <a:r>
              <a:rPr lang="en-US" dirty="0" smtClean="0"/>
              <a:t>(1) Mean free path </a:t>
            </a:r>
            <a:r>
              <a:rPr lang="en-US" i="1" dirty="0" smtClean="0"/>
              <a:t>l</a:t>
            </a:r>
            <a:r>
              <a:rPr lang="en-US" dirty="0" smtClean="0"/>
              <a:t> = scale height.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(2) Altitude above which a vertically-rising molecule has a probability of collision of 1/e.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785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2714625" y="3067050"/>
            <a:ext cx="173062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245" y="30517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66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Jeans escape is ‘evaporation’ of an atmosphere in to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6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66" y="5403085"/>
            <a:ext cx="2952886" cy="121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8549" y="3292310"/>
            <a:ext cx="100608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i="1" dirty="0" smtClean="0"/>
              <a:t>R </a:t>
            </a:r>
            <a:r>
              <a:rPr lang="en-US" sz="3000" dirty="0" smtClean="0"/>
              <a:t>+</a:t>
            </a:r>
            <a:r>
              <a:rPr lang="en-US" sz="3000" i="1" dirty="0" smtClean="0"/>
              <a:t> z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699595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5138" cy="2573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384" y="1417638"/>
            <a:ext cx="5803900" cy="115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573338"/>
            <a:ext cx="8559800" cy="238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1338" y="1749829"/>
            <a:ext cx="529151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   </a:t>
            </a:r>
            <a:r>
              <a:rPr lang="en-US" sz="2600" i="1" dirty="0" smtClean="0"/>
              <a:t>n</a:t>
            </a:r>
            <a:endParaRPr lang="en-US" sz="2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97582" y="3674347"/>
            <a:ext cx="529151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   </a:t>
            </a:r>
            <a:r>
              <a:rPr lang="en-US" sz="2600" i="1" dirty="0" smtClean="0"/>
              <a:t>n</a:t>
            </a:r>
            <a:endParaRPr lang="en-US" sz="2600" i="1" dirty="0"/>
          </a:p>
        </p:txBody>
      </p:sp>
      <p:sp>
        <p:nvSpPr>
          <p:cNvPr id="11" name="Rectangle 10"/>
          <p:cNvSpPr/>
          <p:nvPr/>
        </p:nvSpPr>
        <p:spPr>
          <a:xfrm>
            <a:off x="776086" y="4409344"/>
            <a:ext cx="1340513" cy="55159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4426" y="3327586"/>
            <a:ext cx="11759" cy="1881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2100" y="5208905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54431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to Hydrodynamic Escape</a:t>
            </a:r>
            <a:b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2" y="1188661"/>
            <a:ext cx="8955858" cy="4525963"/>
          </a:xfrm>
        </p:spPr>
        <p:txBody>
          <a:bodyPr/>
          <a:lstStyle/>
          <a:p>
            <a:r>
              <a:rPr lang="en-US" dirty="0" smtClean="0"/>
              <a:t>De Laval nozzle (w/</a:t>
            </a:r>
            <a:r>
              <a:rPr lang="en-US" dirty="0" err="1" smtClean="0"/>
              <a:t>polytrope</a:t>
            </a:r>
            <a:r>
              <a:rPr lang="en-US" dirty="0" smtClean="0"/>
              <a:t> equation of state)</a:t>
            </a:r>
          </a:p>
          <a:p>
            <a:r>
              <a:rPr lang="en-US" dirty="0" smtClean="0"/>
              <a:t>Spherical outflows </a:t>
            </a:r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 &amp; isothermal)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96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286"/>
          </a:xfrm>
        </p:spPr>
        <p:txBody>
          <a:bodyPr>
            <a:normAutofit/>
          </a:bodyPr>
          <a:lstStyle/>
          <a:p>
            <a:r>
              <a:rPr lang="en-US" dirty="0" smtClean="0"/>
              <a:t>De Laval nozzle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3" y="683894"/>
            <a:ext cx="3504147" cy="2477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7" y="3569030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04" y="3149566"/>
            <a:ext cx="399802" cy="419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193853" y="3359298"/>
            <a:ext cx="3233693" cy="117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4031"/>
            <a:ext cx="2845649" cy="1143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1155" y="4462442"/>
            <a:ext cx="200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1D, no body forces,</a:t>
            </a:r>
          </a:p>
          <a:p>
            <a:r>
              <a:rPr lang="en-US" dirty="0"/>
              <a:t>n</a:t>
            </a:r>
            <a:r>
              <a:rPr lang="en-US" dirty="0" smtClean="0"/>
              <a:t>o viscous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301034"/>
            <a:ext cx="2041744" cy="662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7286" y="39017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326" y="4577426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67286" y="5324550"/>
            <a:ext cx="193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“energy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(equation of state)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93654" y="5509216"/>
            <a:ext cx="124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polytrope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654" y="5963938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344" y="5976538"/>
            <a:ext cx="288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1: special case (isothermal)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2698750"/>
            <a:ext cx="17780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052419"/>
            <a:ext cx="102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</a:t>
            </a:r>
          </a:p>
          <a:p>
            <a:pPr algn="ctr"/>
            <a:r>
              <a:rPr lang="en-US" dirty="0" smtClean="0"/>
              <a:t>flow rate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41525" y="2726185"/>
            <a:ext cx="0" cy="870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63326" y="2079854"/>
            <a:ext cx="204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nozzle</a:t>
            </a:r>
          </a:p>
          <a:p>
            <a:pPr algn="ctr"/>
            <a:r>
              <a:rPr lang="en-US" dirty="0" smtClean="0"/>
              <a:t>cross-sectional area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28985" y="2698750"/>
            <a:ext cx="17646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93654" y="2079854"/>
            <a:ext cx="509195" cy="1682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74581" y="1433523"/>
            <a:ext cx="86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7763" y="2232254"/>
            <a:ext cx="91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fluid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092344" y="2878585"/>
            <a:ext cx="828781" cy="883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87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2" y="435055"/>
            <a:ext cx="1711078" cy="114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367"/>
            <a:ext cx="9144000" cy="1615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327" y="360978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Divide by      , integrate both sides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42" y="3609783"/>
            <a:ext cx="236040" cy="374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183" y="4195518"/>
            <a:ext cx="4074613" cy="127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558" y="38741"/>
            <a:ext cx="190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momentum: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00" y="131256"/>
            <a:ext cx="1854890" cy="1311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558" y="815367"/>
            <a:ext cx="16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 speed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s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43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58" y="38741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continuity: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7" y="408073"/>
            <a:ext cx="5479639" cy="65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40" y="1239502"/>
            <a:ext cx="4609481" cy="70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148" y="3286667"/>
            <a:ext cx="3486668" cy="1089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327" y="3562751"/>
            <a:ext cx="136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Substitute in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717" y="354406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previous slide):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09" y="1832410"/>
            <a:ext cx="4915212" cy="1110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299" y="4375940"/>
            <a:ext cx="6834596" cy="14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8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776" y="154774"/>
            <a:ext cx="2007755" cy="141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1" y="117196"/>
            <a:ext cx="6549697" cy="1457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2702" y="1574256"/>
            <a:ext cx="263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NOZZLE EQUATION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9538" y="2069290"/>
            <a:ext cx="880299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Neat features: </a:t>
            </a:r>
          </a:p>
          <a:p>
            <a:r>
              <a:rPr lang="en-US" dirty="0"/>
              <a:t>	</a:t>
            </a:r>
            <a:r>
              <a:rPr lang="en-US" dirty="0" smtClean="0"/>
              <a:t>	- Completely reversible (describes inflow and outflow) (u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/>
              <a:t>		</a:t>
            </a:r>
            <a:r>
              <a:rPr lang="en-US" dirty="0" smtClean="0"/>
              <a:t>  (e.g., loss of gas from a planet and accretion of gas onto a planet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	  (inflow of gas onto a star, and outflow of gas from a star = stellar wind / solar wind)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- If subsonic, then will accelerate on convergence and </a:t>
            </a:r>
            <a:r>
              <a:rPr lang="en-US" dirty="0" err="1" smtClean="0"/>
              <a:t>deccelerate</a:t>
            </a:r>
            <a:r>
              <a:rPr lang="en-US" dirty="0" smtClean="0"/>
              <a:t> on convergence</a:t>
            </a:r>
          </a:p>
          <a:p>
            <a:r>
              <a:rPr lang="en-US" dirty="0"/>
              <a:t>	</a:t>
            </a:r>
            <a:r>
              <a:rPr lang="en-US" dirty="0" smtClean="0"/>
              <a:t>	- If supersonic, then will accelerate on divergence and decelerate on convergence.</a:t>
            </a:r>
          </a:p>
          <a:p>
            <a:r>
              <a:rPr lang="en-US" dirty="0" smtClean="0"/>
              <a:t>		  (This is because supersonic flows are highly compressible; the increase in A leads 		    to large decrease in density, so u must increase by continuity).</a:t>
            </a:r>
          </a:p>
          <a:p>
            <a:r>
              <a:rPr lang="en-US" dirty="0" smtClean="0"/>
              <a:t>		- At the choke point, we must have either a sonic</a:t>
            </a:r>
            <a:r>
              <a:rPr lang="en-US" dirty="0" smtClean="0">
                <a:sym typeface="Wingdings"/>
              </a:rPr>
              <a:t> supersonic transition, or a 			  maximum or a minimum in velocity.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47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1" y="23517"/>
            <a:ext cx="7127278" cy="654264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Spherical outflows &amp; the sonic radius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22" y="123616"/>
            <a:ext cx="1441933" cy="1910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6748" y="2034177"/>
            <a:ext cx="154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Eugene Parker </a:t>
            </a:r>
          </a:p>
          <a:p>
            <a:r>
              <a:rPr lang="en-US" dirty="0" smtClean="0"/>
              <a:t>(U. Chicago)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1" y="893628"/>
            <a:ext cx="3164536" cy="282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9243"/>
            <a:ext cx="9144000" cy="1643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6890" y="3598025"/>
            <a:ext cx="1230272" cy="176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155" y="2951694"/>
            <a:ext cx="179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 for defining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onic radius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87" y="5327238"/>
            <a:ext cx="2132506" cy="1395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51380" y="5327238"/>
            <a:ext cx="2370418" cy="13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21798" y="5855525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</a:p>
        </p:txBody>
      </p:sp>
    </p:spTree>
    <p:extLst>
      <p:ext uri="{BB962C8B-B14F-4D97-AF65-F5344CB8AC3E}">
        <p14:creationId xmlns:p14="http://schemas.microsoft.com/office/powerpoint/2010/main" val="954045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7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80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531"/>
            <a:ext cx="5573264" cy="5351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0413" y="5316412"/>
            <a:ext cx="4217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cases for this course: </a:t>
            </a:r>
            <a:r>
              <a:rPr lang="en-US" b="1" dirty="0" smtClean="0"/>
              <a:t>V</a:t>
            </a:r>
            <a:r>
              <a:rPr lang="en-US" dirty="0" smtClean="0"/>
              <a:t> and </a:t>
            </a:r>
            <a:r>
              <a:rPr lang="en-US" b="1" dirty="0" smtClean="0"/>
              <a:t>VI</a:t>
            </a:r>
          </a:p>
          <a:p>
            <a:r>
              <a:rPr lang="en-US" b="1" dirty="0" smtClean="0"/>
              <a:t>I </a:t>
            </a:r>
            <a:r>
              <a:rPr lang="en-US" dirty="0" smtClean="0"/>
              <a:t>and </a:t>
            </a:r>
            <a:r>
              <a:rPr lang="en-US" b="1" dirty="0" smtClean="0"/>
              <a:t>II </a:t>
            </a:r>
            <a:r>
              <a:rPr lang="en-US" dirty="0" smtClean="0"/>
              <a:t>are unphysical </a:t>
            </a:r>
            <a:endParaRPr lang="en-US" b="1" dirty="0" smtClean="0"/>
          </a:p>
          <a:p>
            <a:r>
              <a:rPr lang="en-US" b="1" dirty="0" smtClean="0"/>
              <a:t>IV </a:t>
            </a:r>
            <a:r>
              <a:rPr lang="en-US" dirty="0" smtClean="0"/>
              <a:t>requires unrealistic boundary conditions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335" y="867853"/>
            <a:ext cx="2022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Bernoulli for a</a:t>
            </a:r>
          </a:p>
          <a:p>
            <a:r>
              <a:rPr lang="en-US" i="1" dirty="0" err="1" smtClean="0"/>
              <a:t>polytrope</a:t>
            </a:r>
            <a:r>
              <a:rPr lang="en-US" i="1" dirty="0" smtClean="0"/>
              <a:t> equation</a:t>
            </a:r>
          </a:p>
          <a:p>
            <a:r>
              <a:rPr lang="en-US" i="1" dirty="0"/>
              <a:t>o</a:t>
            </a:r>
            <a:r>
              <a:rPr lang="en-US" i="1" dirty="0" smtClean="0"/>
              <a:t>f state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95" y="0"/>
            <a:ext cx="5243105" cy="84352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2351225" y="326946"/>
            <a:ext cx="12573" cy="3747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1891786" y="1521091"/>
            <a:ext cx="13133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Sonic radius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852009">
            <a:off x="3750015" y="1182773"/>
            <a:ext cx="6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479954">
            <a:off x="3489814" y="4002754"/>
            <a:ext cx="82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4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4/5 </a:t>
            </a:r>
            <a:r>
              <a:rPr lang="en-US" b="1" dirty="0" smtClean="0"/>
              <a:t>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Volatiles can be supplied directly as molecules, or contained within hydrated minerals, within </a:t>
            </a:r>
            <a:r>
              <a:rPr lang="en-US" dirty="0" err="1" smtClean="0"/>
              <a:t>clathrates</a:t>
            </a:r>
            <a:r>
              <a:rPr lang="en-US" dirty="0" smtClean="0"/>
              <a:t>, or adsorbed to ice particles</a:t>
            </a:r>
          </a:p>
          <a:p>
            <a:r>
              <a:rPr lang="en-US" dirty="0" smtClean="0"/>
              <a:t>Within </a:t>
            </a:r>
            <a:r>
              <a:rPr lang="en-US" dirty="0" err="1" smtClean="0"/>
              <a:t>protoplanetary</a:t>
            </a:r>
            <a:r>
              <a:rPr lang="en-US" dirty="0" smtClean="0"/>
              <a:t> disks, the habitable zone is in a region that theory suggests should be dry</a:t>
            </a:r>
          </a:p>
          <a:p>
            <a:r>
              <a:rPr lang="en-US" dirty="0" smtClean="0"/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/>
              <a:t>Volatiles can be released on impact, or as the result of planetary differentiation.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73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9" y="52388"/>
            <a:ext cx="85439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special case of isothermal escape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51538" y="1010722"/>
            <a:ext cx="369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 2017 (</a:t>
            </a:r>
            <a:r>
              <a:rPr lang="en-US" dirty="0" err="1" smtClean="0"/>
              <a:t>req’d</a:t>
            </a:r>
            <a:r>
              <a:rPr lang="en-US" dirty="0" smtClean="0"/>
              <a:t>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651000"/>
            <a:ext cx="24765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282825"/>
            <a:ext cx="17018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755900"/>
            <a:ext cx="2603500" cy="134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650" y="2498725"/>
            <a:ext cx="4178300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102100"/>
            <a:ext cx="7734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19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54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Recent development: </a:t>
            </a:r>
            <a:br>
              <a:rPr lang="en-US" sz="3500" dirty="0" smtClean="0"/>
            </a:br>
            <a:r>
              <a:rPr lang="en-US" sz="3500" dirty="0" smtClean="0"/>
              <a:t>Rocky-planet destruction by hydrodynamic escape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4362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Main-sequence stars orbited by planets that are currently being destroyed: KIC 12557548, KOI-2700, K2-22. </a:t>
            </a:r>
          </a:p>
          <a:p>
            <a:pPr marL="0" indent="0">
              <a:buNone/>
            </a:pPr>
            <a:r>
              <a:rPr lang="en-US" sz="1600" dirty="0" smtClean="0"/>
              <a:t>E.g. Perez-Becker &amp; Chiang Astrophysical Journal 2013 “Catastrophic destruction of rocky planets.”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90" y="1000988"/>
            <a:ext cx="84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N.B. This </a:t>
            </a:r>
            <a:r>
              <a:rPr lang="en-US" b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>
                <a:solidFill>
                  <a:srgbClr val="FF0000"/>
                </a:solidFill>
              </a:rPr>
              <a:t>apply to planets near the habitable zone (due to low vapor pressures)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1" y="2042277"/>
            <a:ext cx="2339865" cy="26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09" y="2042277"/>
            <a:ext cx="3135360" cy="213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97" y="4146179"/>
            <a:ext cx="6604081" cy="2711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1753" y="2833739"/>
            <a:ext cx="2430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Notice the minimum</a:t>
            </a:r>
          </a:p>
          <a:p>
            <a:r>
              <a:rPr lang="en-US" i="1" dirty="0" smtClean="0"/>
              <a:t>in gas temperature - </a:t>
            </a:r>
          </a:p>
          <a:p>
            <a:r>
              <a:rPr lang="en-US" i="1" dirty="0"/>
              <a:t>d</a:t>
            </a:r>
            <a:r>
              <a:rPr lang="en-US" i="1" dirty="0" smtClean="0"/>
              <a:t>iscussed in this week’s</a:t>
            </a:r>
          </a:p>
          <a:p>
            <a:r>
              <a:rPr lang="en-US" i="1" dirty="0"/>
              <a:t>r</a:t>
            </a:r>
            <a:r>
              <a:rPr lang="en-US" i="1" dirty="0" smtClean="0"/>
              <a:t>eading (Walker et al.)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8177" y="3210003"/>
            <a:ext cx="1093576" cy="329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1753" y="2054036"/>
            <a:ext cx="291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Destruction of Mercury-mass</a:t>
            </a:r>
          </a:p>
          <a:p>
            <a:r>
              <a:rPr lang="en-US" dirty="0"/>
              <a:t>p</a:t>
            </a:r>
            <a:r>
              <a:rPr lang="en-US" dirty="0" smtClean="0"/>
              <a:t>lanet: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5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2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58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Noble </a:t>
            </a:r>
            <a:r>
              <a:rPr lang="en-US" sz="2200" dirty="0" smtClean="0"/>
              <a:t>gas abundance ratios and isotope ratios provide evidence for atmospheric loss.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44" y="1236262"/>
            <a:ext cx="7031223" cy="5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97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1227426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Relative to today’s Sun, the Sun around the time of the Moon-forming impact had lower bolometric luminosity, but much higher</a:t>
            </a:r>
            <a:r>
              <a:rPr lang="en-US" sz="2700" dirty="0"/>
              <a:t> </a:t>
            </a:r>
            <a:r>
              <a:rPr lang="en-US" sz="2700" dirty="0" smtClean="0"/>
              <a:t>EUV / soft X-ray luminosity.</a:t>
            </a:r>
            <a:endParaRPr lang="en-US"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5303435" y="6325991"/>
            <a:ext cx="384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al. 2007 (in 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53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1497"/>
            <a:ext cx="8724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have also been major recent developments in our understanding of Moon formation,</a:t>
            </a:r>
          </a:p>
          <a:p>
            <a:r>
              <a:rPr lang="en-US" i="1" dirty="0"/>
              <a:t>t</a:t>
            </a:r>
            <a:r>
              <a:rPr lang="en-US" i="1" dirty="0" smtClean="0"/>
              <a:t>he Moon’s orbital evolution, and Moon-induced tidal heating, but orbital/tidal effects are </a:t>
            </a:r>
          </a:p>
          <a:p>
            <a:r>
              <a:rPr lang="en-US" i="1" dirty="0" smtClean="0"/>
              <a:t>not part of this course.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6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Ocean removal by giant impacts? </a:t>
            </a:r>
            <a:r>
              <a:rPr lang="en-US" sz="2200" dirty="0"/>
              <a:t>(Ocean vaporization != ocean removal)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866"/>
            <a:ext cx="5710050" cy="406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9236" y="1225358"/>
            <a:ext cx="3527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suggest that the Moon-</a:t>
            </a:r>
          </a:p>
          <a:p>
            <a:r>
              <a:rPr lang="en-US" dirty="0"/>
              <a:t>f</a:t>
            </a:r>
            <a:r>
              <a:rPr lang="en-US" dirty="0" smtClean="0"/>
              <a:t>orming impact was marginally able</a:t>
            </a:r>
          </a:p>
          <a:p>
            <a:r>
              <a:rPr lang="en-US" dirty="0"/>
              <a:t>t</a:t>
            </a:r>
            <a:r>
              <a:rPr lang="en-US" dirty="0" smtClean="0"/>
              <a:t>o remove any pre-existing Earth</a:t>
            </a:r>
          </a:p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517174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Lock et al. LPSC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1549" y="3456925"/>
            <a:ext cx="28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s</a:t>
            </a:r>
            <a:r>
              <a:rPr lang="en-US" dirty="0" smtClean="0"/>
              <a:t> ~ </a:t>
            </a:r>
            <a:r>
              <a:rPr lang="en-US" i="1" dirty="0" smtClean="0"/>
              <a:t>v</a:t>
            </a:r>
            <a:r>
              <a:rPr lang="en-US" i="1" baseline="-25000" dirty="0" smtClean="0"/>
              <a:t>e</a:t>
            </a:r>
            <a:r>
              <a:rPr lang="en-US" baseline="30000" dirty="0" smtClean="0"/>
              <a:t>2 </a:t>
            </a:r>
            <a:r>
              <a:rPr lang="en-US" dirty="0" smtClean="0"/>
              <a:t>for oligarchic impact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26" y="3826257"/>
            <a:ext cx="1745486" cy="8727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53433" y="4546143"/>
            <a:ext cx="266619" cy="625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7583" y="5089439"/>
            <a:ext cx="16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scape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54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6 </a:t>
            </a:r>
            <a:r>
              <a:rPr lang="en-US" dirty="0" smtClean="0"/>
              <a:t>key </a:t>
            </a:r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40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Bottlenecks for atmospheric escape</a:t>
            </a:r>
          </a:p>
          <a:p>
            <a:pPr lvl="1"/>
            <a:r>
              <a:rPr lang="en-US" dirty="0"/>
              <a:t>Energy supply, </a:t>
            </a:r>
            <a:r>
              <a:rPr lang="en-US" dirty="0" err="1"/>
              <a:t>exobase</a:t>
            </a:r>
            <a:r>
              <a:rPr lang="en-US" dirty="0"/>
              <a:t>, </a:t>
            </a:r>
            <a:r>
              <a:rPr lang="en-US" dirty="0" err="1"/>
              <a:t>homopause</a:t>
            </a:r>
            <a:r>
              <a:rPr lang="en-US" dirty="0"/>
              <a:t>, condensation in atmosphere, condensation at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Energy </a:t>
            </a:r>
            <a:r>
              <a:rPr lang="en-US" dirty="0"/>
              <a:t>sources for atmospheric escape</a:t>
            </a:r>
          </a:p>
          <a:p>
            <a:pPr lvl="1"/>
            <a:r>
              <a:rPr lang="en-US" dirty="0"/>
              <a:t>Thermal, individual-photons, solar wind, </a:t>
            </a:r>
            <a:r>
              <a:rPr lang="en-US" dirty="0" smtClean="0"/>
              <a:t>impacts</a:t>
            </a:r>
          </a:p>
          <a:p>
            <a:r>
              <a:rPr lang="en-US" dirty="0" smtClean="0"/>
              <a:t>Escape parameter, </a:t>
            </a:r>
            <a:r>
              <a:rPr lang="en-US" dirty="0" err="1" smtClean="0"/>
              <a:t>exobase</a:t>
            </a:r>
            <a:r>
              <a:rPr lang="en-US" dirty="0" smtClean="0"/>
              <a:t>, Jeans escape</a:t>
            </a:r>
          </a:p>
          <a:p>
            <a:r>
              <a:rPr lang="en-US" dirty="0" smtClean="0"/>
              <a:t>The role of the sonic point in hydrodynamic escape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8998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248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9011"/>
            <a:ext cx="8443256" cy="4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635" y="3867369"/>
            <a:ext cx="846614" cy="40046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3249" y="2681812"/>
            <a:ext cx="10286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2585" y="2413993"/>
            <a:ext cx="1934543" cy="2719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077" y="6475968"/>
            <a:ext cx="496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Dishoeck</a:t>
            </a:r>
            <a:r>
              <a:rPr lang="en-US" dirty="0" smtClean="0"/>
              <a:t> et al. </a:t>
            </a:r>
            <a:r>
              <a:rPr lang="en-US" i="1" dirty="0" smtClean="0"/>
              <a:t>in</a:t>
            </a:r>
            <a:r>
              <a:rPr lang="en-US" dirty="0" smtClean="0"/>
              <a:t>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VI,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77" y="45134"/>
            <a:ext cx="9187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</a:t>
            </a:r>
            <a:r>
              <a:rPr lang="en-US" dirty="0" err="1"/>
              <a:t>protoplanetary</a:t>
            </a:r>
            <a:r>
              <a:rPr lang="en-US" dirty="0"/>
              <a:t> disks, the habitable zone is in a region that theory suggests should be dry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41443"/>
            <a:ext cx="8394700" cy="5941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3500" y="2554069"/>
            <a:ext cx="29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 = Main Belt (2-3.5 AU)</a:t>
            </a:r>
          </a:p>
          <a:p>
            <a:r>
              <a:rPr lang="en-US" dirty="0" smtClean="0"/>
              <a:t>TNO = </a:t>
            </a:r>
            <a:r>
              <a:rPr lang="en-US" dirty="0" err="1" smtClean="0"/>
              <a:t>TransNeptunian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35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10"/>
            <a:ext cx="9144000" cy="114300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Formation </a:t>
            </a:r>
            <a:r>
              <a:rPr lang="en-US" sz="2700" dirty="0" smtClean="0"/>
              <a:t>of Earth-sized planets involves giant (oligarchic) impacts.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16"/>
            <a:ext cx="6961427" cy="5735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335" y="3054992"/>
            <a:ext cx="2043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output </a:t>
            </a:r>
          </a:p>
          <a:p>
            <a:r>
              <a:rPr lang="en-US" i="1" dirty="0"/>
              <a:t>u</a:t>
            </a:r>
            <a:r>
              <a:rPr lang="en-US" i="1" dirty="0" smtClean="0"/>
              <a:t>nderlying this plot</a:t>
            </a:r>
          </a:p>
          <a:p>
            <a:r>
              <a:rPr lang="en-US" i="1" dirty="0"/>
              <a:t>w</a:t>
            </a:r>
            <a:r>
              <a:rPr lang="en-US" i="1" dirty="0" smtClean="0"/>
              <a:t>as generated by</a:t>
            </a:r>
          </a:p>
          <a:p>
            <a:r>
              <a:rPr lang="en-US" i="1" dirty="0" smtClean="0"/>
              <a:t>C. </a:t>
            </a:r>
            <a:r>
              <a:rPr lang="en-US" i="1" dirty="0" err="1" smtClean="0"/>
              <a:t>Cossou</a:t>
            </a:r>
            <a:r>
              <a:rPr lang="en-US" i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646" y="219684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= giant impacts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27147" y="2196848"/>
            <a:ext cx="234280" cy="46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27147" y="1484657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Masses of resulting </a:t>
            </a:r>
          </a:p>
          <a:p>
            <a:r>
              <a:rPr lang="en-US" dirty="0"/>
              <a:t>p</a:t>
            </a:r>
            <a:r>
              <a:rPr lang="en-US" dirty="0" smtClean="0"/>
              <a:t>lanets (Earths)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4073" y="4828490"/>
            <a:ext cx="3031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Simulation intended to</a:t>
            </a:r>
          </a:p>
          <a:p>
            <a:r>
              <a:rPr lang="en-US" i="1" dirty="0"/>
              <a:t>r</a:t>
            </a:r>
            <a:r>
              <a:rPr lang="en-US" i="1" dirty="0" smtClean="0"/>
              <a:t>eproduce “typical”</a:t>
            </a:r>
          </a:p>
          <a:p>
            <a:r>
              <a:rPr lang="en-US" i="1" dirty="0" smtClean="0"/>
              <a:t>Kepler system of short-period,</a:t>
            </a:r>
          </a:p>
          <a:p>
            <a:r>
              <a:rPr lang="en-US" i="1" dirty="0"/>
              <a:t>t</a:t>
            </a:r>
            <a:r>
              <a:rPr lang="en-US" i="1" dirty="0" smtClean="0"/>
              <a:t>ightly-packed inner planets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85114" y="4515169"/>
            <a:ext cx="20123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Moon-forming</a:t>
            </a:r>
          </a:p>
          <a:p>
            <a:r>
              <a:rPr lang="en-US" dirty="0" smtClean="0"/>
              <a:t>impact was not</a:t>
            </a:r>
          </a:p>
          <a:p>
            <a:r>
              <a:rPr lang="en-US" dirty="0"/>
              <a:t>t</a:t>
            </a:r>
            <a:r>
              <a:rPr lang="en-US" dirty="0" smtClean="0"/>
              <a:t>he last big impact</a:t>
            </a:r>
          </a:p>
          <a:p>
            <a:r>
              <a:rPr lang="en-US" dirty="0"/>
              <a:t>o</a:t>
            </a:r>
            <a:r>
              <a:rPr lang="en-US" dirty="0" smtClean="0"/>
              <a:t>n Earth, but it was</a:t>
            </a:r>
          </a:p>
          <a:p>
            <a:r>
              <a:rPr lang="en-US" dirty="0"/>
              <a:t>t</a:t>
            </a:r>
            <a:r>
              <a:rPr lang="en-US" dirty="0" smtClean="0"/>
              <a:t>he last time that </a:t>
            </a:r>
          </a:p>
          <a:p>
            <a:r>
              <a:rPr lang="en-US" dirty="0" smtClean="0"/>
              <a:t>Earth hit another </a:t>
            </a:r>
          </a:p>
          <a:p>
            <a:r>
              <a:rPr lang="en-US" dirty="0"/>
              <a:t>p</a:t>
            </a:r>
            <a:r>
              <a:rPr lang="en-US" dirty="0" smtClean="0"/>
              <a:t>lanet.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00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83"/>
            <a:ext cx="8229600" cy="1300055"/>
          </a:xfrm>
        </p:spPr>
        <p:txBody>
          <a:bodyPr>
            <a:noAutofit/>
          </a:bodyPr>
          <a:lstStyle/>
          <a:p>
            <a:pPr marL="742950" marR="0" lvl="1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 time permits:)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-Hoyle Accretion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40" y="8947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				</a:t>
            </a:r>
            <a:r>
              <a:rPr lang="en-US" dirty="0" smtClean="0">
                <a:solidFill>
                  <a:srgbClr val="FF0000"/>
                </a:solidFill>
              </a:rPr>
              <a:t>Isothermal</a:t>
            </a:r>
            <a:r>
              <a:rPr lang="en-US" dirty="0" smtClean="0"/>
              <a:t>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60" y="1503910"/>
            <a:ext cx="3955163" cy="11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7" y="2610310"/>
            <a:ext cx="8078351" cy="1297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8053" y="3907789"/>
            <a:ext cx="11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(Bernoulli)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915707" y="1417638"/>
            <a:ext cx="0" cy="4754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04" y="3707995"/>
            <a:ext cx="2132506" cy="139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93" y="427712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5784" y="5420668"/>
            <a:ext cx="39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21" y="5071440"/>
            <a:ext cx="7622619" cy="1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32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Isothermal </a:t>
            </a:r>
            <a:r>
              <a:rPr lang="en-US" dirty="0" err="1" smtClean="0"/>
              <a:t>Bondi</a:t>
            </a:r>
            <a:r>
              <a:rPr lang="en-US" dirty="0" smtClean="0"/>
              <a:t>-Hoyle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31" y="1248510"/>
            <a:ext cx="6936154" cy="1414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846" y="3204308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r </a:t>
            </a:r>
            <a:r>
              <a:rPr lang="en-US" dirty="0" smtClean="0">
                <a:sym typeface="Wingdings"/>
              </a:rPr>
              <a:t> 0, gas is in free fall</a:t>
            </a:r>
          </a:p>
          <a:p>
            <a:r>
              <a:rPr lang="en-US" dirty="0" smtClean="0">
                <a:sym typeface="Wingdings"/>
              </a:rPr>
              <a:t>As r  infinity, u = 0 implies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437" y="3467350"/>
            <a:ext cx="1475101" cy="607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956" y="4180679"/>
            <a:ext cx="3955163" cy="11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2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24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6375400"/>
            <a:ext cx="329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r>
              <a:rPr lang="en-US" dirty="0" smtClean="0"/>
              <a:t> 2017, chapter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63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38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Lecture </a:t>
            </a:r>
            <a:r>
              <a:rPr lang="en-US" b="1" dirty="0" smtClean="0"/>
              <a:t>4/5 </a:t>
            </a:r>
            <a:r>
              <a:rPr lang="en-US" b="1" dirty="0" smtClean="0"/>
              <a:t>– volatile supply – key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55700"/>
            <a:ext cx="8890000" cy="49704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Volatiles can be supplied directly as molecules, or contained within hydrated minerals, 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clathrates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or adsorbed to ice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Within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protoplanetary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disks, the habitable zone is in a region that theory suggests should be dry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Volatiles can be delivered to the habitable zone by within-disk migration of impactors, scattering of impactors, or whole-planet migration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Volatiles can be released on impact, or as the result of planetary differentiation.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7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77800"/>
            <a:ext cx="6502400" cy="650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Within-disk migration of impactors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0800" y="5756870"/>
            <a:ext cx="5237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Gas drag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Type I migration (gravitational interaction between </a:t>
            </a:r>
          </a:p>
          <a:p>
            <a:r>
              <a:rPr lang="en-US" dirty="0" smtClean="0"/>
              <a:t>planet and disk)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5" y="0"/>
            <a:ext cx="51923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543294" y="4356101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chapter in </a:t>
            </a:r>
            <a:r>
              <a:rPr lang="en-US" dirty="0" err="1" smtClean="0"/>
              <a:t>Protostars</a:t>
            </a:r>
            <a:r>
              <a:rPr lang="en-US" dirty="0" smtClean="0"/>
              <a:t> &amp; Planets VI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6294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of impactors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8287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10164</TotalTime>
  <Words>1608</Words>
  <Application>Microsoft Macintosh PowerPoint</Application>
  <PresentationFormat>On-screen Show (4:3)</PresentationFormat>
  <Paragraphs>253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GEOS 22060/ GEOS 32060 / ASTR 45900 </vt:lpstr>
      <vt:lpstr>Logistics  </vt:lpstr>
      <vt:lpstr>Course outline</vt:lpstr>
      <vt:lpstr>Lecture 4/5 – volatile supply – key points</vt:lpstr>
      <vt:lpstr>PowerPoint Presentation</vt:lpstr>
      <vt:lpstr>PowerPoint Presentation</vt:lpstr>
      <vt:lpstr>Lecture 4/5 – volatile supply – key points</vt:lpstr>
      <vt:lpstr>Within-disk migration of impactors</vt:lpstr>
      <vt:lpstr>PowerPoint Presentation</vt:lpstr>
      <vt:lpstr>PowerPoint Presentation</vt:lpstr>
      <vt:lpstr>PowerPoint Presentation</vt:lpstr>
      <vt:lpstr>PowerPoint Presentation</vt:lpstr>
      <vt:lpstr>Comets are not  likely to be the source of more than a small fraction of the water in Earth’s oceans</vt:lpstr>
      <vt:lpstr>Lecture 4/5 – volatile supply – key points</vt:lpstr>
      <vt:lpstr>PowerPoint Presentation</vt:lpstr>
      <vt:lpstr>PowerPoint Presentation</vt:lpstr>
      <vt:lpstr>Lecture 4/5 – volatile supply – key points</vt:lpstr>
      <vt:lpstr>Lecture 6 – Volatile escape </vt:lpstr>
      <vt:lpstr>Lecture 6 key concepts</vt:lpstr>
      <vt:lpstr>Introduction to Atmospheric Escape </vt:lpstr>
      <vt:lpstr>Atmospheric escape</vt:lpstr>
      <vt:lpstr>Energy sources for atmospheric escape</vt:lpstr>
      <vt:lpstr>PowerPoint Presentation</vt:lpstr>
      <vt:lpstr>PowerPoint Presentation</vt:lpstr>
      <vt:lpstr>Jeans parameter:</vt:lpstr>
      <vt:lpstr>What sets the rate of atmospheric escape? Possible bottlenecks</vt:lpstr>
      <vt:lpstr>Jeans Escape (evaporation of atmosphere into space)</vt:lpstr>
      <vt:lpstr>Hydrostatic balance,  scale height, exobase</vt:lpstr>
      <vt:lpstr>Hydrostatic balance,  scale height, exobase</vt:lpstr>
      <vt:lpstr>Jeans escape is ‘evaporation’ of an atmosphere in to space</vt:lpstr>
      <vt:lpstr>PowerPoint Presentation</vt:lpstr>
      <vt:lpstr>Introduction to Hydrodynamic Escape </vt:lpstr>
      <vt:lpstr>De Laval nozzle</vt:lpstr>
      <vt:lpstr>PowerPoint Presentation</vt:lpstr>
      <vt:lpstr>PowerPoint Presentation</vt:lpstr>
      <vt:lpstr>PowerPoint Presentation</vt:lpstr>
      <vt:lpstr>Spherical outflows &amp; the sonic radius</vt:lpstr>
      <vt:lpstr>PowerPoint Presentation</vt:lpstr>
      <vt:lpstr>PowerPoint Presentation</vt:lpstr>
      <vt:lpstr>The special case of isothermal escape</vt:lpstr>
      <vt:lpstr>PowerPoint Presentation</vt:lpstr>
      <vt:lpstr>Recent development:  Rocky-planet destruction by hydrodynamic escape</vt:lpstr>
      <vt:lpstr>PowerPoint Presentation</vt:lpstr>
      <vt:lpstr>Noble gas abundance ratios and isotope ratios provide evidence for atmospheric loss.</vt:lpstr>
      <vt:lpstr> Relative to today’s Sun, the Sun around the time of the Moon-forming impact had lower bolometric luminosity, but much higher EUV / soft X-ray luminosity.</vt:lpstr>
      <vt:lpstr>PowerPoint Presentation</vt:lpstr>
      <vt:lpstr>Lecture 6 key concepts</vt:lpstr>
      <vt:lpstr>Backup/additional slides</vt:lpstr>
      <vt:lpstr>PowerPoint Presentation</vt:lpstr>
      <vt:lpstr>Formation of Earth-sized planets involves giant (oligarchic) impacts.</vt:lpstr>
      <vt:lpstr>(If time permits:) Bondi-Hoyle Accretion </vt:lpstr>
      <vt:lpstr>Isothermal Bondi-Hoyle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268</cp:revision>
  <dcterms:created xsi:type="dcterms:W3CDTF">2016-01-07T03:39:51Z</dcterms:created>
  <dcterms:modified xsi:type="dcterms:W3CDTF">2018-04-17T05:27:02Z</dcterms:modified>
</cp:coreProperties>
</file>