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9" r:id="rId2"/>
    <p:sldId id="394" r:id="rId3"/>
    <p:sldId id="449" r:id="rId4"/>
    <p:sldId id="447" r:id="rId5"/>
    <p:sldId id="448" r:id="rId6"/>
    <p:sldId id="426" r:id="rId7"/>
    <p:sldId id="429" r:id="rId8"/>
    <p:sldId id="427" r:id="rId9"/>
    <p:sldId id="421" r:id="rId10"/>
    <p:sldId id="443" r:id="rId11"/>
    <p:sldId id="417" r:id="rId12"/>
    <p:sldId id="420" r:id="rId13"/>
    <p:sldId id="437" r:id="rId14"/>
    <p:sldId id="422" r:id="rId15"/>
    <p:sldId id="441" r:id="rId16"/>
    <p:sldId id="439" r:id="rId17"/>
    <p:sldId id="438" r:id="rId18"/>
    <p:sldId id="434" r:id="rId19"/>
    <p:sldId id="455" r:id="rId20"/>
    <p:sldId id="453" r:id="rId21"/>
    <p:sldId id="452" r:id="rId22"/>
    <p:sldId id="451" r:id="rId23"/>
    <p:sldId id="475" r:id="rId24"/>
    <p:sldId id="484" r:id="rId25"/>
    <p:sldId id="474" r:id="rId26"/>
    <p:sldId id="461" r:id="rId27"/>
    <p:sldId id="485" r:id="rId28"/>
    <p:sldId id="466" r:id="rId29"/>
    <p:sldId id="465" r:id="rId30"/>
    <p:sldId id="462" r:id="rId31"/>
    <p:sldId id="477" r:id="rId32"/>
    <p:sldId id="460" r:id="rId33"/>
    <p:sldId id="450" r:id="rId34"/>
    <p:sldId id="482" r:id="rId35"/>
    <p:sldId id="478" r:id="rId36"/>
    <p:sldId id="489" r:id="rId37"/>
    <p:sldId id="486" r:id="rId38"/>
    <p:sldId id="487" r:id="rId39"/>
    <p:sldId id="454" r:id="rId40"/>
    <p:sldId id="490" r:id="rId41"/>
    <p:sldId id="476" r:id="rId42"/>
    <p:sldId id="480" r:id="rId43"/>
    <p:sldId id="481" r:id="rId44"/>
    <p:sldId id="483" r:id="rId45"/>
    <p:sldId id="488" r:id="rId46"/>
    <p:sldId id="467" r:id="rId47"/>
    <p:sldId id="491" r:id="rId48"/>
    <p:sldId id="492" r:id="rId49"/>
    <p:sldId id="493" r:id="rId50"/>
    <p:sldId id="469" r:id="rId51"/>
    <p:sldId id="470" r:id="rId52"/>
    <p:sldId id="468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927" autoAdjust="0"/>
  </p:normalViewPr>
  <p:slideViewPr>
    <p:cSldViewPr snapToGrid="0" snapToObjects="1">
      <p:cViewPr>
        <p:scale>
          <a:sx n="80" d="100"/>
          <a:sy n="80" d="100"/>
        </p:scale>
        <p:origin x="-1296" y="-6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4/4/18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</a:t>
            </a:r>
            <a:r>
              <a:rPr lang="en-US" dirty="0" smtClean="0"/>
              <a:t>4/5</a:t>
            </a:r>
            <a:endParaRPr lang="en-US" dirty="0" smtClean="0"/>
          </a:p>
          <a:p>
            <a:r>
              <a:rPr lang="en-US" dirty="0" smtClean="0"/>
              <a:t>Tuesday </a:t>
            </a:r>
            <a:r>
              <a:rPr lang="en-US" dirty="0" smtClean="0"/>
              <a:t>10</a:t>
            </a:r>
            <a:r>
              <a:rPr lang="en-US" dirty="0" smtClean="0"/>
              <a:t> </a:t>
            </a:r>
            <a:r>
              <a:rPr lang="en-US" dirty="0" smtClean="0"/>
              <a:t>April 2018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432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7F7F7F"/>
                </a:solidFill>
              </a:rPr>
              <a:t>Lecture </a:t>
            </a:r>
            <a:r>
              <a:rPr lang="en-US" sz="3000" b="1" dirty="0" smtClean="0">
                <a:solidFill>
                  <a:srgbClr val="7F7F7F"/>
                </a:solidFill>
              </a:rPr>
              <a:t>3: Atmospheric science basics</a:t>
            </a:r>
            <a:r>
              <a:rPr lang="en-US" sz="3000" b="1" dirty="0" smtClean="0">
                <a:solidFill>
                  <a:srgbClr val="7F7F7F"/>
                </a:solidFill>
              </a:rPr>
              <a:t>:</a:t>
            </a:r>
            <a:r>
              <a:rPr lang="en-US" sz="3000" b="1" dirty="0" smtClean="0">
                <a:solidFill>
                  <a:srgbClr val="7F7F7F"/>
                </a:solidFill>
              </a:rPr>
              <a:t> </a:t>
            </a:r>
            <a:r>
              <a:rPr lang="en-US" sz="3000" b="1" dirty="0" smtClean="0">
                <a:solidFill>
                  <a:srgbClr val="7F7F7F"/>
                </a:solidFill>
              </a:rPr>
              <a:t>Key points</a:t>
            </a:r>
            <a:endParaRPr lang="en-US" sz="3000" b="1" dirty="0">
              <a:solidFill>
                <a:srgbClr val="7F7F7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0" y="1045996"/>
            <a:ext cx="8887126" cy="570155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F7F7F"/>
                </a:solidFill>
              </a:rPr>
              <a:t>Describe and qualitatively explain vertical temperature structure of rocky-planet atmospheres.</a:t>
            </a:r>
            <a:endParaRPr lang="en-US" b="1" dirty="0" smtClean="0">
              <a:solidFill>
                <a:srgbClr val="7F7F7F"/>
              </a:solidFill>
            </a:endParaRPr>
          </a:p>
          <a:p>
            <a:r>
              <a:rPr lang="en-US" b="1" dirty="0" smtClean="0">
                <a:solidFill>
                  <a:srgbClr val="7F7F7F"/>
                </a:solidFill>
              </a:rPr>
              <a:t>Apply elementary models of radiation balance.</a:t>
            </a:r>
          </a:p>
          <a:p>
            <a:r>
              <a:rPr lang="en-US" b="1" dirty="0" smtClean="0"/>
              <a:t>Explain the greenhouse effect in terms of vertical temperature structure and opacity at visible and thermal wavelengths.</a:t>
            </a:r>
          </a:p>
          <a:p>
            <a:r>
              <a:rPr lang="en-US" b="1" dirty="0" smtClean="0">
                <a:solidFill>
                  <a:srgbClr val="7F7F7F"/>
                </a:solidFill>
              </a:rPr>
              <a:t>(Explain the theoretical basis for expecting an atmosphere-surface temperature offset).</a:t>
            </a:r>
            <a:endParaRPr lang="en-US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24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0"/>
            <a:ext cx="8131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61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06" y="700172"/>
            <a:ext cx="8548195" cy="4384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35593"/>
            <a:ext cx="9144000" cy="13007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39504" y="6236348"/>
            <a:ext cx="470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, “Principles of planetary climate”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730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300" y="0"/>
            <a:ext cx="559268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38440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How to read a planet’s thermal</a:t>
            </a:r>
          </a:p>
          <a:p>
            <a:r>
              <a:rPr lang="en-US" sz="2200" b="1" dirty="0" smtClean="0"/>
              <a:t>emission spectrum</a:t>
            </a:r>
          </a:p>
          <a:p>
            <a:endParaRPr lang="en-US" i="1" dirty="0"/>
          </a:p>
          <a:p>
            <a:r>
              <a:rPr lang="en-US" i="1" dirty="0" smtClean="0"/>
              <a:t>Earth, Niger valley, warm season</a:t>
            </a:r>
            <a:r>
              <a:rPr lang="en-US" b="1" dirty="0" smtClean="0"/>
              <a:t> </a:t>
            </a:r>
            <a:r>
              <a:rPr lang="en-US" b="1" dirty="0" smtClean="0">
                <a:sym typeface="Wingdings"/>
              </a:rPr>
              <a:t>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247900"/>
            <a:ext cx="3512112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dashed lines: theoretical </a:t>
            </a:r>
          </a:p>
          <a:p>
            <a:r>
              <a:rPr lang="en-US" dirty="0" smtClean="0"/>
              <a:t>blackbody curves</a:t>
            </a:r>
          </a:p>
          <a:p>
            <a:r>
              <a:rPr lang="en-US" dirty="0" smtClean="0"/>
              <a:t>solid line: spacecraft observations</a:t>
            </a:r>
          </a:p>
          <a:p>
            <a:r>
              <a:rPr lang="en-US" dirty="0" smtClean="0"/>
              <a:t>chemical species: absorption bands</a:t>
            </a:r>
          </a:p>
          <a:p>
            <a:endParaRPr lang="en-US" dirty="0" smtClean="0"/>
          </a:p>
          <a:p>
            <a:r>
              <a:rPr lang="en-US" i="1" dirty="0" smtClean="0"/>
              <a:t>What could we conclude from this</a:t>
            </a:r>
          </a:p>
          <a:p>
            <a:r>
              <a:rPr lang="en-US" i="1" dirty="0" smtClean="0"/>
              <a:t>spectrum if we had obtained it for</a:t>
            </a:r>
          </a:p>
          <a:p>
            <a:r>
              <a:rPr lang="en-US" i="1" dirty="0" smtClean="0"/>
              <a:t>a habitable-zone 1-Earth-radius</a:t>
            </a:r>
          </a:p>
          <a:p>
            <a:r>
              <a:rPr lang="en-US" i="1" dirty="0" smtClean="0"/>
              <a:t>exoplanet?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7571838" y="5067301"/>
            <a:ext cx="2774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Casting &amp; </a:t>
            </a:r>
            <a:r>
              <a:rPr lang="en-US" dirty="0" err="1" smtClean="0"/>
              <a:t>Katling</a:t>
            </a:r>
            <a:r>
              <a:rPr lang="en-US" dirty="0" smtClean="0"/>
              <a:t>, chapter 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93832" y="584775"/>
            <a:ext cx="27808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00" b="1" dirty="0" smtClean="0"/>
              <a:t>Absorption of outgoing</a:t>
            </a:r>
          </a:p>
          <a:p>
            <a:pPr algn="r"/>
            <a:r>
              <a:rPr lang="en-US" sz="2100" b="1" dirty="0" smtClean="0"/>
              <a:t>Earthlight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4293413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87" y="17960"/>
            <a:ext cx="536304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55417" y="6506628"/>
            <a:ext cx="208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55417" y="3981029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ERBE = Earth</a:t>
            </a:r>
          </a:p>
          <a:p>
            <a:r>
              <a:rPr lang="en-US" dirty="0" smtClean="0"/>
              <a:t>Radiation Budget</a:t>
            </a:r>
          </a:p>
          <a:p>
            <a:r>
              <a:rPr lang="en-US" dirty="0" smtClean="0"/>
              <a:t>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505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432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chemeClr val="bg1">
                    <a:lumMod val="50000"/>
                  </a:schemeClr>
                </a:solidFill>
              </a:rPr>
              <a:t>Lecture </a:t>
            </a:r>
            <a:r>
              <a:rPr lang="en-US" sz="3000" b="1" dirty="0" smtClean="0">
                <a:solidFill>
                  <a:schemeClr val="bg1">
                    <a:lumMod val="50000"/>
                  </a:schemeClr>
                </a:solidFill>
              </a:rPr>
              <a:t>3: Atmospheric science basics</a:t>
            </a:r>
            <a:r>
              <a:rPr lang="en-US" sz="3000" b="1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en-US" sz="3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3000" b="1" dirty="0" smtClean="0">
                <a:solidFill>
                  <a:schemeClr val="bg1">
                    <a:lumMod val="50000"/>
                  </a:schemeClr>
                </a:solidFill>
              </a:rPr>
              <a:t>Key points</a:t>
            </a:r>
            <a:endParaRPr lang="en-US" sz="3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0" y="1045996"/>
            <a:ext cx="8887126" cy="570155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Describe and qualitatively explain vertical temperature structure of rocky-planet atmospheres.</a:t>
            </a:r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Apply elementary models of radiation balance.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Explain the greenhouse effect in terms of vertical temperature structure and opacity at visible and thermal wavelengths.</a:t>
            </a:r>
          </a:p>
          <a:p>
            <a:r>
              <a:rPr lang="en-US" b="1" dirty="0" smtClean="0"/>
              <a:t>(Explain the theoretical basis for expecting an atmosphere-surface temperature offset).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18924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48300" cy="1346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Relationship between surface temperature and atmospheric temperature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0" y="0"/>
            <a:ext cx="351777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8500"/>
            <a:ext cx="58674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55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300"/>
            <a:ext cx="9144000" cy="555060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93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Relationship between surface temperature and atmospheric temperature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21470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Lecture 4 – volatile supply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87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4 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Volatiles can be supplied directly as molecules, or contained within hydrated minerals, within </a:t>
            </a:r>
            <a:r>
              <a:rPr lang="en-US" dirty="0" err="1" smtClean="0"/>
              <a:t>clathrates</a:t>
            </a:r>
            <a:r>
              <a:rPr lang="en-US" dirty="0" smtClean="0"/>
              <a:t>, or adsorbed to ice particles</a:t>
            </a:r>
          </a:p>
          <a:p>
            <a:r>
              <a:rPr lang="en-US" dirty="0" smtClean="0"/>
              <a:t>Within </a:t>
            </a:r>
            <a:r>
              <a:rPr lang="en-US" dirty="0" err="1" smtClean="0"/>
              <a:t>protoplanetary</a:t>
            </a:r>
            <a:r>
              <a:rPr lang="en-US" dirty="0" smtClean="0"/>
              <a:t> disks, the habitable zone is in a region that theory suggests should be dry</a:t>
            </a:r>
          </a:p>
          <a:p>
            <a:r>
              <a:rPr lang="en-US" dirty="0" smtClean="0"/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/>
              <a:t>Volatiles can be released on impact, or as the result of planetary differentiation.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73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067971"/>
          </a:xfrm>
        </p:spPr>
        <p:txBody>
          <a:bodyPr>
            <a:normAutofit/>
          </a:bodyPr>
          <a:lstStyle/>
          <a:p>
            <a:r>
              <a:rPr lang="en-US" dirty="0" smtClean="0"/>
              <a:t>Remaining make-up class: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	Tue 8a (HGS 180)</a:t>
            </a:r>
          </a:p>
          <a:p>
            <a:r>
              <a:rPr lang="en-US" dirty="0" smtClean="0"/>
              <a:t>A review + Q&amp;A of required reading </a:t>
            </a:r>
          </a:p>
          <a:p>
            <a:r>
              <a:rPr lang="en-US" dirty="0" smtClean="0"/>
              <a:t>Homework 1 is out; due Wed 18 @ 5p</a:t>
            </a:r>
          </a:p>
          <a:p>
            <a:r>
              <a:rPr lang="en-US" dirty="0"/>
              <a:t>Class website =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http</a:t>
            </a:r>
            <a:r>
              <a:rPr lang="en-US" dirty="0"/>
              <a:t>://</a:t>
            </a:r>
            <a:r>
              <a:rPr lang="en-US" dirty="0" err="1"/>
              <a:t>geosci.uchicago.edu</a:t>
            </a:r>
            <a:r>
              <a:rPr lang="en-US" dirty="0"/>
              <a:t>/~kite/geos32060/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4992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552272" cy="6604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Orbit essentials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660400"/>
            <a:ext cx="5054600" cy="360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472" y="88900"/>
            <a:ext cx="1536700" cy="10793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4316968"/>
            <a:ext cx="251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 Pater &amp; </a:t>
            </a:r>
            <a:r>
              <a:rPr lang="en-US" dirty="0" err="1" smtClean="0"/>
              <a:t>Lissauer</a:t>
            </a:r>
            <a:r>
              <a:rPr lang="en-US" dirty="0" smtClean="0"/>
              <a:t> 2001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385" y="1123950"/>
            <a:ext cx="3917576" cy="876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181" y="2000250"/>
            <a:ext cx="2606489" cy="897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891" y="3073400"/>
            <a:ext cx="4380109" cy="3759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8414" y="3491468"/>
            <a:ext cx="1713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Impact energies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07428" y="6463268"/>
            <a:ext cx="2802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Kasting</a:t>
            </a:r>
            <a:r>
              <a:rPr lang="en-US" dirty="0" smtClean="0"/>
              <a:t> &amp; Catling 2003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5572125"/>
            <a:ext cx="4047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Compare impact energies and insolation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73804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0481"/>
            <a:ext cx="8229600" cy="6302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sources for planet formation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1282700"/>
            <a:ext cx="4914900" cy="4914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89756"/>
            <a:ext cx="3064786" cy="20772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88300" y="5796281"/>
            <a:ext cx="6985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34295" y="5426949"/>
            <a:ext cx="7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 AU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6900" y="6299200"/>
            <a:ext cx="4324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AU = 1 Astronomical Unit = 150 million km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29100" y="1282700"/>
            <a:ext cx="429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HL </a:t>
            </a:r>
            <a:r>
              <a:rPr lang="en-US" dirty="0" err="1" smtClean="0">
                <a:solidFill>
                  <a:srgbClr val="FFFFFF"/>
                </a:solidFill>
              </a:rPr>
              <a:t>Tauri</a:t>
            </a:r>
            <a:r>
              <a:rPr lang="en-US" dirty="0" smtClean="0">
                <a:solidFill>
                  <a:srgbClr val="FFFFFF"/>
                </a:solidFill>
              </a:rPr>
              <a:t> (HL Tau) at mm wavelengths ALMA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89756"/>
            <a:ext cx="259059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Tagish</a:t>
            </a:r>
            <a:r>
              <a:rPr lang="en-US" dirty="0" smtClean="0"/>
              <a:t> Lake meteorite fall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17713" y="5551269"/>
            <a:ext cx="3716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Protoplanetary</a:t>
            </a:r>
            <a:r>
              <a:rPr lang="en-US" dirty="0" smtClean="0">
                <a:solidFill>
                  <a:schemeClr val="bg1"/>
                </a:solidFill>
              </a:rPr>
              <a:t> disk starting materials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= star composition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78200"/>
            <a:ext cx="3606800" cy="3479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952750"/>
            <a:ext cx="1537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Spectra of Sun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85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0"/>
            <a:ext cx="6458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66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" y="177800"/>
            <a:ext cx="8857349" cy="565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51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22201" cy="6207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2880" y="5151120"/>
            <a:ext cx="122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Lewis 2004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958" y="258762"/>
            <a:ext cx="3927042" cy="399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42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7149067" y="5092700"/>
            <a:ext cx="2755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Hilke</a:t>
            </a:r>
            <a:r>
              <a:rPr lang="en-US" dirty="0" smtClean="0"/>
              <a:t> </a:t>
            </a:r>
            <a:r>
              <a:rPr lang="en-US" dirty="0" err="1" smtClean="0"/>
              <a:t>Schlichting</a:t>
            </a:r>
            <a:r>
              <a:rPr lang="en-US" dirty="0" smtClean="0"/>
              <a:t> 2018 </a:t>
            </a:r>
            <a:r>
              <a:rPr lang="en-US" dirty="0" err="1" smtClean="0"/>
              <a:t>arXiv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902854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048310" y="2373748"/>
            <a:ext cx="456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Hadden</a:t>
            </a:r>
            <a:r>
              <a:rPr lang="en-US" dirty="0" smtClean="0"/>
              <a:t> &amp; </a:t>
            </a:r>
            <a:r>
              <a:rPr lang="en-US" dirty="0" err="1" smtClean="0"/>
              <a:t>Lithwick</a:t>
            </a:r>
            <a:r>
              <a:rPr lang="en-US" dirty="0" smtClean="0"/>
              <a:t>, Astrophysical Journal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60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7531101" y="5432305"/>
            <a:ext cx="248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Comet 67P from Rosetta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9144000" cy="132556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2700" dirty="0"/>
              <a:t>Volatiles can be supplied directly as molecules, or contained within </a:t>
            </a:r>
            <a:r>
              <a:rPr lang="en-US" sz="2700" dirty="0" smtClean="0"/>
              <a:t>hydrated/C-bearing </a:t>
            </a:r>
            <a:r>
              <a:rPr lang="en-US" sz="2700" dirty="0"/>
              <a:t>minerals, within </a:t>
            </a:r>
            <a:r>
              <a:rPr lang="en-US" sz="2700" dirty="0" err="1"/>
              <a:t>clathrates</a:t>
            </a:r>
            <a:r>
              <a:rPr lang="en-US" sz="2700" dirty="0"/>
              <a:t>, or adsorbed to ice particles</a:t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1" y="901700"/>
            <a:ext cx="6261750" cy="5956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11669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lobe is </a:t>
            </a:r>
          </a:p>
          <a:p>
            <a:r>
              <a:rPr lang="en-US" dirty="0" smtClean="0"/>
              <a:t>2.6 km across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555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1005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Hydrated/C-bearing minerals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693" y="325436"/>
            <a:ext cx="4489490" cy="2936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193" y="3698875"/>
            <a:ext cx="3330893" cy="4270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70185"/>
            <a:ext cx="4794252" cy="3595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7250" y="325436"/>
            <a:ext cx="1208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Serpentine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96193" y="3698875"/>
            <a:ext cx="100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Graphite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5593" y="2400853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Carbonates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148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6038"/>
            <a:ext cx="9144000" cy="132556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00" smtClean="0"/>
              <a:t>Volatiles can be supplied directly as molecules, or contained within hydrated minerals, within clathrates, or adsorbed to ice particles</a:t>
            </a:r>
            <a:br>
              <a:rPr lang="en-US" sz="2700" smtClean="0"/>
            </a:br>
            <a:endParaRPr lang="en-US" sz="2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85" y="1028700"/>
            <a:ext cx="7028070" cy="563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0652" y="5994400"/>
            <a:ext cx="174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Lewis et al. 2004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80555" y="4165600"/>
            <a:ext cx="1636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Equilibrium </a:t>
            </a:r>
          </a:p>
          <a:p>
            <a:r>
              <a:rPr lang="en-US" dirty="0" smtClean="0"/>
              <a:t>condensation </a:t>
            </a:r>
          </a:p>
          <a:p>
            <a:r>
              <a:rPr lang="en-US" dirty="0" smtClean="0"/>
              <a:t>solar elemental</a:t>
            </a:r>
          </a:p>
          <a:p>
            <a:r>
              <a:rPr lang="en-US" dirty="0" smtClean="0"/>
              <a:t>abundances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323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9144000" cy="1325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/>
              <a:t>Volatiles can be supplied directly as molecules, or contained within hydrated minerals, within </a:t>
            </a:r>
            <a:r>
              <a:rPr lang="en-US" sz="2700" dirty="0" err="1"/>
              <a:t>clathrates</a:t>
            </a:r>
            <a:r>
              <a:rPr lang="en-US" sz="2700" dirty="0"/>
              <a:t>, or adsorbed to ice particles</a:t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944" y="973607"/>
            <a:ext cx="3632417" cy="54441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326368"/>
            <a:ext cx="302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CH4 trapped in H2O-ice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208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9615"/>
          </a:xfrm>
        </p:spPr>
        <p:txBody>
          <a:bodyPr>
            <a:normAutofit/>
          </a:bodyPr>
          <a:lstStyle/>
          <a:p>
            <a:r>
              <a:rPr lang="en-US" dirty="0" smtClean="0"/>
              <a:t>Course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545" y="1417638"/>
            <a:ext cx="8229600" cy="47085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Foundations (1-2 weeks)</a:t>
            </a:r>
          </a:p>
          <a:p>
            <a:r>
              <a:rPr lang="en-US" sz="2000" dirty="0" smtClean="0"/>
              <a:t>Earth history</a:t>
            </a:r>
          </a:p>
          <a:p>
            <a:r>
              <a:rPr lang="en-US" sz="2000" dirty="0" smtClean="0"/>
              <a:t>HZ concept, atmospheric science essentials</a:t>
            </a:r>
          </a:p>
          <a:p>
            <a:r>
              <a:rPr lang="en-US" sz="2000" dirty="0" smtClean="0"/>
              <a:t>Post-Hadean Earth system</a:t>
            </a:r>
          </a:p>
          <a:p>
            <a:pPr marL="0" indent="0">
              <a:buNone/>
            </a:pPr>
            <a:r>
              <a:rPr lang="en-US" b="1" dirty="0" smtClean="0"/>
              <a:t>Principles – how are habitable planets initiated and sustained? (4-5 weeks)</a:t>
            </a:r>
          </a:p>
          <a:p>
            <a:r>
              <a:rPr lang="en-US" sz="1900" dirty="0" smtClean="0"/>
              <a:t>Volatile supply, volatile escape</a:t>
            </a:r>
            <a:endParaRPr lang="en-US" sz="1900" dirty="0"/>
          </a:p>
          <a:p>
            <a:r>
              <a:rPr lang="en-US" sz="1900" dirty="0" smtClean="0"/>
              <a:t>Long-term climate evolution</a:t>
            </a:r>
          </a:p>
          <a:p>
            <a:r>
              <a:rPr lang="en-US" sz="1900" dirty="0"/>
              <a:t>Runaway </a:t>
            </a:r>
            <a:r>
              <a:rPr lang="en-US" sz="1900" dirty="0" smtClean="0"/>
              <a:t>greenhouse, moist greenhouse</a:t>
            </a:r>
            <a:endParaRPr lang="en-US" sz="1900" dirty="0"/>
          </a:p>
          <a:p>
            <a:pPr marL="0" indent="0">
              <a:buNone/>
            </a:pPr>
            <a:r>
              <a:rPr lang="en-US" b="1" dirty="0" smtClean="0"/>
              <a:t>Specifics (~2 weeks)</a:t>
            </a:r>
          </a:p>
          <a:p>
            <a:r>
              <a:rPr lang="en-US" sz="1900" dirty="0" smtClean="0"/>
              <a:t>Early Mars </a:t>
            </a:r>
          </a:p>
          <a:p>
            <a:r>
              <a:rPr lang="en-US" sz="1900" dirty="0" err="1" smtClean="0"/>
              <a:t>Hyperthermals</a:t>
            </a:r>
            <a:r>
              <a:rPr lang="en-US" sz="1900" dirty="0" smtClean="0"/>
              <a:t> on Earth</a:t>
            </a:r>
          </a:p>
          <a:p>
            <a:r>
              <a:rPr lang="en-US" sz="1900" dirty="0" smtClean="0"/>
              <a:t>Oceans within ice-covered moons</a:t>
            </a:r>
          </a:p>
          <a:p>
            <a:r>
              <a:rPr lang="en-US" sz="1900" dirty="0" err="1" smtClean="0"/>
              <a:t>Exoplanetary</a:t>
            </a:r>
            <a:r>
              <a:rPr lang="en-US" sz="1900" dirty="0" smtClean="0"/>
              <a:t> systems e.g. TRAPPIST-1 system</a:t>
            </a:r>
            <a:endParaRPr lang="en-US" sz="1900" dirty="0"/>
          </a:p>
        </p:txBody>
      </p:sp>
      <p:sp>
        <p:nvSpPr>
          <p:cNvPr id="4" name="Oval 3"/>
          <p:cNvSpPr/>
          <p:nvPr/>
        </p:nvSpPr>
        <p:spPr>
          <a:xfrm>
            <a:off x="876545" y="3517900"/>
            <a:ext cx="19177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54" y="344650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TODAY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066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0" y="895685"/>
            <a:ext cx="6540500" cy="6540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927437"/>
            <a:ext cx="26797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H2-adsorbed-to-H2O-ice (yellow) on Saturn’s moon Hyperion (93K)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H2 does not condense until 10K 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6038"/>
            <a:ext cx="91440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00" smtClean="0"/>
              <a:t>Volatiles can be supplied directly as molecules, or contained within hydrated minerals, within clathrates, or adsorbed to ice particles</a:t>
            </a:r>
            <a:br>
              <a:rPr lang="en-US" sz="2700" smtClean="0"/>
            </a:br>
            <a:endParaRPr lang="en-US" sz="2700" dirty="0"/>
          </a:p>
        </p:txBody>
      </p:sp>
      <p:sp>
        <p:nvSpPr>
          <p:cNvPr id="8" name="TextBox 7"/>
          <p:cNvSpPr txBox="1"/>
          <p:nvPr/>
        </p:nvSpPr>
        <p:spPr>
          <a:xfrm>
            <a:off x="165100" y="6121400"/>
            <a:ext cx="2152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axis of Hyperion </a:t>
            </a:r>
          </a:p>
          <a:p>
            <a:r>
              <a:rPr lang="en-US" dirty="0" smtClean="0"/>
              <a:t>= 360 km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529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4 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Volatiles can be supplied directly as molecules, or contained within hydrated minerals, 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clathrates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or adsorbed to ice particles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Within </a:t>
            </a:r>
            <a:r>
              <a:rPr lang="en-US" dirty="0" err="1" smtClean="0">
                <a:solidFill>
                  <a:srgbClr val="FF0000"/>
                </a:solidFill>
              </a:rPr>
              <a:t>protoplanetary</a:t>
            </a:r>
            <a:r>
              <a:rPr lang="en-US" dirty="0" smtClean="0">
                <a:solidFill>
                  <a:srgbClr val="FF0000"/>
                </a:solidFill>
              </a:rPr>
              <a:t> disks, the habitable zone is in a region that theory suggests should be dry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Volatiles can be released on impact, or as the result of planetary differentiation.</a:t>
            </a:r>
            <a:endParaRPr lang="en-US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402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5518"/>
            <a:ext cx="59309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 smtClean="0"/>
              <a:t>Snowline concept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 smtClean="0"/>
              <a:t>Equilibrium condensation model</a:t>
            </a:r>
            <a:endParaRPr lang="en-US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9734"/>
            <a:ext cx="4169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Within </a:t>
            </a:r>
            <a:r>
              <a:rPr lang="en-US" b="1" dirty="0" err="1"/>
              <a:t>protoplanetary</a:t>
            </a:r>
            <a:r>
              <a:rPr lang="en-US" b="1" dirty="0"/>
              <a:t> disks, the habitable zone is in a region that theory suggests should be dry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684" y="0"/>
            <a:ext cx="4337316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86300" y="165100"/>
            <a:ext cx="4457700" cy="30734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53584" y="838200"/>
            <a:ext cx="143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rock-forming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minerals + Fe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88" y="2082800"/>
            <a:ext cx="4335712" cy="4775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962799" y="5295901"/>
            <a:ext cx="227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Catling &amp; </a:t>
            </a:r>
            <a:r>
              <a:rPr lang="en-US" dirty="0" err="1" smtClean="0"/>
              <a:t>Kasting</a:t>
            </a:r>
            <a:r>
              <a:rPr lang="en-US" dirty="0" smtClean="0"/>
              <a:t> </a:t>
            </a:r>
            <a:r>
              <a:rPr lang="en-US" dirty="0" err="1" smtClean="0"/>
              <a:t>ch.</a:t>
            </a:r>
            <a:r>
              <a:rPr lang="en-US" dirty="0" smtClean="0"/>
              <a:t>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034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49077" y="6475968"/>
            <a:ext cx="4961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von </a:t>
            </a:r>
            <a:r>
              <a:rPr lang="en-US" dirty="0" err="1" smtClean="0"/>
              <a:t>Dishoeck</a:t>
            </a:r>
            <a:r>
              <a:rPr lang="en-US" dirty="0" smtClean="0"/>
              <a:t> et al. </a:t>
            </a:r>
            <a:r>
              <a:rPr lang="en-US" i="1" dirty="0" smtClean="0"/>
              <a:t>in</a:t>
            </a:r>
            <a:r>
              <a:rPr lang="en-US" dirty="0" smtClean="0"/>
              <a:t> </a:t>
            </a:r>
            <a:r>
              <a:rPr lang="en-US" dirty="0" err="1" smtClean="0"/>
              <a:t>Protostars</a:t>
            </a:r>
            <a:r>
              <a:rPr lang="en-US" dirty="0" smtClean="0"/>
              <a:t> &amp; Planets VI, 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77" y="45134"/>
            <a:ext cx="9187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Within </a:t>
            </a:r>
            <a:r>
              <a:rPr lang="en-US" dirty="0" err="1"/>
              <a:t>protoplanetary</a:t>
            </a:r>
            <a:r>
              <a:rPr lang="en-US" dirty="0"/>
              <a:t> disks, the habitable zone is in a region that theory suggests should be dry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441443"/>
            <a:ext cx="8394700" cy="59416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3500" y="2554069"/>
            <a:ext cx="2994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 = Main Belt (2-3.5 AU)</a:t>
            </a:r>
          </a:p>
          <a:p>
            <a:r>
              <a:rPr lang="en-US" dirty="0" smtClean="0"/>
              <a:t>TNO = </a:t>
            </a:r>
            <a:r>
              <a:rPr lang="en-US" dirty="0" err="1" smtClean="0"/>
              <a:t>TransNeptunian</a:t>
            </a:r>
            <a:r>
              <a:rPr lang="en-US" dirty="0" smtClean="0"/>
              <a:t>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635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5246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5900" y="6375400"/>
            <a:ext cx="329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Catling &amp; </a:t>
            </a:r>
            <a:r>
              <a:rPr lang="en-US" dirty="0" err="1" smtClean="0"/>
              <a:t>Kasting</a:t>
            </a:r>
            <a:r>
              <a:rPr lang="en-US" dirty="0" smtClean="0"/>
              <a:t> 2017, chapter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563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4 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Volatiles can be supplied directly as molecules, or contained within hydrated minerals, 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clathrates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or adsorbed to ice particles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protoplanetary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disks, the habitable zone is in a region that theory suggests should be dry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Volatiles can be released on impact, or as the result of planetary differentiation.</a:t>
            </a:r>
            <a:endParaRPr lang="en-US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73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77800"/>
            <a:ext cx="6502400" cy="650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Within-disk migration of impactors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0800" y="5756870"/>
            <a:ext cx="5237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Gas drag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/>
              <a:t>Type I migration (gravitational interaction between </a:t>
            </a:r>
          </a:p>
          <a:p>
            <a:r>
              <a:rPr lang="en-US" dirty="0" smtClean="0"/>
              <a:t>planet and disk)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74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125" y="0"/>
            <a:ext cx="519233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543294" y="4356101"/>
            <a:ext cx="428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Raymond chapter in </a:t>
            </a:r>
            <a:r>
              <a:rPr lang="en-US" dirty="0" err="1" smtClean="0"/>
              <a:t>Protostars</a:t>
            </a:r>
            <a:r>
              <a:rPr lang="en-US" dirty="0" smtClean="0"/>
              <a:t> &amp; Planets VI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6294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Scattering of impactors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88287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984" y="0"/>
            <a:ext cx="68248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543294" y="4356101"/>
            <a:ext cx="428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Raymond chapter in </a:t>
            </a:r>
            <a:r>
              <a:rPr lang="en-US" dirty="0" err="1" smtClean="0"/>
              <a:t>Protostars</a:t>
            </a:r>
            <a:r>
              <a:rPr lang="en-US" dirty="0" smtClean="0"/>
              <a:t> &amp; Planets VI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6294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Scattering of impactors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564393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838" y="0"/>
            <a:ext cx="672981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11332"/>
            <a:ext cx="228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Kite &amp; Ford </a:t>
            </a:r>
            <a:r>
              <a:rPr lang="en-US" dirty="0" err="1" smtClean="0"/>
              <a:t>arXiv</a:t>
            </a:r>
            <a:r>
              <a:rPr lang="en-US" dirty="0" smtClean="0"/>
              <a:t> 2018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62944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Migration + Scattering of impactors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9153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Presentation of Knoll et al. </a:t>
            </a:r>
          </a:p>
          <a:p>
            <a:r>
              <a:rPr lang="en-US" dirty="0" smtClean="0"/>
              <a:t>Review of required reading</a:t>
            </a:r>
          </a:p>
          <a:p>
            <a:r>
              <a:rPr lang="en-US" dirty="0" smtClean="0"/>
              <a:t>Wrap-up of greenhouse effect lecture</a:t>
            </a:r>
          </a:p>
          <a:p>
            <a:r>
              <a:rPr lang="en-US" dirty="0" smtClean="0"/>
              <a:t>Volatile supply to growing planets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7854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5057"/>
            <a:ext cx="9144000" cy="7632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14918"/>
            <a:ext cx="4303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Dwarf planet Ceres is a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possible example of whole-planet migration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762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22338"/>
            <a:ext cx="3619500" cy="25447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Comets are not  likely to be the source of more than a small fraction of the water in Earth’s oceans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-1"/>
            <a:ext cx="5295900" cy="6750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3500" y="6235700"/>
            <a:ext cx="2752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Dauphas</a:t>
            </a:r>
            <a:r>
              <a:rPr lang="en-US" dirty="0" smtClean="0"/>
              <a:t> &amp; </a:t>
            </a:r>
            <a:r>
              <a:rPr lang="en-US" dirty="0" err="1" smtClean="0"/>
              <a:t>Morbidelli</a:t>
            </a:r>
            <a:r>
              <a:rPr lang="en-US" dirty="0" smtClean="0"/>
              <a:t>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532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4 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Volatiles can be supplied directly as molecules, or contained within hydrated minerals, 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clathrates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or adsorbed to ice particles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protoplanetary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disks, the habitable zone is in a region that theory suggests should be dry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Volatiles can be released on impact, or as the result of planetary differentiation.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248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271" y="0"/>
            <a:ext cx="561872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7868"/>
            <a:ext cx="41407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Volatiles can be released on impact</a:t>
            </a:r>
            <a:endParaRPr lang="en-US" sz="21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04977"/>
            <a:ext cx="465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Tyburczy</a:t>
            </a:r>
            <a:r>
              <a:rPr lang="en-US" sz="1600" dirty="0" smtClean="0"/>
              <a:t> et al. Earth &amp; Planetary Science Letters 1986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117600"/>
            <a:ext cx="3561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has units of energy density</a:t>
            </a:r>
          </a:p>
          <a:p>
            <a:r>
              <a:rPr lang="en-US" dirty="0" smtClean="0"/>
              <a:t>(1/2 rho*v^2)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9310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700" y="0"/>
            <a:ext cx="5321300" cy="8970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7868"/>
            <a:ext cx="41407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Volatiles can be released on impact</a:t>
            </a:r>
            <a:endParaRPr lang="en-US" sz="21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04977"/>
            <a:ext cx="2039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Catling &amp; </a:t>
            </a:r>
            <a:r>
              <a:rPr lang="en-US" sz="1600" dirty="0" err="1" smtClean="0"/>
              <a:t>Kasting</a:t>
            </a:r>
            <a:r>
              <a:rPr lang="en-US" sz="1600" dirty="0" smtClean="0"/>
              <a:t> </a:t>
            </a:r>
            <a:r>
              <a:rPr lang="en-US" sz="1600" dirty="0" err="1" smtClean="0"/>
              <a:t>ch.</a:t>
            </a:r>
            <a:r>
              <a:rPr lang="en-US" sz="1600" dirty="0" smtClean="0"/>
              <a:t> 6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0300"/>
            <a:ext cx="3999681" cy="171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030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4 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Volatiles can be supplied directly as molecules, or contained within hydrated minerals, within </a:t>
            </a:r>
            <a:r>
              <a:rPr lang="en-US" dirty="0" err="1" smtClean="0"/>
              <a:t>clathrates</a:t>
            </a:r>
            <a:r>
              <a:rPr lang="en-US" dirty="0" smtClean="0"/>
              <a:t>, or adsorbed to ice particles</a:t>
            </a:r>
          </a:p>
          <a:p>
            <a:r>
              <a:rPr lang="en-US" dirty="0" smtClean="0"/>
              <a:t>Within </a:t>
            </a:r>
            <a:r>
              <a:rPr lang="en-US" dirty="0" err="1" smtClean="0"/>
              <a:t>protoplanetary</a:t>
            </a:r>
            <a:r>
              <a:rPr lang="en-US" dirty="0" smtClean="0"/>
              <a:t> disks, the habitable zone is in a region that theory suggests should be dry</a:t>
            </a:r>
          </a:p>
          <a:p>
            <a:r>
              <a:rPr lang="en-US" dirty="0" smtClean="0"/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/>
              <a:t>Volatiles can be released on impact, or as the result of planetary differentiation.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0611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108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685800"/>
            <a:ext cx="7175500" cy="5702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700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sz="3300" dirty="0" smtClean="0"/>
              <a:t>Key points from Forget &amp; </a:t>
            </a:r>
            <a:r>
              <a:rPr lang="en-US" sz="3300" dirty="0" err="1" smtClean="0"/>
              <a:t>Leconte</a:t>
            </a:r>
            <a:r>
              <a:rPr lang="en-US" sz="3300" dirty="0" smtClean="0"/>
              <a:t> (2014):</a:t>
            </a:r>
            <a:br>
              <a:rPr lang="en-US" sz="3300" dirty="0" smtClean="0"/>
            </a:br>
            <a:r>
              <a:rPr lang="en-US" sz="3300" dirty="0" smtClean="0"/>
              <a:t>range of possible atmospheres (and the processes</a:t>
            </a:r>
            <a:br>
              <a:rPr lang="en-US" sz="3300" dirty="0" smtClean="0"/>
            </a:br>
            <a:r>
              <a:rPr lang="en-US" sz="3300" dirty="0" smtClean="0"/>
              <a:t>that separate them)</a:t>
            </a:r>
            <a:br>
              <a:rPr lang="en-US" sz="3300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299200"/>
            <a:ext cx="3460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Forget &amp; </a:t>
            </a:r>
            <a:r>
              <a:rPr lang="en-US" dirty="0" err="1" smtClean="0"/>
              <a:t>Leconte</a:t>
            </a:r>
            <a:r>
              <a:rPr lang="en-US" dirty="0" smtClean="0"/>
              <a:t>, Phil. Trans.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3248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8200"/>
            <a:ext cx="6075766" cy="4380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878" y="0"/>
            <a:ext cx="4651022" cy="2616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05850" y="2615168"/>
            <a:ext cx="2238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G. Kuiper (U. Chicago)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3262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Pluto &amp; kin = The Kuiper Belt:</a:t>
            </a:r>
          </a:p>
          <a:p>
            <a:r>
              <a:rPr lang="en-US" b="1" dirty="0" smtClean="0"/>
              <a:t>(Planetary science with large </a:t>
            </a:r>
            <a:r>
              <a:rPr lang="en-US" b="1" i="1" dirty="0" smtClean="0"/>
              <a:t>n</a:t>
            </a:r>
            <a:r>
              <a:rPr lang="en-US" b="1" dirty="0" smtClean="0"/>
              <a:t>!)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755471"/>
            <a:ext cx="46990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Range of albedos, sizes, compositions,</a:t>
            </a:r>
          </a:p>
          <a:p>
            <a:r>
              <a:rPr lang="en-US" dirty="0"/>
              <a:t>d</a:t>
            </a:r>
            <a:r>
              <a:rPr lang="en-US" dirty="0" smtClean="0"/>
              <a:t>istances from the sun. Principal volatiles:</a:t>
            </a:r>
            <a:br>
              <a:rPr lang="en-US" dirty="0" smtClean="0"/>
            </a:br>
            <a:r>
              <a:rPr lang="en-US" dirty="0" smtClean="0"/>
              <a:t>N2, CO2, CO, CH4. H2O has negligible saturation</a:t>
            </a:r>
          </a:p>
          <a:p>
            <a:r>
              <a:rPr lang="en-US" dirty="0"/>
              <a:t>v</a:t>
            </a:r>
            <a:r>
              <a:rPr lang="en-US" dirty="0" smtClean="0"/>
              <a:t>apor pressure (only way to remove H2O is</a:t>
            </a:r>
          </a:p>
          <a:p>
            <a:r>
              <a:rPr lang="en-US" dirty="0" err="1" smtClean="0"/>
              <a:t>Nonthermal</a:t>
            </a:r>
            <a:r>
              <a:rPr lang="en-US" dirty="0" smtClean="0"/>
              <a:t> mechanisms, or </a:t>
            </a:r>
            <a:r>
              <a:rPr lang="en-US" dirty="0" err="1" smtClean="0"/>
              <a:t>cryovolcanism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27916" y="6488668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ASIDE – NOT REQUIRED FOR HOMEWORK OR FINAL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1942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1" y="0"/>
            <a:ext cx="6705600" cy="5003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7916" y="6488668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ASIDE – NOT REQUIRED FOR HOMEWORK OR FINAL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363769" y="2501900"/>
            <a:ext cx="368300" cy="355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32069" y="27686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Has CH4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192" y="2679700"/>
            <a:ext cx="3313043" cy="330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901" y="5060434"/>
            <a:ext cx="2698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Brown &amp; Schaller </a:t>
            </a:r>
            <a:r>
              <a:rPr lang="en-US" dirty="0" err="1" smtClean="0"/>
              <a:t>ApJ</a:t>
            </a:r>
            <a:r>
              <a:rPr lang="en-US" dirty="0" smtClean="0"/>
              <a:t> 2007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11097" y="1756370"/>
            <a:ext cx="2001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</a:t>
            </a:r>
            <a:r>
              <a:rPr lang="en-US" baseline="-25000" dirty="0" smtClean="0"/>
              <a:t>4</a:t>
            </a:r>
            <a:r>
              <a:rPr lang="en-US" dirty="0" smtClean="0"/>
              <a:t> distribution</a:t>
            </a:r>
          </a:p>
          <a:p>
            <a:r>
              <a:rPr lang="en-US" dirty="0"/>
              <a:t>o</a:t>
            </a:r>
            <a:r>
              <a:rPr lang="en-US" dirty="0" smtClean="0"/>
              <a:t>n Pluto from 2015</a:t>
            </a:r>
          </a:p>
          <a:p>
            <a:r>
              <a:rPr lang="en-US" dirty="0" smtClean="0"/>
              <a:t>flyby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632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432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7F7F7F"/>
                </a:solidFill>
              </a:rPr>
              <a:t>Lecture </a:t>
            </a:r>
            <a:r>
              <a:rPr lang="en-US" sz="3000" b="1" dirty="0" smtClean="0">
                <a:solidFill>
                  <a:srgbClr val="7F7F7F"/>
                </a:solidFill>
              </a:rPr>
              <a:t>3: Atmospheric science basics</a:t>
            </a:r>
            <a:r>
              <a:rPr lang="en-US" sz="3000" b="1" dirty="0" smtClean="0">
                <a:solidFill>
                  <a:srgbClr val="7F7F7F"/>
                </a:solidFill>
              </a:rPr>
              <a:t>:</a:t>
            </a:r>
            <a:r>
              <a:rPr lang="en-US" sz="3000" b="1" dirty="0" smtClean="0">
                <a:solidFill>
                  <a:srgbClr val="7F7F7F"/>
                </a:solidFill>
              </a:rPr>
              <a:t> </a:t>
            </a:r>
            <a:r>
              <a:rPr lang="en-US" sz="3000" b="1" dirty="0" smtClean="0">
                <a:solidFill>
                  <a:srgbClr val="7F7F7F"/>
                </a:solidFill>
              </a:rPr>
              <a:t>Key points</a:t>
            </a:r>
            <a:endParaRPr lang="en-US" sz="3000" b="1" dirty="0">
              <a:solidFill>
                <a:srgbClr val="7F7F7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0" y="1045996"/>
            <a:ext cx="8887126" cy="570155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F7F7F"/>
                </a:solidFill>
              </a:rPr>
              <a:t>Describe and qualitatively explain vertical temperature structure of rocky-planet atmospheres.</a:t>
            </a:r>
            <a:endParaRPr lang="en-US" b="1" dirty="0" smtClean="0">
              <a:solidFill>
                <a:srgbClr val="7F7F7F"/>
              </a:solidFill>
            </a:endParaRPr>
          </a:p>
          <a:p>
            <a:r>
              <a:rPr lang="en-US" b="1" dirty="0" smtClean="0"/>
              <a:t>Apply elementary models of radiation balance.</a:t>
            </a:r>
          </a:p>
          <a:p>
            <a:r>
              <a:rPr lang="en-US" b="1" dirty="0" smtClean="0">
                <a:solidFill>
                  <a:srgbClr val="7F7F7F"/>
                </a:solidFill>
              </a:rPr>
              <a:t>Explain the greenhouse effect in terms of vertical temperature structure and opacity at visible and thermal wavelengths.</a:t>
            </a:r>
          </a:p>
          <a:p>
            <a:r>
              <a:rPr lang="en-US" b="1" dirty="0" smtClean="0">
                <a:solidFill>
                  <a:srgbClr val="7F7F7F"/>
                </a:solidFill>
              </a:rPr>
              <a:t>(Explain the theoretical basis for expecting an atmosphere-surface temperature offset).</a:t>
            </a:r>
            <a:endParaRPr lang="en-US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8304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"/>
            <a:ext cx="91440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304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212" y="0"/>
            <a:ext cx="443478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4569800" cy="2781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" y="1713468"/>
            <a:ext cx="363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Rankine-Hugoniot</a:t>
            </a:r>
            <a:r>
              <a:rPr lang="en-US" dirty="0" smtClean="0"/>
              <a:t> equation-of-state: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5809433"/>
            <a:ext cx="1625600" cy="4800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17700" y="5930599"/>
            <a:ext cx="219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Gruneisen</a:t>
            </a:r>
            <a:r>
              <a:rPr lang="en-US" dirty="0" smtClean="0"/>
              <a:t> parameter</a:t>
            </a:r>
            <a:endParaRPr lang="en-US" dirty="0"/>
          </a:p>
        </p:txBody>
      </p:sp>
      <p:sp>
        <p:nvSpPr>
          <p:cNvPr id="9" name="Right Brace 8"/>
          <p:cNvSpPr/>
          <p:nvPr/>
        </p:nvSpPr>
        <p:spPr>
          <a:xfrm rot="5400000">
            <a:off x="985837" y="4465179"/>
            <a:ext cx="263525" cy="38191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 rot="5400000">
            <a:off x="2617328" y="3493629"/>
            <a:ext cx="263525" cy="242661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2100" y="4732731"/>
            <a:ext cx="1038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diabatic</a:t>
            </a:r>
          </a:p>
          <a:p>
            <a:r>
              <a:rPr lang="en-US" dirty="0" smtClean="0"/>
              <a:t>heating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17700" y="4768094"/>
            <a:ext cx="1948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+entropy from</a:t>
            </a:r>
          </a:p>
          <a:p>
            <a:r>
              <a:rPr lang="en-US" dirty="0"/>
              <a:t>s</a:t>
            </a:r>
            <a:r>
              <a:rPr lang="en-US" dirty="0" smtClean="0"/>
              <a:t>hock deformation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" y="6488668"/>
            <a:ext cx="429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Karato</a:t>
            </a:r>
            <a:r>
              <a:rPr lang="en-US" i="1" dirty="0" smtClean="0"/>
              <a:t>, Proc. Japanese Acad. Series B, 2014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634374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400"/>
            <a:ext cx="9144000" cy="551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78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8421"/>
            <a:ext cx="9144000" cy="82759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Definition of Bond/planetary albedo</a:t>
            </a:r>
            <a:br>
              <a:rPr lang="en-US" dirty="0" smtClean="0"/>
            </a:br>
            <a:r>
              <a:rPr lang="en-US" dirty="0" smtClean="0"/>
              <a:t>(used for climate calculations)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245"/>
            <a:ext cx="3789432" cy="39829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897" y="1660210"/>
            <a:ext cx="4635500" cy="284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538001"/>
            <a:ext cx="86264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Kepler</a:t>
            </a:r>
            <a:r>
              <a:rPr lang="en-US" dirty="0" smtClean="0"/>
              <a:t> space telescope measures the dip in visible light from an </a:t>
            </a:r>
            <a:r>
              <a:rPr lang="en-US" dirty="0" err="1" smtClean="0"/>
              <a:t>exoplanet+star</a:t>
            </a:r>
            <a:r>
              <a:rPr lang="en-US" dirty="0" smtClean="0"/>
              <a:t> when the </a:t>
            </a:r>
          </a:p>
          <a:p>
            <a:r>
              <a:rPr lang="en-US" dirty="0" smtClean="0"/>
              <a:t>exoplanet</a:t>
            </a:r>
            <a:r>
              <a:rPr lang="en-US" dirty="0"/>
              <a:t> </a:t>
            </a:r>
            <a:r>
              <a:rPr lang="en-US" dirty="0" smtClean="0"/>
              <a:t>passes behind the </a:t>
            </a:r>
            <a:r>
              <a:rPr lang="en-US" dirty="0" err="1" smtClean="0"/>
              <a:t>exoplanet’s</a:t>
            </a:r>
            <a:r>
              <a:rPr lang="en-US" dirty="0" smtClean="0"/>
              <a:t> host star. </a:t>
            </a:r>
          </a:p>
          <a:p>
            <a:r>
              <a:rPr lang="en-US" dirty="0" smtClean="0"/>
              <a:t>(a) What is the phase angle for this measurement?</a:t>
            </a:r>
          </a:p>
          <a:p>
            <a:r>
              <a:rPr lang="en-US" dirty="0" smtClean="0"/>
              <a:t>(b) Does this measurement constrain the Bond/planetary albedo or the geometric albedo? 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293" y="1127245"/>
            <a:ext cx="2616200" cy="736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81870" y="1127245"/>
            <a:ext cx="1670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balance: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325058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8333" y="-115416"/>
            <a:ext cx="3752728" cy="91986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0352" y="6488668"/>
            <a:ext cx="2163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Langmuir &amp; </a:t>
            </a:r>
            <a:r>
              <a:rPr lang="en-US" dirty="0" err="1" smtClean="0"/>
              <a:t>Broecker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332"/>
            <a:ext cx="9144000" cy="2316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407" y="1032"/>
            <a:ext cx="2616200" cy="73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9984" y="1032"/>
            <a:ext cx="1670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balance:</a:t>
            </a:r>
            <a:endParaRPr lang="en-US" baseline="30000" dirty="0"/>
          </a:p>
        </p:txBody>
      </p:sp>
      <p:sp>
        <p:nvSpPr>
          <p:cNvPr id="2" name="Oval 1"/>
          <p:cNvSpPr/>
          <p:nvPr/>
        </p:nvSpPr>
        <p:spPr>
          <a:xfrm>
            <a:off x="7249554" y="4537517"/>
            <a:ext cx="585102" cy="34245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2" idx="3"/>
          </p:cNvCxnSpPr>
          <p:nvPr/>
        </p:nvCxnSpPr>
        <p:spPr>
          <a:xfrm flipV="1">
            <a:off x="6293412" y="4829820"/>
            <a:ext cx="1041828" cy="153043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125300" y="5818977"/>
            <a:ext cx="3168112" cy="669691"/>
          </a:xfrm>
          <a:prstGeom prst="rect">
            <a:avLst/>
          </a:prstGeom>
          <a:solidFill>
            <a:srgbClr val="FFFFFF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25300" y="5857726"/>
            <a:ext cx="320644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~2/3 from H2O; ~1/3 from CO2</a:t>
            </a:r>
          </a:p>
          <a:p>
            <a:r>
              <a:rPr lang="en-US" sz="1700" dirty="0" smtClean="0"/>
              <a:t>However, “H2O is a slave to CO2.”</a:t>
            </a:r>
            <a:endParaRPr lang="en-US" sz="1700" dirty="0"/>
          </a:p>
        </p:txBody>
      </p:sp>
      <p:sp>
        <p:nvSpPr>
          <p:cNvPr id="13" name="Oval 12"/>
          <p:cNvSpPr/>
          <p:nvPr/>
        </p:nvSpPr>
        <p:spPr>
          <a:xfrm>
            <a:off x="7249554" y="5203598"/>
            <a:ext cx="585102" cy="34245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249554" y="4214485"/>
            <a:ext cx="585102" cy="34245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63407" y="5446169"/>
            <a:ext cx="577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63407" y="3977067"/>
            <a:ext cx="577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463703"/>
            <a:ext cx="6243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Titan: </a:t>
            </a:r>
            <a:r>
              <a:rPr lang="en-US" sz="1600" u="sng" dirty="0" smtClean="0"/>
              <a:t>complicated</a:t>
            </a:r>
            <a:r>
              <a:rPr lang="en-US" sz="1600" dirty="0" smtClean="0"/>
              <a:t> due to interplay of CH4, H2, and </a:t>
            </a:r>
            <a:r>
              <a:rPr lang="en-US" sz="1600" dirty="0" err="1" smtClean="0"/>
              <a:t>antigreenhouse</a:t>
            </a:r>
            <a:r>
              <a:rPr lang="en-US" sz="1600" dirty="0" smtClean="0"/>
              <a:t> haze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6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203200"/>
            <a:ext cx="7289800" cy="6451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6769" y="0"/>
            <a:ext cx="7206743" cy="94174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70355" y="152400"/>
            <a:ext cx="2316445" cy="43262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139" y="152400"/>
            <a:ext cx="883803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/>
              <a:t>The global mean surface temperature can be a lot less than the effective temperature</a:t>
            </a:r>
            <a:endParaRPr lang="en-US" sz="1900" b="1" dirty="0"/>
          </a:p>
        </p:txBody>
      </p:sp>
    </p:spTree>
    <p:extLst>
      <p:ext uri="{BB962C8B-B14F-4D97-AF65-F5344CB8AC3E}">
        <p14:creationId xmlns:p14="http://schemas.microsoft.com/office/powerpoint/2010/main" val="1114726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6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Top-of-atmosphere energy in = </a:t>
            </a:r>
            <a:br>
              <a:rPr lang="en-US" dirty="0" smtClean="0"/>
            </a:br>
            <a:r>
              <a:rPr lang="en-US" dirty="0" smtClean="0"/>
              <a:t>top-of-atmosphere energy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427"/>
            <a:ext cx="8229600" cy="4525963"/>
          </a:xfrm>
        </p:spPr>
        <p:txBody>
          <a:bodyPr/>
          <a:lstStyle/>
          <a:p>
            <a:r>
              <a:rPr lang="en-US" dirty="0" smtClean="0"/>
              <a:t>How quickly would Earth’s surface temperature double with a 1 W/m^2 (&lt;1%) top-of-atmosphere energy imbalance?</a:t>
            </a:r>
          </a:p>
          <a:p>
            <a:r>
              <a:rPr lang="en-US" dirty="0" smtClean="0"/>
              <a:t>How quickly did Earth’s surface temperature return to normal following the </a:t>
            </a:r>
            <a:r>
              <a:rPr lang="en-US" dirty="0" err="1" smtClean="0"/>
              <a:t>Chicxulub</a:t>
            </a:r>
            <a:r>
              <a:rPr lang="en-US" dirty="0" smtClean="0"/>
              <a:t> impact (~15 km diameter asteroid, ~30 km/s)?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23551" y="1230868"/>
            <a:ext cx="582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a very good approximation for the purposes of this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555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9953</TotalTime>
  <Words>1616</Words>
  <Application>Microsoft Macintosh PowerPoint</Application>
  <PresentationFormat>On-screen Show (4:3)</PresentationFormat>
  <Paragraphs>208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GEOS 22060/ GEOS 32060 / ASTR 45900 </vt:lpstr>
      <vt:lpstr>Logistics  </vt:lpstr>
      <vt:lpstr>Course outline</vt:lpstr>
      <vt:lpstr>Today</vt:lpstr>
      <vt:lpstr>Lecture 3: Atmospheric science basics: Key points</vt:lpstr>
      <vt:lpstr>Definition of Bond/planetary albedo (used for climate calculations)</vt:lpstr>
      <vt:lpstr>PowerPoint Presentation</vt:lpstr>
      <vt:lpstr>PowerPoint Presentation</vt:lpstr>
      <vt:lpstr>Top-of-atmosphere energy in =  top-of-atmosphere energy out</vt:lpstr>
      <vt:lpstr>Lecture 3: Atmospheric science basics: Key points</vt:lpstr>
      <vt:lpstr>PowerPoint Presentation</vt:lpstr>
      <vt:lpstr>PowerPoint Presentation</vt:lpstr>
      <vt:lpstr>PowerPoint Presentation</vt:lpstr>
      <vt:lpstr>PowerPoint Presentation</vt:lpstr>
      <vt:lpstr>Lecture 3: Atmospheric science basics: Key points</vt:lpstr>
      <vt:lpstr>Relationship between surface temperature and atmospheric temperature</vt:lpstr>
      <vt:lpstr>Relationship between surface temperature and atmospheric temperature</vt:lpstr>
      <vt:lpstr>Lecture 4 – volatile supply</vt:lpstr>
      <vt:lpstr>Lecture 4 – volatile supply – key points</vt:lpstr>
      <vt:lpstr>Orbit essentials</vt:lpstr>
      <vt:lpstr>Data sources for planet formation</vt:lpstr>
      <vt:lpstr>PowerPoint Presentation</vt:lpstr>
      <vt:lpstr>PowerPoint Presentation</vt:lpstr>
      <vt:lpstr>PowerPoint Presentation</vt:lpstr>
      <vt:lpstr>PowerPoint Presentation</vt:lpstr>
      <vt:lpstr>Volatiles can be supplied directly as molecules, or contained within hydrated/C-bearing minerals, within clathrates, or adsorbed to ice particles </vt:lpstr>
      <vt:lpstr>Hydrated/C-bearing minerals</vt:lpstr>
      <vt:lpstr>PowerPoint Presentation</vt:lpstr>
      <vt:lpstr>Volatiles can be supplied directly as molecules, or contained within hydrated minerals, within clathrates, or adsorbed to ice particles </vt:lpstr>
      <vt:lpstr>PowerPoint Presentation</vt:lpstr>
      <vt:lpstr>Lecture 4 – volatile supply – key points</vt:lpstr>
      <vt:lpstr>PowerPoint Presentation</vt:lpstr>
      <vt:lpstr>PowerPoint Presentation</vt:lpstr>
      <vt:lpstr>PowerPoint Presentation</vt:lpstr>
      <vt:lpstr>Lecture 4 – volatile supply – key points</vt:lpstr>
      <vt:lpstr>Within-disk migration of impactors</vt:lpstr>
      <vt:lpstr>PowerPoint Presentation</vt:lpstr>
      <vt:lpstr>PowerPoint Presentation</vt:lpstr>
      <vt:lpstr>PowerPoint Presentation</vt:lpstr>
      <vt:lpstr>PowerPoint Presentation</vt:lpstr>
      <vt:lpstr>Comets are not  likely to be the source of more than a small fraction of the water in Earth’s oceans</vt:lpstr>
      <vt:lpstr>Lecture 4 – volatile supply – key points</vt:lpstr>
      <vt:lpstr>PowerPoint Presentation</vt:lpstr>
      <vt:lpstr>PowerPoint Presentation</vt:lpstr>
      <vt:lpstr>Lecture 4 – volatile supply – key points</vt:lpstr>
      <vt:lpstr>Backup slides</vt:lpstr>
      <vt:lpstr>Key points from Forget &amp; Leconte (2014): range of possible atmospheres (and the processes that separate them)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249</cp:revision>
  <dcterms:created xsi:type="dcterms:W3CDTF">2016-01-07T03:39:51Z</dcterms:created>
  <dcterms:modified xsi:type="dcterms:W3CDTF">2018-04-10T06:28:18Z</dcterms:modified>
</cp:coreProperties>
</file>