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9" r:id="rId2"/>
    <p:sldId id="394" r:id="rId3"/>
    <p:sldId id="432" r:id="rId4"/>
    <p:sldId id="407" r:id="rId5"/>
    <p:sldId id="410" r:id="rId6"/>
    <p:sldId id="408" r:id="rId7"/>
    <p:sldId id="418" r:id="rId8"/>
    <p:sldId id="411" r:id="rId9"/>
    <p:sldId id="351" r:id="rId10"/>
    <p:sldId id="430" r:id="rId11"/>
    <p:sldId id="431" r:id="rId12"/>
    <p:sldId id="423" r:id="rId13"/>
    <p:sldId id="424" r:id="rId14"/>
    <p:sldId id="416" r:id="rId15"/>
    <p:sldId id="425" r:id="rId16"/>
    <p:sldId id="428" r:id="rId17"/>
    <p:sldId id="436" r:id="rId18"/>
    <p:sldId id="446" r:id="rId19"/>
    <p:sldId id="426" r:id="rId20"/>
    <p:sldId id="429" r:id="rId21"/>
    <p:sldId id="427" r:id="rId22"/>
    <p:sldId id="421" r:id="rId23"/>
    <p:sldId id="443" r:id="rId24"/>
    <p:sldId id="417" r:id="rId25"/>
    <p:sldId id="420" r:id="rId26"/>
    <p:sldId id="437" r:id="rId27"/>
    <p:sldId id="422" r:id="rId28"/>
    <p:sldId id="441" r:id="rId29"/>
    <p:sldId id="439" r:id="rId30"/>
    <p:sldId id="438" r:id="rId31"/>
    <p:sldId id="434" r:id="rId32"/>
    <p:sldId id="433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927" autoAdjust="0"/>
  </p:normalViewPr>
  <p:slideViewPr>
    <p:cSldViewPr snapToGrid="0" snapToObjects="1">
      <p:cViewPr>
        <p:scale>
          <a:sx n="100" d="100"/>
          <a:sy n="100" d="100"/>
        </p:scale>
        <p:origin x="-1296" y="-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95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RETAIN WATER</a:t>
            </a:r>
          </a:p>
          <a:p>
            <a:pPr>
              <a:spcBef>
                <a:spcPct val="0"/>
              </a:spcBef>
            </a:pPr>
            <a:endParaRPr lang="en-US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So there’s no shortage of planets. And assuming there’s enough stirring of orbits early on </a:t>
            </a:r>
            <a:r>
              <a:rPr lang="en-US" b="1">
                <a:latin typeface="Calibri" charset="0"/>
              </a:rPr>
              <a:t>to guarantee a non-negligible endowment of water for terrestrial planets, </a:t>
            </a:r>
            <a:r>
              <a:rPr lang="en-US">
                <a:latin typeface="Calibri" charset="0"/>
              </a:rPr>
              <a:t>The question of the nearest habitable planet really boils down to whether they can hang on to their water. </a:t>
            </a:r>
          </a:p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Take Earth as an example: this is not easy because the Sun’s luminosity is changing, and the rate of tectonic activity is also changing, and even a small imbalance between greenhouse gas supply and greenhouse gas removal would cause disaster if sustained. So unless our planet is very fortunate there is a need for a stabilizing feedback. And so an idea was developed on the basis that we are not very-lucky: (Carbonate-silicate feedback) (Start in equilibrium – ghg_in = ghg_outthe … </a:t>
            </a:r>
            <a:r>
              <a:rPr lang="en-US">
                <a:latin typeface="Calibri" charset="0"/>
                <a:sym typeface="Wingdings" charset="0"/>
              </a:rPr>
              <a:t> Describe) </a:t>
            </a:r>
            <a:r>
              <a:rPr lang="en-US">
                <a:latin typeface="Calibri" charset="0"/>
              </a:rPr>
              <a:t>And this concept is so useful in understanding Earth history, that when we think of the circumstellar HZ on planets-in-general, we think of it as </a:t>
            </a:r>
            <a:r>
              <a:rPr lang="en-US" b="1" i="1">
                <a:latin typeface="Calibri" charset="0"/>
              </a:rPr>
              <a:t>the range of distances from the star within which climate-stabilizing feedback *might* operate.</a:t>
            </a:r>
          </a:p>
        </p:txBody>
      </p:sp>
      <p:sp>
        <p:nvSpPr>
          <p:cNvPr id="279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72ECE3C5-A3CD-2642-ABB5-9F2CDBC6583F}" type="slidenum">
              <a:rPr lang="en-US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4/4/18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</a:t>
            </a:r>
            <a:r>
              <a:rPr lang="en-US" dirty="0"/>
              <a:t>3</a:t>
            </a:r>
            <a:endParaRPr lang="en-US" dirty="0" smtClean="0"/>
          </a:p>
          <a:p>
            <a:r>
              <a:rPr lang="en-US" dirty="0" smtClean="0"/>
              <a:t>Friday 6 </a:t>
            </a:r>
            <a:r>
              <a:rPr lang="en-US" dirty="0" smtClean="0"/>
              <a:t>April 2018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What makes a planet habitable?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1709" y="841865"/>
            <a:ext cx="9811583" cy="51510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2499" y="6221249"/>
            <a:ext cx="207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Horizontal structure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140482" y="6430596"/>
            <a:ext cx="5003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JunoCam</a:t>
            </a:r>
            <a:r>
              <a:rPr lang="en-US" dirty="0" smtClean="0"/>
              <a:t> on JUNO spacecraft (Jupiter polar orbiter)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31881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8783" y="171228"/>
            <a:ext cx="10137135" cy="54221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42499" y="6221249"/>
            <a:ext cx="1813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Vertical structure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376864" y="6405915"/>
            <a:ext cx="5767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LORRI (Long Range Reconnaissance Imager) / New Horizons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078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3386" y="76200"/>
            <a:ext cx="5816600" cy="6692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77378"/>
            <a:ext cx="1772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Catling &amp; </a:t>
            </a:r>
            <a:r>
              <a:rPr lang="en-US" dirty="0" err="1" smtClean="0"/>
              <a:t>Kasting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24246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404"/>
            <a:ext cx="6869055" cy="6668596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6735807" y="2896591"/>
            <a:ext cx="0" cy="1170051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735807" y="2992322"/>
            <a:ext cx="244227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mostly </a:t>
            </a:r>
            <a:r>
              <a:rPr lang="en-US" b="1" dirty="0" smtClean="0"/>
              <a:t>convective</a:t>
            </a:r>
          </a:p>
          <a:p>
            <a:r>
              <a:rPr lang="en-US" dirty="0" smtClean="0"/>
              <a:t>heat transport. optically</a:t>
            </a:r>
          </a:p>
          <a:p>
            <a:r>
              <a:rPr lang="en-US" dirty="0" smtClean="0"/>
              <a:t>thick (opaque) in the</a:t>
            </a:r>
          </a:p>
          <a:p>
            <a:r>
              <a:rPr lang="en-US" dirty="0" smtClean="0"/>
              <a:t>thermal, optically thin</a:t>
            </a:r>
          </a:p>
          <a:p>
            <a:r>
              <a:rPr lang="en-US" dirty="0" smtClean="0"/>
              <a:t>(translucent) in the </a:t>
            </a:r>
          </a:p>
          <a:p>
            <a:r>
              <a:rPr lang="en-US" dirty="0" smtClean="0"/>
              <a:t>visible under cloud-free</a:t>
            </a:r>
          </a:p>
          <a:p>
            <a:r>
              <a:rPr lang="en-US" dirty="0" smtClean="0"/>
              <a:t>conditions.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69055" y="1603929"/>
            <a:ext cx="17235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mostly </a:t>
            </a:r>
            <a:r>
              <a:rPr lang="en-US" b="1" dirty="0" smtClean="0"/>
              <a:t>radiative</a:t>
            </a:r>
          </a:p>
          <a:p>
            <a:r>
              <a:rPr lang="en-US" dirty="0" smtClean="0"/>
              <a:t>heat transport</a:t>
            </a:r>
          </a:p>
          <a:p>
            <a:r>
              <a:rPr lang="en-US" i="1" dirty="0" smtClean="0"/>
              <a:t>stratified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735807" y="1212858"/>
            <a:ext cx="0" cy="156958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380977" y="1726539"/>
            <a:ext cx="1255829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80200" y="1726539"/>
            <a:ext cx="14542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stratospheric </a:t>
            </a:r>
          </a:p>
          <a:p>
            <a:pPr algn="r"/>
            <a:r>
              <a:rPr lang="en-US" dirty="0" smtClean="0"/>
              <a:t>absorption of</a:t>
            </a:r>
          </a:p>
          <a:p>
            <a:pPr algn="r"/>
            <a:r>
              <a:rPr lang="en-US" dirty="0" smtClean="0"/>
              <a:t>sunlight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85839" y="2310735"/>
            <a:ext cx="1681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STRATOSPHERE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2181" y="3212166"/>
            <a:ext cx="159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TROPOSPHERE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809943" y="2649869"/>
            <a:ext cx="1288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tropopause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4806" y="-48528"/>
            <a:ext cx="8930262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For Earth, </a:t>
            </a:r>
            <a:r>
              <a:rPr lang="en-US" b="1" dirty="0" smtClean="0"/>
              <a:t>sunlight (most energy in 0.1-1 </a:t>
            </a:r>
            <a:r>
              <a:rPr lang="en-US" b="1" dirty="0" err="1" smtClean="0"/>
              <a:t>μm</a:t>
            </a:r>
            <a:r>
              <a:rPr lang="en-US" b="1" dirty="0" smtClean="0"/>
              <a:t> wavelengths) is mostly absorbed at the ground</a:t>
            </a:r>
          </a:p>
          <a:p>
            <a:r>
              <a:rPr lang="en-US" b="1" dirty="0" smtClean="0"/>
              <a:t>Thermal emission (most energy at 4-20 </a:t>
            </a:r>
            <a:r>
              <a:rPr lang="en-US" b="1" dirty="0" err="1" smtClean="0"/>
              <a:t>μm</a:t>
            </a:r>
            <a:r>
              <a:rPr lang="en-US" b="1" dirty="0" smtClean="0"/>
              <a:t> for habitable surfaces) </a:t>
            </a:r>
          </a:p>
          <a:p>
            <a:r>
              <a:rPr lang="en-US" b="1" dirty="0" smtClean="0"/>
              <a:t>is mostly re-radiated to space in the upper troposphere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1022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9826" y="1757900"/>
            <a:ext cx="3705654" cy="14398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Hydrostatic balance and atmospheric pressure vs. height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2570"/>
            <a:ext cx="5892800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25" y="2354570"/>
            <a:ext cx="4521200" cy="1193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668" y="3588830"/>
            <a:ext cx="1470888" cy="4102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51556" y="3588830"/>
            <a:ext cx="137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ideal gas law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34348"/>
            <a:ext cx="9144000" cy="10890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0378" y="5197229"/>
            <a:ext cx="3178598" cy="140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50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277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Atmospheric vertical thermal structure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97" y="1713406"/>
            <a:ext cx="7124700" cy="2273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597" y="889653"/>
            <a:ext cx="3764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DRY ADIABATIC LAPSE RATE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2805533" y="2462128"/>
            <a:ext cx="82770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33238" y="2277462"/>
            <a:ext cx="298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depends on atm. composition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2672519" y="1912035"/>
            <a:ext cx="827704" cy="1317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400328" y="1444392"/>
            <a:ext cx="53142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O(10</a:t>
            </a:r>
            <a:r>
              <a:rPr lang="en-US" baseline="30000" dirty="0" smtClean="0"/>
              <a:t>1</a:t>
            </a:r>
            <a:r>
              <a:rPr lang="en-US" dirty="0" smtClean="0"/>
              <a:t>) m/s^2 (for rocky planets, </a:t>
            </a:r>
            <a:r>
              <a:rPr lang="en-US" u="sng" dirty="0" smtClean="0"/>
              <a:t>never or almost never</a:t>
            </a:r>
          </a:p>
          <a:p>
            <a:r>
              <a:rPr lang="en-US" dirty="0" smtClean="0"/>
              <a:t> 10</a:t>
            </a:r>
            <a:r>
              <a:rPr lang="en-US" baseline="30000" dirty="0" smtClean="0"/>
              <a:t>2</a:t>
            </a:r>
            <a:r>
              <a:rPr lang="en-US" dirty="0" smtClean="0"/>
              <a:t> m/s^2, per Leslie Roger’s work)</a:t>
            </a:r>
            <a:endParaRPr lang="en-US" u="sng" dirty="0"/>
          </a:p>
        </p:txBody>
      </p:sp>
      <p:sp>
        <p:nvSpPr>
          <p:cNvPr id="13" name="TextBox 12"/>
          <p:cNvSpPr txBox="1"/>
          <p:nvPr/>
        </p:nvSpPr>
        <p:spPr>
          <a:xfrm>
            <a:off x="2894191" y="3993572"/>
            <a:ext cx="5792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Describes the troposphere under dry, convective conditions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7928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0481"/>
            <a:ext cx="8229600" cy="79906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/>
              <a:t>Spectrum of blackbody radiation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296" y="1384114"/>
            <a:ext cx="6794500" cy="421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445718" y="3738091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854399">
            <a:off x="5635489" y="3834500"/>
            <a:ext cx="20492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Wien tail</a:t>
            </a:r>
          </a:p>
          <a:p>
            <a:r>
              <a:rPr lang="en-US" dirty="0" smtClean="0"/>
              <a:t>(short wavelengths)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7318088">
            <a:off x="2064954" y="2798390"/>
            <a:ext cx="190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Rayleigh-Jeans tail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4517" y="299049"/>
            <a:ext cx="1663700" cy="104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40624" y="505623"/>
            <a:ext cx="2581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Wien’s displacement law: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17429" y="1155783"/>
            <a:ext cx="200326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i="1" dirty="0" smtClean="0"/>
              <a:t>b</a:t>
            </a:r>
            <a:r>
              <a:rPr lang="en-US" dirty="0" smtClean="0"/>
              <a:t> = 2900 microns/K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6947" y="5657671"/>
            <a:ext cx="9127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</a:t>
            </a:r>
            <a:r>
              <a:rPr lang="en-US" dirty="0" smtClean="0"/>
              <a:t>onsider </a:t>
            </a:r>
            <a:r>
              <a:rPr lang="en-US" dirty="0"/>
              <a:t>the radiation field within a closed </a:t>
            </a:r>
            <a:r>
              <a:rPr lang="en-US" dirty="0" smtClean="0"/>
              <a:t>cavity that </a:t>
            </a:r>
            <a:r>
              <a:rPr lang="en-US" dirty="0"/>
              <a:t>perfectly absorbs and emits radiation at all wavelengths. At equilibrium, production and loss of radiation </a:t>
            </a:r>
            <a:r>
              <a:rPr lang="en-US" dirty="0" smtClean="0"/>
              <a:t>balance and </a:t>
            </a:r>
            <a:r>
              <a:rPr lang="en-US" dirty="0"/>
              <a:t>the intensity of the radiation field is uniform. Max Planck </a:t>
            </a:r>
            <a:r>
              <a:rPr lang="en-US" dirty="0" smtClean="0"/>
              <a:t>found </a:t>
            </a:r>
            <a:r>
              <a:rPr lang="en-US" dirty="0"/>
              <a:t>the spectrum to be uniquely </a:t>
            </a:r>
            <a:r>
              <a:rPr lang="en-US" dirty="0" smtClean="0"/>
              <a:t>related to </a:t>
            </a:r>
            <a:r>
              <a:rPr lang="en-US" dirty="0"/>
              <a:t>the cavity wall temperature, T, by </a:t>
            </a:r>
            <a:r>
              <a:rPr lang="en-US" dirty="0" smtClean="0"/>
              <a:t>the </a:t>
            </a:r>
            <a:r>
              <a:rPr lang="en-US" dirty="0"/>
              <a:t>Planck </a:t>
            </a:r>
            <a:r>
              <a:rPr lang="en-US" dirty="0" smtClean="0"/>
              <a:t>function.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3877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5934" y="254000"/>
            <a:ext cx="6404800" cy="572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431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7F7F7F"/>
                </a:solidFill>
              </a:rPr>
              <a:t>Lecture </a:t>
            </a:r>
            <a:r>
              <a:rPr lang="en-US" sz="3000" b="1" dirty="0" smtClean="0">
                <a:solidFill>
                  <a:srgbClr val="7F7F7F"/>
                </a:solidFill>
              </a:rPr>
              <a:t>3: Atmospheric science basics</a:t>
            </a:r>
            <a:r>
              <a:rPr lang="en-US" sz="3000" b="1" dirty="0" smtClean="0">
                <a:solidFill>
                  <a:srgbClr val="7F7F7F"/>
                </a:solidFill>
              </a:rPr>
              <a:t>:</a:t>
            </a:r>
            <a:r>
              <a:rPr lang="en-US" sz="3000" b="1" dirty="0" smtClean="0">
                <a:solidFill>
                  <a:srgbClr val="7F7F7F"/>
                </a:solidFill>
              </a:rPr>
              <a:t> </a:t>
            </a:r>
            <a:r>
              <a:rPr lang="en-US" sz="3000" b="1" dirty="0" smtClean="0">
                <a:solidFill>
                  <a:srgbClr val="7F7F7F"/>
                </a:solidFill>
              </a:rPr>
              <a:t>Key points</a:t>
            </a:r>
            <a:endParaRPr lang="en-US" sz="3000" b="1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Describe and qualitatively explain vertical temperature structure of rocky-planet atmospheres.</a:t>
            </a:r>
            <a:endParaRPr lang="en-US" b="1" dirty="0" smtClean="0">
              <a:solidFill>
                <a:srgbClr val="7F7F7F"/>
              </a:solidFill>
            </a:endParaRPr>
          </a:p>
          <a:p>
            <a:r>
              <a:rPr lang="en-US" b="1" dirty="0" smtClean="0"/>
              <a:t>Apply elementary models of radiation balance.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(Explain the theoretical basis for expecting an atmosphere-surface temperature offset).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24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8421"/>
            <a:ext cx="9144000" cy="827597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Bond/planetary albedo</a:t>
            </a:r>
            <a:br>
              <a:rPr lang="en-US" dirty="0" smtClean="0"/>
            </a:br>
            <a:r>
              <a:rPr lang="en-US" dirty="0" smtClean="0"/>
              <a:t>(used for climate calculations)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7245"/>
            <a:ext cx="3789432" cy="39829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5897" y="1660210"/>
            <a:ext cx="4635500" cy="2844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538001"/>
            <a:ext cx="86264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Kepler</a:t>
            </a:r>
            <a:r>
              <a:rPr lang="en-US" dirty="0" smtClean="0"/>
              <a:t> space telescope measures the dip in visible light from an </a:t>
            </a:r>
            <a:r>
              <a:rPr lang="en-US" dirty="0" err="1" smtClean="0"/>
              <a:t>exoplanet+star</a:t>
            </a:r>
            <a:r>
              <a:rPr lang="en-US" dirty="0" smtClean="0"/>
              <a:t> when the </a:t>
            </a:r>
          </a:p>
          <a:p>
            <a:r>
              <a:rPr lang="en-US" dirty="0" smtClean="0"/>
              <a:t>exoplanet</a:t>
            </a:r>
            <a:r>
              <a:rPr lang="en-US" dirty="0"/>
              <a:t> </a:t>
            </a:r>
            <a:r>
              <a:rPr lang="en-US" dirty="0" smtClean="0"/>
              <a:t>passes behind the </a:t>
            </a:r>
            <a:r>
              <a:rPr lang="en-US" dirty="0" err="1" smtClean="0"/>
              <a:t>exoplanet’s</a:t>
            </a:r>
            <a:r>
              <a:rPr lang="en-US" dirty="0" smtClean="0"/>
              <a:t> host star. </a:t>
            </a:r>
          </a:p>
          <a:p>
            <a:r>
              <a:rPr lang="en-US" dirty="0" smtClean="0"/>
              <a:t>(a) What is the phase angle for this measurement?</a:t>
            </a:r>
          </a:p>
          <a:p>
            <a:r>
              <a:rPr lang="en-US" dirty="0" smtClean="0"/>
              <a:t>(b) Does this measurement constrain the Bond/planetary albedo or the geometric albedo? </a:t>
            </a:r>
            <a:endParaRPr lang="en-US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0293" y="1127245"/>
            <a:ext cx="2616200" cy="73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381870" y="1127245"/>
            <a:ext cx="167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325058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Logistics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5067971"/>
          </a:xfrm>
        </p:spPr>
        <p:txBody>
          <a:bodyPr>
            <a:normAutofit/>
          </a:bodyPr>
          <a:lstStyle/>
          <a:p>
            <a:r>
              <a:rPr lang="en-US" dirty="0" smtClean="0"/>
              <a:t>Remaining make-up class: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	Tue 8a (HGS 180)</a:t>
            </a:r>
          </a:p>
          <a:p>
            <a:r>
              <a:rPr lang="en-US" dirty="0" smtClean="0"/>
              <a:t>A review + Q&amp;A of all the required reading to date will happen on Tue 10</a:t>
            </a:r>
          </a:p>
          <a:p>
            <a:r>
              <a:rPr lang="en-US" dirty="0" smtClean="0"/>
              <a:t>Homework 1 out Tue 10; due Wed 18 @ 10a</a:t>
            </a:r>
          </a:p>
          <a:p>
            <a:r>
              <a:rPr lang="en-US" dirty="0"/>
              <a:t>Class website = 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http</a:t>
            </a:r>
            <a:r>
              <a:rPr lang="en-US" dirty="0"/>
              <a:t>://</a:t>
            </a:r>
            <a:r>
              <a:rPr lang="en-US" dirty="0" err="1"/>
              <a:t>geosci.uchicago.edu</a:t>
            </a:r>
            <a:r>
              <a:rPr lang="en-US" dirty="0"/>
              <a:t>/~kite/geos32060/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44992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68333" y="-115416"/>
            <a:ext cx="3752728" cy="91986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0352" y="6488668"/>
            <a:ext cx="2163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Langmuir &amp; </a:t>
            </a:r>
            <a:r>
              <a:rPr lang="en-US" dirty="0" err="1" smtClean="0"/>
              <a:t>Broecker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332"/>
            <a:ext cx="9144000" cy="231680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8407" y="1032"/>
            <a:ext cx="2616200" cy="73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9984" y="1032"/>
            <a:ext cx="1670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Energy balance:</a:t>
            </a:r>
            <a:endParaRPr lang="en-US" baseline="30000" dirty="0"/>
          </a:p>
        </p:txBody>
      </p:sp>
      <p:sp>
        <p:nvSpPr>
          <p:cNvPr id="2" name="Oval 1"/>
          <p:cNvSpPr/>
          <p:nvPr/>
        </p:nvSpPr>
        <p:spPr>
          <a:xfrm>
            <a:off x="7249554" y="4537517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>
            <a:endCxn id="2" idx="3"/>
          </p:cNvCxnSpPr>
          <p:nvPr/>
        </p:nvCxnSpPr>
        <p:spPr>
          <a:xfrm flipV="1">
            <a:off x="6293412" y="4829820"/>
            <a:ext cx="1041828" cy="1530432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25300" y="5818977"/>
            <a:ext cx="3168112" cy="669691"/>
          </a:xfrm>
          <a:prstGeom prst="rect">
            <a:avLst/>
          </a:prstGeom>
          <a:solidFill>
            <a:srgbClr val="FFFFFF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25300" y="5857726"/>
            <a:ext cx="3206445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~2/3 from H2O; ~1/3 from CO2</a:t>
            </a:r>
          </a:p>
          <a:p>
            <a:r>
              <a:rPr lang="en-US" sz="1700" dirty="0" smtClean="0"/>
              <a:t>However, “H2O is a slave to CO2.”</a:t>
            </a:r>
            <a:endParaRPr lang="en-US" sz="1700" dirty="0"/>
          </a:p>
        </p:txBody>
      </p:sp>
      <p:sp>
        <p:nvSpPr>
          <p:cNvPr id="13" name="Oval 12"/>
          <p:cNvSpPr/>
          <p:nvPr/>
        </p:nvSpPr>
        <p:spPr>
          <a:xfrm>
            <a:off x="7249554" y="5203598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249554" y="4214485"/>
            <a:ext cx="585102" cy="342454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7663407" y="5446169"/>
            <a:ext cx="57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63407" y="3977067"/>
            <a:ext cx="577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CO2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463703"/>
            <a:ext cx="6243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Titan: </a:t>
            </a:r>
            <a:r>
              <a:rPr lang="en-US" sz="1600" u="sng" dirty="0" smtClean="0"/>
              <a:t>complicated</a:t>
            </a:r>
            <a:r>
              <a:rPr lang="en-US" sz="1600" dirty="0" smtClean="0"/>
              <a:t> due to interplay of CH4, H2, and </a:t>
            </a:r>
            <a:r>
              <a:rPr lang="en-US" sz="1600" dirty="0" err="1" smtClean="0"/>
              <a:t>antigreenhouse</a:t>
            </a:r>
            <a:r>
              <a:rPr lang="en-US" sz="1600" dirty="0" smtClean="0"/>
              <a:t> haze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60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203200"/>
            <a:ext cx="7289800" cy="6451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56769" y="0"/>
            <a:ext cx="7206743" cy="941749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70355" y="152400"/>
            <a:ext cx="2316445" cy="432626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1139" y="152400"/>
            <a:ext cx="8838039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b="1" dirty="0" smtClean="0"/>
              <a:t>The global mean surface temperature can be a lot less than the effective temperature</a:t>
            </a:r>
            <a:endParaRPr lang="en-US" sz="1900" b="1" dirty="0"/>
          </a:p>
        </p:txBody>
      </p:sp>
    </p:spTree>
    <p:extLst>
      <p:ext uri="{BB962C8B-B14F-4D97-AF65-F5344CB8AC3E}">
        <p14:creationId xmlns:p14="http://schemas.microsoft.com/office/powerpoint/2010/main" val="11147261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76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Top-of-atmosphere energy in = </a:t>
            </a:r>
            <a:br>
              <a:rPr lang="en-US" dirty="0" smtClean="0"/>
            </a:br>
            <a:r>
              <a:rPr lang="en-US" dirty="0" smtClean="0"/>
              <a:t>top-of-atmosphere energy 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71427"/>
            <a:ext cx="8229600" cy="4525963"/>
          </a:xfrm>
        </p:spPr>
        <p:txBody>
          <a:bodyPr/>
          <a:lstStyle/>
          <a:p>
            <a:r>
              <a:rPr lang="en-US" dirty="0" smtClean="0"/>
              <a:t>How quickly would Earth’s surface temperature double with a 1 W/m^2 (&lt;1%) top-of-atmosphere energy imbalance?</a:t>
            </a:r>
          </a:p>
          <a:p>
            <a:r>
              <a:rPr lang="en-US" dirty="0" smtClean="0"/>
              <a:t>How quickly did Earth’s surface temperature return to normal following the </a:t>
            </a:r>
            <a:r>
              <a:rPr lang="en-US" dirty="0" err="1" smtClean="0"/>
              <a:t>Chicxulub</a:t>
            </a:r>
            <a:r>
              <a:rPr lang="en-US" dirty="0" smtClean="0"/>
              <a:t> impact (~15 km diameter asteroid, ~30 km/s)?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3551" y="1230868"/>
            <a:ext cx="5820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is a very good approximation for the purposes of this course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35558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rgbClr val="7F7F7F"/>
                </a:solidFill>
              </a:rPr>
              <a:t>Lecture </a:t>
            </a:r>
            <a:r>
              <a:rPr lang="en-US" sz="3000" b="1" dirty="0" smtClean="0">
                <a:solidFill>
                  <a:srgbClr val="7F7F7F"/>
                </a:solidFill>
              </a:rPr>
              <a:t>3: Atmospheric science basics</a:t>
            </a:r>
            <a:r>
              <a:rPr lang="en-US" sz="3000" b="1" dirty="0" smtClean="0">
                <a:solidFill>
                  <a:srgbClr val="7F7F7F"/>
                </a:solidFill>
              </a:rPr>
              <a:t>:</a:t>
            </a:r>
            <a:r>
              <a:rPr lang="en-US" sz="3000" b="1" dirty="0" smtClean="0">
                <a:solidFill>
                  <a:srgbClr val="7F7F7F"/>
                </a:solidFill>
              </a:rPr>
              <a:t> </a:t>
            </a:r>
            <a:r>
              <a:rPr lang="en-US" sz="3000" b="1" dirty="0" smtClean="0">
                <a:solidFill>
                  <a:srgbClr val="7F7F7F"/>
                </a:solidFill>
              </a:rPr>
              <a:t>Key points</a:t>
            </a:r>
            <a:endParaRPr lang="en-US" sz="3000" b="1" dirty="0">
              <a:solidFill>
                <a:srgbClr val="7F7F7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F7F7F"/>
                </a:solidFill>
              </a:rPr>
              <a:t>Describe and qualitatively explain vertical temperature structure of rocky-planet atmospheres.</a:t>
            </a:r>
            <a:endParaRPr lang="en-US" b="1" dirty="0" smtClean="0">
              <a:solidFill>
                <a:srgbClr val="7F7F7F"/>
              </a:solidFill>
            </a:endParaRPr>
          </a:p>
          <a:p>
            <a:r>
              <a:rPr lang="en-US" b="1" dirty="0" smtClean="0">
                <a:solidFill>
                  <a:srgbClr val="7F7F7F"/>
                </a:solidFill>
              </a:rPr>
              <a:t>Apply elementary models of radiation balance.</a:t>
            </a:r>
          </a:p>
          <a:p>
            <a:r>
              <a:rPr lang="en-US" b="1" dirty="0" smtClean="0"/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>
                <a:solidFill>
                  <a:srgbClr val="7F7F7F"/>
                </a:solidFill>
              </a:rPr>
              <a:t>(Explain the theoretical basis for expecting an atmosphere-surface temperature offset).</a:t>
            </a:r>
            <a:endParaRPr lang="en-US" b="1" dirty="0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240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0"/>
            <a:ext cx="81311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611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06" y="700172"/>
            <a:ext cx="8548195" cy="43842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35593"/>
            <a:ext cx="9144000" cy="13007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39504" y="6236348"/>
            <a:ext cx="470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, “Principles of planetary climate”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7307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300" y="0"/>
            <a:ext cx="5592686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38440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How to read a planet’s thermal</a:t>
            </a:r>
          </a:p>
          <a:p>
            <a:r>
              <a:rPr lang="en-US" sz="2200" b="1" dirty="0" smtClean="0"/>
              <a:t>emission spectrum</a:t>
            </a:r>
          </a:p>
          <a:p>
            <a:endParaRPr lang="en-US" i="1" dirty="0"/>
          </a:p>
          <a:p>
            <a:r>
              <a:rPr lang="en-US" i="1" dirty="0" smtClean="0"/>
              <a:t>Earth, Niger valley, warm season</a:t>
            </a:r>
            <a:r>
              <a:rPr lang="en-US" b="1" dirty="0" smtClean="0"/>
              <a:t> </a:t>
            </a:r>
            <a:r>
              <a:rPr lang="en-US" b="1" dirty="0" smtClean="0">
                <a:sym typeface="Wingdings"/>
              </a:rPr>
              <a:t>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0" y="2247900"/>
            <a:ext cx="351211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dashed lines: theoretical </a:t>
            </a:r>
          </a:p>
          <a:p>
            <a:r>
              <a:rPr lang="en-US" dirty="0" smtClean="0"/>
              <a:t>blackbody curves</a:t>
            </a:r>
          </a:p>
          <a:p>
            <a:r>
              <a:rPr lang="en-US" dirty="0" smtClean="0"/>
              <a:t>solid line: spacecraft observations</a:t>
            </a:r>
          </a:p>
          <a:p>
            <a:r>
              <a:rPr lang="en-US" dirty="0" smtClean="0"/>
              <a:t>chemical species: absorption bands</a:t>
            </a:r>
          </a:p>
          <a:p>
            <a:endParaRPr lang="en-US" dirty="0" smtClean="0"/>
          </a:p>
          <a:p>
            <a:r>
              <a:rPr lang="en-US" i="1" dirty="0" smtClean="0"/>
              <a:t>What could we conclude from this</a:t>
            </a:r>
          </a:p>
          <a:p>
            <a:r>
              <a:rPr lang="en-US" i="1" dirty="0" smtClean="0"/>
              <a:t>spectrum if we had obtained it for</a:t>
            </a:r>
          </a:p>
          <a:p>
            <a:r>
              <a:rPr lang="en-US" i="1" dirty="0" smtClean="0"/>
              <a:t>a habitable-zone 1-Earth-radius</a:t>
            </a:r>
          </a:p>
          <a:p>
            <a:r>
              <a:rPr lang="en-US" i="1" dirty="0" smtClean="0"/>
              <a:t>exoplanet?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571838" y="5067301"/>
            <a:ext cx="2774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Casting &amp; </a:t>
            </a:r>
            <a:r>
              <a:rPr lang="en-US" dirty="0" err="1" smtClean="0"/>
              <a:t>Katling</a:t>
            </a:r>
            <a:r>
              <a:rPr lang="en-US" dirty="0" smtClean="0"/>
              <a:t>, chapter 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993832" y="584775"/>
            <a:ext cx="278083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100" b="1" dirty="0" smtClean="0"/>
              <a:t>Absorption of outgoing</a:t>
            </a:r>
          </a:p>
          <a:p>
            <a:pPr algn="r"/>
            <a:r>
              <a:rPr lang="en-US" sz="2100" b="1" dirty="0" smtClean="0"/>
              <a:t>Earthlight</a:t>
            </a:r>
            <a:endParaRPr lang="en-US" sz="2100" b="1" dirty="0"/>
          </a:p>
        </p:txBody>
      </p:sp>
    </p:spTree>
    <p:extLst>
      <p:ext uri="{BB962C8B-B14F-4D97-AF65-F5344CB8AC3E}">
        <p14:creationId xmlns:p14="http://schemas.microsoft.com/office/powerpoint/2010/main" val="4293413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87" y="17960"/>
            <a:ext cx="536304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55417" y="6506628"/>
            <a:ext cx="208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Pierrehumbert</a:t>
            </a:r>
            <a:r>
              <a:rPr lang="en-US" dirty="0" smtClean="0"/>
              <a:t> 2010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055417" y="3981029"/>
            <a:ext cx="18004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ERBE = Earth</a:t>
            </a:r>
          </a:p>
          <a:p>
            <a:r>
              <a:rPr lang="en-US" dirty="0" smtClean="0"/>
              <a:t>Radiation Budget</a:t>
            </a:r>
          </a:p>
          <a:p>
            <a:r>
              <a:rPr lang="en-US" dirty="0" smtClean="0"/>
              <a:t>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5052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Lecture </a:t>
            </a: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3: Atmospheric science basics</a:t>
            </a: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3000" b="1" dirty="0" smtClean="0">
                <a:solidFill>
                  <a:schemeClr val="bg1">
                    <a:lumMod val="50000"/>
                  </a:schemeClr>
                </a:solidFill>
              </a:rPr>
              <a:t>Key points</a:t>
            </a:r>
            <a:endParaRPr lang="en-US" sz="30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Describe and qualitatively explain vertical temperature structure of rocky-planet atmospheres.</a:t>
            </a:r>
            <a:endParaRPr lang="en-US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Apply elementary models of radiation balance.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/>
              <a:t>(Explain the theoretical basis for expecting an atmosphere-surface temperature offset).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89240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448300" cy="13462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Relationship between surface temperature and atmospheric temperature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300" y="0"/>
            <a:ext cx="3517777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8500"/>
            <a:ext cx="586740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5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"/>
            <a:ext cx="8974072" cy="65018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129" y="1105721"/>
            <a:ext cx="1620957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Carbonate</a:t>
            </a:r>
          </a:p>
          <a:p>
            <a:r>
              <a:rPr lang="en-US" b="1" dirty="0" smtClean="0"/>
              <a:t>(= inorganic)</a:t>
            </a:r>
          </a:p>
          <a:p>
            <a:r>
              <a:rPr lang="en-US" b="1" dirty="0" smtClean="0"/>
              <a:t>carbon isotope</a:t>
            </a:r>
          </a:p>
          <a:p>
            <a:r>
              <a:rPr lang="en-US" b="1" dirty="0" smtClean="0"/>
              <a:t>record</a:t>
            </a:r>
          </a:p>
          <a:p>
            <a:r>
              <a:rPr lang="en-US" dirty="0" smtClean="0"/>
              <a:t>From the</a:t>
            </a:r>
          </a:p>
          <a:p>
            <a:r>
              <a:rPr lang="en-US" dirty="0"/>
              <a:t>o</a:t>
            </a:r>
            <a:r>
              <a:rPr lang="en-US" dirty="0" smtClean="0"/>
              <a:t>ptional</a:t>
            </a:r>
          </a:p>
          <a:p>
            <a:r>
              <a:rPr lang="en-US" dirty="0" smtClean="0"/>
              <a:t>reading</a:t>
            </a:r>
          </a:p>
          <a:p>
            <a:r>
              <a:rPr lang="en-US" dirty="0" smtClean="0"/>
              <a:t>for this</a:t>
            </a:r>
          </a:p>
          <a:p>
            <a:r>
              <a:rPr lang="en-US" dirty="0" smtClean="0"/>
              <a:t>lecture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20951122">
            <a:off x="5816154" y="1271369"/>
            <a:ext cx="30988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inorganic, CaCO</a:t>
            </a:r>
            <a:r>
              <a:rPr lang="en-US" baseline="-25000" dirty="0" smtClean="0"/>
              <a:t>3</a:t>
            </a:r>
            <a:r>
              <a:rPr lang="en-US" dirty="0" smtClean="0"/>
              <a:t>: </a:t>
            </a:r>
          </a:p>
          <a:p>
            <a:r>
              <a:rPr lang="en-US" dirty="0" smtClean="0"/>
              <a:t>“records seawater”; what’s left </a:t>
            </a:r>
          </a:p>
          <a:p>
            <a:r>
              <a:rPr lang="en-US" dirty="0" smtClean="0"/>
              <a:t>over</a:t>
            </a:r>
            <a:r>
              <a:rPr lang="en-US" dirty="0"/>
              <a:t> </a:t>
            </a:r>
            <a:r>
              <a:rPr lang="en-US" dirty="0" smtClean="0"/>
              <a:t>after removal of light </a:t>
            </a:r>
            <a:r>
              <a:rPr lang="en-US" dirty="0" err="1" smtClean="0"/>
              <a:t>C</a:t>
            </a:r>
            <a:r>
              <a:rPr lang="en-US" baseline="-25000" dirty="0" err="1" smtClean="0"/>
              <a:t>org</a:t>
            </a:r>
            <a:endParaRPr lang="en-US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6616571" y="2691368"/>
            <a:ext cx="20445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coal, oil,</a:t>
            </a:r>
          </a:p>
          <a:p>
            <a:r>
              <a:rPr lang="en-US" dirty="0" err="1" smtClean="0"/>
              <a:t>C</a:t>
            </a:r>
            <a:r>
              <a:rPr lang="en-US" baseline="-25000" dirty="0" err="1" smtClean="0"/>
              <a:t>org</a:t>
            </a:r>
            <a:r>
              <a:rPr lang="en-US" dirty="0" smtClean="0"/>
              <a:t> in shale </a:t>
            </a:r>
            <a:r>
              <a:rPr lang="is-IS" dirty="0" smtClean="0"/>
              <a:t>…</a:t>
            </a:r>
          </a:p>
          <a:p>
            <a:r>
              <a:rPr lang="en-US" dirty="0" smtClean="0"/>
              <a:t>stores biologically</a:t>
            </a:r>
          </a:p>
          <a:p>
            <a:r>
              <a:rPr lang="en-US" dirty="0" smtClean="0"/>
              <a:t>fractionated carbon</a:t>
            </a:r>
          </a:p>
          <a:p>
            <a:endParaRPr lang="en-US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488668"/>
            <a:ext cx="3225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Langmuir &amp; </a:t>
            </a:r>
            <a:r>
              <a:rPr lang="en-US" dirty="0" err="1" smtClean="0"/>
              <a:t>Broecker</a:t>
            </a:r>
            <a:r>
              <a:rPr lang="en-US" dirty="0" smtClean="0"/>
              <a:t> chapter 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635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49300"/>
            <a:ext cx="9144000" cy="5550605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49300"/>
          </a:xfrm>
        </p:spPr>
        <p:txBody>
          <a:bodyPr>
            <a:normAutofit fontScale="90000"/>
          </a:bodyPr>
          <a:lstStyle/>
          <a:p>
            <a:pPr algn="l"/>
            <a:r>
              <a:rPr lang="en-US" sz="3000" dirty="0" smtClean="0"/>
              <a:t>Relationship between surface temperature and atmospheric temperature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214708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Backup slides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879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27100"/>
          </a:xfrm>
        </p:spPr>
        <p:txBody>
          <a:bodyPr>
            <a:normAutofit fontScale="90000"/>
          </a:bodyPr>
          <a:lstStyle/>
          <a:p>
            <a:pPr algn="l"/>
            <a:r>
              <a:rPr lang="en-US" sz="2500" b="1" dirty="0" smtClean="0"/>
              <a:t>Erosion </a:t>
            </a:r>
            <a:r>
              <a:rPr lang="en-US" sz="2500" b="1" dirty="0"/>
              <a:t>driven by tectonic uplift is required to provide </a:t>
            </a:r>
            <a:r>
              <a:rPr lang="en-US" sz="2500" b="1" dirty="0" err="1"/>
              <a:t>cations</a:t>
            </a:r>
            <a:r>
              <a:rPr lang="en-US" sz="2500" b="1" dirty="0"/>
              <a:t> to balance CO</a:t>
            </a:r>
            <a:r>
              <a:rPr lang="en-US" sz="2500" b="1" baseline="-25000" dirty="0"/>
              <a:t>2</a:t>
            </a:r>
            <a:r>
              <a:rPr lang="en-US" sz="2500" b="1" dirty="0"/>
              <a:t> supplied by volcanic outgassing.</a:t>
            </a:r>
            <a:br>
              <a:rPr lang="en-US" sz="2500" b="1" dirty="0"/>
            </a:br>
            <a:endParaRPr lang="en-US" sz="2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 in atmosphere-ocean system: 3 kg/m</a:t>
            </a:r>
            <a:r>
              <a:rPr lang="en-US" baseline="30000" dirty="0" smtClean="0"/>
              <a:t>2</a:t>
            </a:r>
            <a:r>
              <a:rPr lang="en-US" dirty="0" smtClean="0"/>
              <a:t> , replenished every ~300 </a:t>
            </a:r>
            <a:r>
              <a:rPr lang="en-US" dirty="0" err="1" smtClean="0"/>
              <a:t>Kyr</a:t>
            </a:r>
            <a:endParaRPr lang="en-US" baseline="30000" dirty="0" smtClean="0"/>
          </a:p>
          <a:p>
            <a:r>
              <a:rPr lang="en-US" dirty="0" err="1" smtClean="0"/>
              <a:t>Ca</a:t>
            </a:r>
            <a:r>
              <a:rPr lang="en-US" dirty="0" smtClean="0"/>
              <a:t> needed to “neutralize” C: ~10</a:t>
            </a:r>
            <a:r>
              <a:rPr lang="en-US" baseline="30000" dirty="0" smtClean="0"/>
              <a:t>2</a:t>
            </a:r>
            <a:r>
              <a:rPr lang="en-US" dirty="0" smtClean="0"/>
              <a:t> kg/m</a:t>
            </a:r>
            <a:r>
              <a:rPr lang="en-US" baseline="30000" dirty="0" smtClean="0"/>
              <a:t>2</a:t>
            </a:r>
            <a:r>
              <a:rPr lang="en-US" dirty="0" smtClean="0"/>
              <a:t>/Myr (continental area, </a:t>
            </a:r>
            <a:r>
              <a:rPr lang="en-US" dirty="0" err="1" smtClean="0"/>
              <a:t>Ca:C</a:t>
            </a:r>
            <a:r>
              <a:rPr lang="en-US" dirty="0" smtClean="0"/>
              <a:t> </a:t>
            </a:r>
            <a:r>
              <a:rPr lang="en-US" dirty="0" err="1" smtClean="0"/>
              <a:t>stochiometry</a:t>
            </a:r>
            <a:r>
              <a:rPr lang="en-US" dirty="0" smtClean="0"/>
              <a:t>)</a:t>
            </a:r>
          </a:p>
          <a:p>
            <a:r>
              <a:rPr lang="en-US" dirty="0" err="1" smtClean="0"/>
              <a:t>Ca</a:t>
            </a:r>
            <a:r>
              <a:rPr lang="en-US" dirty="0" smtClean="0"/>
              <a:t> content of upper continental crust: ~5 </a:t>
            </a:r>
            <a:r>
              <a:rPr lang="en-US" dirty="0" err="1" smtClean="0"/>
              <a:t>wt</a:t>
            </a:r>
            <a:r>
              <a:rPr lang="en-US" dirty="0" smtClean="0"/>
              <a:t>% </a:t>
            </a:r>
            <a:r>
              <a:rPr lang="en-US" dirty="0" smtClean="0">
                <a:sym typeface="Wingdings"/>
              </a:rPr>
              <a:t> ~10</a:t>
            </a:r>
            <a:r>
              <a:rPr lang="en-US" baseline="30000" dirty="0" smtClean="0">
                <a:sym typeface="Wingdings"/>
              </a:rPr>
              <a:t>0</a:t>
            </a:r>
            <a:r>
              <a:rPr lang="en-US" dirty="0" smtClean="0">
                <a:sym typeface="Wingdings"/>
              </a:rPr>
              <a:t> km</a:t>
            </a:r>
            <a:r>
              <a:rPr lang="en-US" baseline="30000" dirty="0" smtClean="0">
                <a:sym typeface="Wingdings"/>
              </a:rPr>
              <a:t>3</a:t>
            </a:r>
            <a:r>
              <a:rPr lang="en-US" dirty="0" smtClean="0">
                <a:sym typeface="Wingdings"/>
              </a:rPr>
              <a:t>/</a:t>
            </a:r>
            <a:r>
              <a:rPr lang="en-US" dirty="0" err="1" smtClean="0">
                <a:sym typeface="Wingdings"/>
              </a:rPr>
              <a:t>yr</a:t>
            </a:r>
            <a:r>
              <a:rPr lang="en-US" dirty="0" smtClean="0">
                <a:sym typeface="Wingdings"/>
              </a:rPr>
              <a:t> of rock must have its </a:t>
            </a:r>
            <a:r>
              <a:rPr lang="en-US" dirty="0" err="1" smtClean="0">
                <a:sym typeface="Wingdings"/>
              </a:rPr>
              <a:t>Ca</a:t>
            </a:r>
            <a:r>
              <a:rPr lang="en-US" dirty="0" smtClean="0">
                <a:sym typeface="Wingdings"/>
              </a:rPr>
              <a:t> leached to balance volcanism.</a:t>
            </a:r>
            <a:endParaRPr lang="en-US" dirty="0" smtClean="0"/>
          </a:p>
          <a:p>
            <a:r>
              <a:rPr lang="en-US" dirty="0" smtClean="0"/>
              <a:t>Observed </a:t>
            </a:r>
            <a:r>
              <a:rPr lang="en-US" i="1" dirty="0" smtClean="0"/>
              <a:t>sediment</a:t>
            </a:r>
            <a:r>
              <a:rPr lang="en-US" dirty="0" smtClean="0"/>
              <a:t> (suspended/</a:t>
            </a:r>
            <a:r>
              <a:rPr lang="en-US" dirty="0" err="1" smtClean="0"/>
              <a:t>bedload</a:t>
            </a:r>
            <a:r>
              <a:rPr lang="en-US" dirty="0" smtClean="0"/>
              <a:t>) flux: 8 km</a:t>
            </a:r>
            <a:r>
              <a:rPr lang="en-US" baseline="30000" dirty="0" smtClean="0"/>
              <a:t>3</a:t>
            </a:r>
            <a:r>
              <a:rPr lang="en-US" dirty="0" smtClean="0"/>
              <a:t>/</a:t>
            </a:r>
            <a:r>
              <a:rPr lang="en-US" dirty="0" err="1" smtClean="0"/>
              <a:t>yr</a:t>
            </a:r>
            <a:r>
              <a:rPr lang="en-US" dirty="0" smtClean="0"/>
              <a:t>; roughly in balance with rock uplift by tectonics.</a:t>
            </a:r>
          </a:p>
          <a:p>
            <a:r>
              <a:rPr lang="en-US" dirty="0"/>
              <a:t>S</a:t>
            </a:r>
            <a:r>
              <a:rPr lang="en-US" dirty="0" smtClean="0"/>
              <a:t>oil</a:t>
            </a:r>
            <a:r>
              <a:rPr lang="en-US" dirty="0"/>
              <a:t>-profiles grow slowly and diffusively ( and are rarely &gt;&gt;100 m deep), </a:t>
            </a:r>
            <a:r>
              <a:rPr lang="en-US" dirty="0" smtClean="0"/>
              <a:t>too slow to balance Ca</a:t>
            </a:r>
            <a:r>
              <a:rPr lang="en-US" baseline="30000" dirty="0" smtClean="0"/>
              <a:t>2+</a:t>
            </a:r>
            <a:r>
              <a:rPr lang="en-US" dirty="0" smtClean="0"/>
              <a:t> demand.</a:t>
            </a:r>
          </a:p>
          <a:p>
            <a:endParaRPr lang="en-US" dirty="0"/>
          </a:p>
          <a:p>
            <a:pPr>
              <a:buFont typeface="Wingdings" charset="0"/>
              <a:buChar char="à"/>
            </a:pPr>
            <a:r>
              <a:rPr lang="en-US" u="sng" dirty="0" smtClean="0">
                <a:sym typeface="Wingdings"/>
              </a:rPr>
              <a:t>Plate tectonics needed for Earth-climate stability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(in order to supply </a:t>
            </a:r>
            <a:r>
              <a:rPr lang="en-US" dirty="0" err="1" smtClean="0">
                <a:sym typeface="Wingdings"/>
              </a:rPr>
              <a:t>cations</a:t>
            </a:r>
            <a:r>
              <a:rPr lang="en-US" dirty="0" smtClean="0">
                <a:sym typeface="Wingdings"/>
              </a:rPr>
              <a:t> to balance volcanic fluxes of CO</a:t>
            </a:r>
            <a:r>
              <a:rPr lang="en-US" baseline="-25000" dirty="0" smtClean="0">
                <a:sym typeface="Wingdings"/>
              </a:rPr>
              <a:t>2</a:t>
            </a:r>
            <a:r>
              <a:rPr lang="en-US" dirty="0" smtClean="0">
                <a:sym typeface="Wingdings"/>
              </a:rPr>
              <a:t>).</a:t>
            </a:r>
            <a:endParaRPr lang="en-US" u="sng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2398889" y="6406444"/>
            <a:ext cx="66368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(However, would volcanic outgassing cease without plate tectonics?)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8956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Lecture </a:t>
            </a:r>
            <a:r>
              <a:rPr lang="en-US" sz="3000" b="1" dirty="0" smtClean="0"/>
              <a:t>2: From Earth history to the </a:t>
            </a:r>
            <a:r>
              <a:rPr lang="en-US" sz="3000" b="1" dirty="0" err="1" smtClean="0"/>
              <a:t>Circumstellar</a:t>
            </a:r>
            <a:r>
              <a:rPr lang="en-US" sz="3000" b="1" dirty="0" smtClean="0"/>
              <a:t> Habitabl</a:t>
            </a:r>
            <a:r>
              <a:rPr lang="en-US" sz="3000" b="1" dirty="0" smtClean="0"/>
              <a:t>e Zone concept:</a:t>
            </a:r>
            <a:r>
              <a:rPr lang="en-US" sz="3000" b="1" dirty="0" smtClean="0"/>
              <a:t> </a:t>
            </a:r>
            <a:r>
              <a:rPr lang="en-US" sz="3000" b="1" dirty="0" smtClean="0"/>
              <a:t>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 fontScale="85000" lnSpcReduction="10000"/>
          </a:bodyPr>
          <a:lstStyle/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Small imbalances between the geologic release rate of pCO2</a:t>
            </a:r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and the geologic consumption rate of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 pCO2 would hav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e seriously threatened Earth’s habitability.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This strongly suggests a negative feedback has regulated pCO2 over geologic time.</a:t>
            </a:r>
          </a:p>
          <a:p>
            <a:pPr lvl="1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In the last ~10 years, the evidence for a negative feedback has gotten stronger - some people would go further and say a weathering feedback is required to explain the geologic data.</a:t>
            </a:r>
          </a:p>
          <a:p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A candidate mechanism for the weathering feedback is carbonate-silicate weathering.</a:t>
            </a:r>
          </a:p>
          <a:p>
            <a:r>
              <a:rPr lang="en-US" b="1" dirty="0" smtClean="0"/>
              <a:t>The Habitable Zone is defined as the range of distances from a star within which a weathering feedback </a:t>
            </a:r>
            <a:r>
              <a:rPr lang="en-US" b="1" i="1" dirty="0" smtClean="0"/>
              <a:t>might</a:t>
            </a:r>
            <a:r>
              <a:rPr lang="en-US" b="1" dirty="0" smtClean="0"/>
              <a:t> operate.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756537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73472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Why </a:t>
            </a:r>
            <a:r>
              <a:rPr lang="en-US" sz="2600" dirty="0" smtClean="0"/>
              <a:t>has Earth avoided the fates of Mars and </a:t>
            </a:r>
            <a:r>
              <a:rPr lang="en-US" sz="2600" dirty="0" smtClean="0"/>
              <a:t>Venus</a:t>
            </a:r>
            <a:r>
              <a:rPr lang="en-US" sz="2600" dirty="0" smtClean="0"/>
              <a:t>?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0"/>
            <a:ext cx="9144000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176"/>
            <a:ext cx="9144000" cy="3067665"/>
          </a:xfrm>
          <a:prstGeom prst="rect">
            <a:avLst/>
          </a:prstGeom>
          <a:ln w="50800"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7188275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7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1498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78" name="TextBox 12"/>
          <p:cNvSpPr txBox="1">
            <a:spLocks noChangeArrowheads="1"/>
          </p:cNvSpPr>
          <p:nvPr/>
        </p:nvSpPr>
        <p:spPr bwMode="auto">
          <a:xfrm>
            <a:off x="4587875" y="2512219"/>
            <a:ext cx="45561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</a:rPr>
              <a:t>(Walker et al., JGR, 1981; </a:t>
            </a:r>
            <a:r>
              <a:rPr lang="en-US" sz="1600" dirty="0" err="1">
                <a:solidFill>
                  <a:prstClr val="black"/>
                </a:solidFill>
              </a:rPr>
              <a:t>Kasting</a:t>
            </a:r>
            <a:r>
              <a:rPr lang="en-US" sz="1600" dirty="0">
                <a:solidFill>
                  <a:prstClr val="black"/>
                </a:solidFill>
              </a:rPr>
              <a:t> et al., Icarus, 1993)</a:t>
            </a:r>
          </a:p>
        </p:txBody>
      </p:sp>
      <p:sp>
        <p:nvSpPr>
          <p:cNvPr id="203779" name="Title 1"/>
          <p:cNvSpPr txBox="1">
            <a:spLocks/>
          </p:cNvSpPr>
          <p:nvPr/>
        </p:nvSpPr>
        <p:spPr bwMode="auto">
          <a:xfrm>
            <a:off x="3532188" y="1615157"/>
            <a:ext cx="5726112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lvl="1"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 smtClean="0">
                <a:solidFill>
                  <a:prstClr val="black"/>
                </a:solidFill>
                <a:cs typeface="ＭＳ Ｐゴシック" charset="0"/>
              </a:rPr>
              <a:t>On Earth, long</a:t>
            </a:r>
            <a:r>
              <a:rPr lang="en-US" sz="2300" dirty="0">
                <a:solidFill>
                  <a:prstClr val="black"/>
                </a:solidFill>
                <a:cs typeface="ＭＳ Ｐゴシック" charset="0"/>
              </a:rPr>
              <a:t>-term climate stability involves the nonlinear temperature dependence of greenhouse gas drawdown by weathering.</a:t>
            </a:r>
            <a:r>
              <a:rPr lang="en-US" sz="2400" dirty="0">
                <a:solidFill>
                  <a:prstClr val="black"/>
                </a:solidFill>
                <a:cs typeface="ＭＳ Ｐゴシック" charset="0"/>
              </a:rPr>
              <a:t/>
            </a:r>
            <a:br>
              <a:rPr lang="en-US" sz="2400" dirty="0">
                <a:solidFill>
                  <a:prstClr val="black"/>
                </a:solidFill>
                <a:cs typeface="ＭＳ Ｐゴシック" charset="0"/>
              </a:rPr>
            </a:br>
            <a:endParaRPr lang="en-US" sz="2400" dirty="0">
              <a:solidFill>
                <a:prstClr val="black"/>
              </a:solidFill>
              <a:cs typeface="ＭＳ Ｐゴシック" charset="0"/>
            </a:endParaRPr>
          </a:p>
        </p:txBody>
      </p:sp>
      <p:sp>
        <p:nvSpPr>
          <p:cNvPr id="19" name="Donut 18"/>
          <p:cNvSpPr/>
          <p:nvPr/>
        </p:nvSpPr>
        <p:spPr>
          <a:xfrm>
            <a:off x="5854700" y="3417895"/>
            <a:ext cx="2933700" cy="2133600"/>
          </a:xfrm>
          <a:prstGeom prst="donut">
            <a:avLst>
              <a:gd name="adj" fmla="val 19877"/>
            </a:avLst>
          </a:prstGeom>
          <a:solidFill>
            <a:srgbClr val="00E9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3781" name="TextBox 29"/>
          <p:cNvSpPr txBox="1">
            <a:spLocks noChangeArrowheads="1"/>
          </p:cNvSpPr>
          <p:nvPr/>
        </p:nvSpPr>
        <p:spPr bwMode="auto">
          <a:xfrm>
            <a:off x="6923088" y="3760795"/>
            <a:ext cx="823912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000">
                <a:solidFill>
                  <a:srgbClr val="FADC3D"/>
                </a:solidFill>
              </a:rPr>
              <a:t>*</a:t>
            </a:r>
          </a:p>
        </p:txBody>
      </p:sp>
      <p:sp>
        <p:nvSpPr>
          <p:cNvPr id="56" name="Rectangle 55"/>
          <p:cNvSpPr/>
          <p:nvPr/>
        </p:nvSpPr>
        <p:spPr>
          <a:xfrm>
            <a:off x="6108289" y="3687618"/>
            <a:ext cx="2483381" cy="18636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908681"/>
              </a:avLst>
            </a:prstTxWarp>
            <a:spAutoFit/>
          </a:bodyPr>
          <a:lstStyle/>
          <a:p>
            <a:pPr algn="ctr">
              <a:defRPr/>
            </a:pPr>
            <a:r>
              <a:rPr lang="en-US" sz="3000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prstClr val="black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ea typeface="ＭＳ Ｐゴシック" charset="0"/>
                <a:cs typeface="ＭＳ Ｐゴシック" charset="0"/>
              </a:rPr>
              <a:t>Habitable zone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6256338" y="4564070"/>
            <a:ext cx="793750" cy="36353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4" name="TextBox 58"/>
          <p:cNvSpPr txBox="1">
            <a:spLocks noChangeArrowheads="1"/>
          </p:cNvSpPr>
          <p:nvPr/>
        </p:nvSpPr>
        <p:spPr bwMode="auto">
          <a:xfrm rot="-1386921">
            <a:off x="6538913" y="4383095"/>
            <a:ext cx="320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i="1">
                <a:solidFill>
                  <a:prstClr val="black"/>
                </a:solidFill>
              </a:rPr>
              <a:t>r</a:t>
            </a:r>
          </a:p>
        </p:txBody>
      </p:sp>
      <p:sp>
        <p:nvSpPr>
          <p:cNvPr id="203785" name="TextBox 59"/>
          <p:cNvSpPr txBox="1">
            <a:spLocks noChangeArrowheads="1"/>
          </p:cNvSpPr>
          <p:nvPr/>
        </p:nvSpPr>
        <p:spPr bwMode="auto">
          <a:xfrm rot="1176510">
            <a:off x="6599238" y="4711707"/>
            <a:ext cx="8937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FF0000"/>
                </a:solidFill>
              </a:rPr>
              <a:t>too hot</a:t>
            </a:r>
          </a:p>
        </p:txBody>
      </p:sp>
      <p:sp>
        <p:nvSpPr>
          <p:cNvPr id="203786" name="TextBox 60"/>
          <p:cNvSpPr txBox="1">
            <a:spLocks noChangeArrowheads="1"/>
          </p:cNvSpPr>
          <p:nvPr/>
        </p:nvSpPr>
        <p:spPr bwMode="auto">
          <a:xfrm rot="1903954">
            <a:off x="5684838" y="5197482"/>
            <a:ext cx="96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3366FF"/>
                </a:solidFill>
              </a:rPr>
              <a:t>too cold</a:t>
            </a:r>
          </a:p>
        </p:txBody>
      </p:sp>
      <p:cxnSp>
        <p:nvCxnSpPr>
          <p:cNvPr id="12" name="Straight Arrow Connector 11"/>
          <p:cNvCxnSpPr>
            <a:stCxn id="203777" idx="3"/>
            <a:endCxn id="203791" idx="1"/>
          </p:cNvCxnSpPr>
          <p:nvPr/>
        </p:nvCxnSpPr>
        <p:spPr>
          <a:xfrm flipV="1">
            <a:off x="1498600" y="3443288"/>
            <a:ext cx="661988" cy="317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88" name="TextBox 13"/>
          <p:cNvSpPr txBox="1">
            <a:spLocks noChangeArrowheads="1"/>
          </p:cNvSpPr>
          <p:nvPr/>
        </p:nvSpPr>
        <p:spPr bwMode="auto">
          <a:xfrm>
            <a:off x="190500" y="281305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sp>
        <p:nvSpPr>
          <p:cNvPr id="203789" name="TextBox 14"/>
          <p:cNvSpPr txBox="1">
            <a:spLocks noChangeArrowheads="1"/>
          </p:cNvSpPr>
          <p:nvPr/>
        </p:nvSpPr>
        <p:spPr bwMode="auto">
          <a:xfrm>
            <a:off x="1079500" y="5170488"/>
            <a:ext cx="16383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stabilize GHG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sp>
        <p:nvSpPr>
          <p:cNvPr id="203790" name="TextBox 15"/>
          <p:cNvSpPr txBox="1">
            <a:spLocks noChangeArrowheads="1"/>
          </p:cNvSpPr>
          <p:nvPr/>
        </p:nvSpPr>
        <p:spPr bwMode="auto">
          <a:xfrm>
            <a:off x="4538663" y="31464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temperature</a:t>
            </a:r>
          </a:p>
        </p:txBody>
      </p:sp>
      <p:sp>
        <p:nvSpPr>
          <p:cNvPr id="203791" name="TextBox 16"/>
          <p:cNvSpPr txBox="1">
            <a:spLocks noChangeArrowheads="1"/>
          </p:cNvSpPr>
          <p:nvPr/>
        </p:nvSpPr>
        <p:spPr bwMode="auto">
          <a:xfrm>
            <a:off x="2160588" y="3121025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 GHG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concentration</a:t>
            </a:r>
          </a:p>
        </p:txBody>
      </p:sp>
      <p:cxnSp>
        <p:nvCxnSpPr>
          <p:cNvPr id="18" name="Straight Arrow Connector 17"/>
          <p:cNvCxnSpPr>
            <a:stCxn id="203791" idx="3"/>
          </p:cNvCxnSpPr>
          <p:nvPr/>
        </p:nvCxnSpPr>
        <p:spPr>
          <a:xfrm>
            <a:off x="3684588" y="3443288"/>
            <a:ext cx="1073150" cy="25400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203789" idx="0"/>
          </p:cNvCxnSpPr>
          <p:nvPr/>
        </p:nvCxnSpPr>
        <p:spPr>
          <a:xfrm flipH="1" flipV="1">
            <a:off x="1854200" y="3594100"/>
            <a:ext cx="44450" cy="1576388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203790" idx="2"/>
            <a:endCxn id="203795" idx="0"/>
          </p:cNvCxnSpPr>
          <p:nvPr/>
        </p:nvCxnSpPr>
        <p:spPr>
          <a:xfrm flipH="1">
            <a:off x="4248150" y="3792538"/>
            <a:ext cx="1052513" cy="1481137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3795" name="TextBox 21"/>
          <p:cNvSpPr txBox="1">
            <a:spLocks noChangeArrowheads="1"/>
          </p:cNvSpPr>
          <p:nvPr/>
        </p:nvSpPr>
        <p:spPr bwMode="auto">
          <a:xfrm>
            <a:off x="3486150" y="5273675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</a:rPr>
              <a:t>increase</a:t>
            </a:r>
          </a:p>
        </p:txBody>
      </p:sp>
      <p:cxnSp>
        <p:nvCxnSpPr>
          <p:cNvPr id="23" name="Straight Arrow Connector 22"/>
          <p:cNvCxnSpPr>
            <a:stCxn id="203795" idx="1"/>
          </p:cNvCxnSpPr>
          <p:nvPr/>
        </p:nvCxnSpPr>
        <p:spPr>
          <a:xfrm flipH="1">
            <a:off x="2522538" y="5459413"/>
            <a:ext cx="963612" cy="9525"/>
          </a:xfrm>
          <a:prstGeom prst="straightConnector1">
            <a:avLst/>
          </a:prstGeom>
          <a:ln w="508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3797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7850" y="5219700"/>
            <a:ext cx="793750" cy="59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98" name="TextBox 30"/>
          <p:cNvSpPr txBox="1">
            <a:spLocks noChangeArrowheads="1"/>
          </p:cNvSpPr>
          <p:nvPr/>
        </p:nvSpPr>
        <p:spPr bwMode="auto">
          <a:xfrm>
            <a:off x="165100" y="2311400"/>
            <a:ext cx="2103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u="sng">
                <a:solidFill>
                  <a:prstClr val="black"/>
                </a:solidFill>
              </a:rPr>
              <a:t>Stabilizing feedback:</a:t>
            </a:r>
          </a:p>
        </p:txBody>
      </p:sp>
      <p:sp>
        <p:nvSpPr>
          <p:cNvPr id="203799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60400"/>
          </a:xfrm>
        </p:spPr>
        <p:txBody>
          <a:bodyPr/>
          <a:lstStyle/>
          <a:p>
            <a:r>
              <a:rPr lang="en-US" sz="3200" b="1" dirty="0" smtClean="0">
                <a:latin typeface="Calibri" charset="0"/>
              </a:rPr>
              <a:t>Definitions of a habitable planet</a:t>
            </a:r>
            <a:endParaRPr lang="en-US" sz="3200" b="1" dirty="0">
              <a:latin typeface="Calibri" charset="0"/>
            </a:endParaRPr>
          </a:p>
        </p:txBody>
      </p:sp>
      <p:sp>
        <p:nvSpPr>
          <p:cNvPr id="203800" name="TextBox 42"/>
          <p:cNvSpPr txBox="1">
            <a:spLocks noChangeArrowheads="1"/>
          </p:cNvSpPr>
          <p:nvPr/>
        </p:nvSpPr>
        <p:spPr bwMode="auto">
          <a:xfrm>
            <a:off x="-50327" y="521266"/>
            <a:ext cx="927640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(Operational) definition of habitable planet used in this course: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700" dirty="0" smtClean="0">
                <a:solidFill>
                  <a:prstClr val="black"/>
                </a:solidFill>
              </a:rPr>
              <a:t>Habitable </a:t>
            </a:r>
            <a:r>
              <a:rPr lang="en-US" sz="1700" dirty="0">
                <a:solidFill>
                  <a:prstClr val="black"/>
                </a:solidFill>
              </a:rPr>
              <a:t>planet ≈ maintains surface liquid water over timescales relevant </a:t>
            </a:r>
            <a:r>
              <a:rPr lang="en-US" sz="1700" dirty="0" smtClean="0">
                <a:solidFill>
                  <a:prstClr val="black"/>
                </a:solidFill>
              </a:rPr>
              <a:t>to biological </a:t>
            </a:r>
            <a:r>
              <a:rPr lang="en-US" sz="1700" dirty="0">
                <a:solidFill>
                  <a:prstClr val="black"/>
                </a:solidFill>
              </a:rPr>
              <a:t>macroevolution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941805" y="5468938"/>
            <a:ext cx="22021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Dependent on</a:t>
            </a:r>
          </a:p>
          <a:p>
            <a:r>
              <a:rPr lang="en-US" dirty="0" smtClean="0"/>
              <a:t>which atmospheric</a:t>
            </a:r>
          </a:p>
          <a:p>
            <a:r>
              <a:rPr lang="en-US" dirty="0"/>
              <a:t>v</a:t>
            </a:r>
            <a:r>
              <a:rPr lang="en-US" dirty="0" smtClean="0"/>
              <a:t>olatiles are available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7389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200"/>
            <a:ext cx="8229600" cy="7699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Short-term vs. long term carbon cycle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422" y="528851"/>
            <a:ext cx="4096445" cy="36362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3322" y="1087399"/>
            <a:ext cx="397067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92073" y="4783098"/>
            <a:ext cx="23519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Zeebe</a:t>
            </a:r>
            <a:r>
              <a:rPr lang="en-US" dirty="0" smtClean="0"/>
              <a:t>, Annual Reviews</a:t>
            </a:r>
          </a:p>
          <a:p>
            <a:r>
              <a:rPr lang="en-US" dirty="0"/>
              <a:t>o</a:t>
            </a:r>
            <a:r>
              <a:rPr lang="en-US" dirty="0" smtClean="0"/>
              <a:t>f Earth and Planetary</a:t>
            </a:r>
          </a:p>
          <a:p>
            <a:r>
              <a:rPr lang="en-US" dirty="0" smtClean="0"/>
              <a:t>Sciences, 2012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972300" y="3754399"/>
            <a:ext cx="0" cy="6603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50000" y="4414798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10" name="Left Brace 9"/>
          <p:cNvSpPr/>
          <p:nvPr/>
        </p:nvSpPr>
        <p:spPr>
          <a:xfrm>
            <a:off x="660400" y="749300"/>
            <a:ext cx="357022" cy="2540000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602292" y="1708561"/>
            <a:ext cx="1879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ANTHROPOGENIC </a:t>
            </a:r>
          </a:p>
          <a:p>
            <a:r>
              <a:rPr lang="en-US" dirty="0" smtClean="0"/>
              <a:t>CLIMATE CHANGE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04075" y="4041422"/>
            <a:ext cx="119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Units: </a:t>
            </a:r>
            <a:r>
              <a:rPr lang="en-US" dirty="0" err="1" smtClean="0"/>
              <a:t>Pg</a:t>
            </a:r>
            <a:r>
              <a:rPr lang="en-US" dirty="0" smtClean="0"/>
              <a:t> C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5113867" y="528851"/>
            <a:ext cx="59455" cy="5846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9352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66"/>
            <a:ext cx="8229600" cy="576262"/>
          </a:xfrm>
        </p:spPr>
        <p:txBody>
          <a:bodyPr>
            <a:normAutofit/>
          </a:bodyPr>
          <a:lstStyle/>
          <a:p>
            <a:pPr algn="l"/>
            <a:r>
              <a:rPr lang="en-US" sz="3000" dirty="0" smtClean="0"/>
              <a:t>Feedbacks in the carbonate-silicate cycle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715690"/>
            <a:ext cx="7988300" cy="61423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7527645" y="1874845"/>
            <a:ext cx="2687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Langmuir &amp; </a:t>
            </a:r>
            <a:r>
              <a:rPr lang="en-US" dirty="0" err="1" smtClean="0"/>
              <a:t>Broecker</a:t>
            </a:r>
            <a:r>
              <a:rPr lang="en-US" dirty="0" smtClean="0"/>
              <a:t> Ch. 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3635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7432"/>
          </a:xfrm>
        </p:spPr>
        <p:txBody>
          <a:bodyPr>
            <a:noAutofit/>
          </a:bodyPr>
          <a:lstStyle/>
          <a:p>
            <a:r>
              <a:rPr lang="en-US" sz="3000" b="1" dirty="0" smtClean="0"/>
              <a:t>Lecture </a:t>
            </a:r>
            <a:r>
              <a:rPr lang="en-US" sz="3000" b="1" dirty="0" smtClean="0"/>
              <a:t>3: Atmospheric science basics</a:t>
            </a:r>
            <a:r>
              <a:rPr lang="en-US" sz="3000" b="1" dirty="0" smtClean="0"/>
              <a:t>:</a:t>
            </a:r>
            <a:r>
              <a:rPr lang="en-US" sz="3000" b="1" dirty="0" smtClean="0"/>
              <a:t> </a:t>
            </a:r>
            <a:r>
              <a:rPr lang="en-US" sz="3000" b="1" dirty="0" smtClean="0"/>
              <a:t>Key points</a:t>
            </a:r>
            <a:endParaRPr lang="en-US" sz="3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630" y="1045996"/>
            <a:ext cx="8887126" cy="5701559"/>
          </a:xfrm>
        </p:spPr>
        <p:txBody>
          <a:bodyPr>
            <a:normAutofit/>
          </a:bodyPr>
          <a:lstStyle/>
          <a:p>
            <a:r>
              <a:rPr lang="en-US" b="1" dirty="0" smtClean="0"/>
              <a:t>Describe and qualitatively explain vertical temperature structure of rocky-planet atmospheres.</a:t>
            </a:r>
            <a:endParaRPr lang="en-US" b="1" dirty="0" smtClean="0"/>
          </a:p>
          <a:p>
            <a:r>
              <a:rPr lang="en-US" b="1" dirty="0" smtClean="0"/>
              <a:t>Apply elementary models of radiation balance.</a:t>
            </a:r>
          </a:p>
          <a:p>
            <a:r>
              <a:rPr lang="en-US" b="1" dirty="0" smtClean="0"/>
              <a:t>Explain the greenhouse effect in terms of vertical temperature structure and opacity at visible and thermal wavelengths.</a:t>
            </a:r>
          </a:p>
          <a:p>
            <a:r>
              <a:rPr lang="en-US" b="1" dirty="0" smtClean="0"/>
              <a:t>(Explain the theoretical basis for expecting an atmosphere-surface temperature offset).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69630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4247</TotalTime>
  <Words>1513</Words>
  <Application>Microsoft Macintosh PowerPoint</Application>
  <PresentationFormat>On-screen Show (4:3)</PresentationFormat>
  <Paragraphs>182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GEOS 22060/ GEOS 32060 / ASTR 45900 </vt:lpstr>
      <vt:lpstr>Logistics  </vt:lpstr>
      <vt:lpstr>PowerPoint Presentation</vt:lpstr>
      <vt:lpstr>Lecture 2: From Earth history to the Circumstellar Habitable Zone concept: Key points</vt:lpstr>
      <vt:lpstr>PowerPoint Presentation</vt:lpstr>
      <vt:lpstr>Definitions of a habitable planet</vt:lpstr>
      <vt:lpstr>Short-term vs. long term carbon cycle</vt:lpstr>
      <vt:lpstr>Feedbacks in the carbonate-silicate cycle</vt:lpstr>
      <vt:lpstr>Lecture 3: Atmospheric science basics: Key points</vt:lpstr>
      <vt:lpstr>PowerPoint Presentation</vt:lpstr>
      <vt:lpstr>PowerPoint Presentation</vt:lpstr>
      <vt:lpstr>PowerPoint Presentation</vt:lpstr>
      <vt:lpstr>PowerPoint Presentation</vt:lpstr>
      <vt:lpstr>Hydrostatic balance and atmospheric pressure vs. height</vt:lpstr>
      <vt:lpstr>Atmospheric vertical thermal structure</vt:lpstr>
      <vt:lpstr>Spectrum of blackbody radiation</vt:lpstr>
      <vt:lpstr>PowerPoint Presentation</vt:lpstr>
      <vt:lpstr>Lecture 3: Atmospheric science basics: Key points</vt:lpstr>
      <vt:lpstr>Definition of Bond/planetary albedo (used for climate calculations)</vt:lpstr>
      <vt:lpstr>PowerPoint Presentation</vt:lpstr>
      <vt:lpstr>PowerPoint Presentation</vt:lpstr>
      <vt:lpstr>Top-of-atmosphere energy in =  top-of-atmosphere energy out</vt:lpstr>
      <vt:lpstr>Lecture 3: Atmospheric science basics: Key points</vt:lpstr>
      <vt:lpstr>PowerPoint Presentation</vt:lpstr>
      <vt:lpstr>PowerPoint Presentation</vt:lpstr>
      <vt:lpstr>PowerPoint Presentation</vt:lpstr>
      <vt:lpstr>PowerPoint Presentation</vt:lpstr>
      <vt:lpstr>Lecture 3: Atmospheric science basics: Key points</vt:lpstr>
      <vt:lpstr>Relationship between surface temperature and atmospheric temperature</vt:lpstr>
      <vt:lpstr>Relationship between surface temperature and atmospheric temperature</vt:lpstr>
      <vt:lpstr>Backup slides</vt:lpstr>
      <vt:lpstr>Erosion driven by tectonic uplift is required to provide cations to balance CO2 supplied by volcanic outgassing.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198</cp:revision>
  <dcterms:created xsi:type="dcterms:W3CDTF">2016-01-07T03:39:51Z</dcterms:created>
  <dcterms:modified xsi:type="dcterms:W3CDTF">2018-04-06T07:23:04Z</dcterms:modified>
</cp:coreProperties>
</file>