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259" r:id="rId3"/>
    <p:sldId id="394" r:id="rId4"/>
    <p:sldId id="350" r:id="rId5"/>
    <p:sldId id="376" r:id="rId6"/>
    <p:sldId id="377" r:id="rId7"/>
    <p:sldId id="378" r:id="rId8"/>
    <p:sldId id="351" r:id="rId9"/>
    <p:sldId id="315" r:id="rId10"/>
    <p:sldId id="349" r:id="rId11"/>
    <p:sldId id="332" r:id="rId12"/>
    <p:sldId id="333" r:id="rId13"/>
    <p:sldId id="334" r:id="rId14"/>
    <p:sldId id="336" r:id="rId15"/>
    <p:sldId id="399" r:id="rId16"/>
    <p:sldId id="338" r:id="rId17"/>
    <p:sldId id="391" r:id="rId18"/>
    <p:sldId id="392" r:id="rId19"/>
    <p:sldId id="393" r:id="rId20"/>
    <p:sldId id="327" r:id="rId21"/>
    <p:sldId id="353" r:id="rId22"/>
    <p:sldId id="362" r:id="rId23"/>
    <p:sldId id="401" r:id="rId24"/>
    <p:sldId id="354" r:id="rId25"/>
    <p:sldId id="375" r:id="rId26"/>
    <p:sldId id="355" r:id="rId27"/>
    <p:sldId id="403" r:id="rId28"/>
    <p:sldId id="366" r:id="rId29"/>
    <p:sldId id="368" r:id="rId30"/>
    <p:sldId id="369" r:id="rId31"/>
    <p:sldId id="371" r:id="rId32"/>
    <p:sldId id="405" r:id="rId33"/>
    <p:sldId id="356" r:id="rId34"/>
    <p:sldId id="358" r:id="rId35"/>
    <p:sldId id="367" r:id="rId36"/>
    <p:sldId id="396" r:id="rId37"/>
    <p:sldId id="360" r:id="rId38"/>
    <p:sldId id="395" r:id="rId39"/>
    <p:sldId id="398" r:id="rId40"/>
    <p:sldId id="406" r:id="rId41"/>
    <p:sldId id="402" r:id="rId42"/>
    <p:sldId id="400" r:id="rId43"/>
    <p:sldId id="40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927" autoAdjust="0"/>
  </p:normalViewPr>
  <p:slideViewPr>
    <p:cSldViewPr snapToGrid="0" snapToObjects="1">
      <p:cViewPr varScale="1">
        <p:scale>
          <a:sx n="92" d="100"/>
          <a:sy n="92" d="100"/>
        </p:scale>
        <p:origin x="-15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6C5D7E-955D-8B4E-90DA-A0FBEC7B91C1}" type="datetimeFigureOut">
              <a:rPr lang="en-US" smtClean="0"/>
              <a:t>4/4/18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99272D-19A8-E048-8EEA-12540FA11183}" type="slidenum">
              <a:rPr lang="en-US" smtClean="0"/>
              <a:t>‹#›</a:t>
            </a:fld>
            <a:endParaRPr lang="en-US"/>
          </a:p>
        </p:txBody>
      </p:sp>
    </p:spTree>
    <p:extLst>
      <p:ext uri="{BB962C8B-B14F-4D97-AF65-F5344CB8AC3E}">
        <p14:creationId xmlns:p14="http://schemas.microsoft.com/office/powerpoint/2010/main" val="29361213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Releasing SO2</a:t>
            </a:r>
            <a:r>
              <a:rPr lang="en-US" baseline="0" dirty="0" smtClean="0"/>
              <a:t> and other </a:t>
            </a:r>
            <a:r>
              <a:rPr lang="en-US" baseline="0" dirty="0" err="1" smtClean="0"/>
              <a:t>photochemically</a:t>
            </a:r>
            <a:r>
              <a:rPr lang="en-US" baseline="0" dirty="0" smtClean="0"/>
              <a:t> short-lived gases. This is something we can hope to detect especially if the surface gravity is low enough for these gases to fill the Hill sphere. Releasing CO2 . So our current understanding is that if these eruptions shut down Earth’s biosphere would become undetectable over interstellar distances within 1 Myr.</a:t>
            </a:r>
            <a:endParaRPr lang="en-US" dirty="0"/>
          </a:p>
        </p:txBody>
      </p:sp>
      <p:sp>
        <p:nvSpPr>
          <p:cNvPr id="4" name="Slide Number Placeholder 3"/>
          <p:cNvSpPr>
            <a:spLocks noGrp="1"/>
          </p:cNvSpPr>
          <p:nvPr>
            <p:ph type="sldNum" sz="quarter" idx="10"/>
          </p:nvPr>
        </p:nvSpPr>
        <p:spPr/>
        <p:txBody>
          <a:bodyPr/>
          <a:lstStyle/>
          <a:p>
            <a:fld id="{7F8429C3-111E-8146-8576-8BCE09B3233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97649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9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RETAIN WATER</a:t>
            </a:r>
          </a:p>
          <a:p>
            <a:pPr>
              <a:spcBef>
                <a:spcPct val="0"/>
              </a:spcBef>
            </a:pPr>
            <a:endParaRPr lang="en-US">
              <a:latin typeface="Calibri" charset="0"/>
            </a:endParaRPr>
          </a:p>
          <a:p>
            <a:pPr>
              <a:spcBef>
                <a:spcPct val="0"/>
              </a:spcBef>
            </a:pPr>
            <a:r>
              <a:rPr lang="en-US">
                <a:latin typeface="Calibri" charset="0"/>
              </a:rPr>
              <a:t>So there’s no shortage of planets. And assuming there’s enough stirring of orbits early on </a:t>
            </a:r>
            <a:r>
              <a:rPr lang="en-US" b="1">
                <a:latin typeface="Calibri" charset="0"/>
              </a:rPr>
              <a:t>to guarantee a non-negligible endowment of water for terrestrial planets, </a:t>
            </a:r>
            <a:r>
              <a:rPr lang="en-US">
                <a:latin typeface="Calibri" charset="0"/>
              </a:rPr>
              <a:t>The question of the nearest habitable planet really boils down to whether they can hang on to their water. </a:t>
            </a:r>
          </a:p>
          <a:p>
            <a:pPr>
              <a:spcBef>
                <a:spcPct val="0"/>
              </a:spcBef>
            </a:pPr>
            <a:r>
              <a:rPr lang="en-US">
                <a:latin typeface="Calibri" charset="0"/>
              </a:rPr>
              <a:t>Take Earth as an example: this is not easy because the Sun’s luminosity is changing, and the rate of tectonic activity is also changing, and even a small imbalance between greenhouse gas supply and greenhouse gas removal would cause disaster if sustained. So unless our planet is very fortunate there is a need for a stabilizing feedback. And so an idea was developed on the basis that we are not very-lucky: (Carbonate-silicate feedback) (Start in equilibrium – ghg_in = ghg_outthe … </a:t>
            </a:r>
            <a:r>
              <a:rPr lang="en-US">
                <a:latin typeface="Calibri" charset="0"/>
                <a:sym typeface="Wingdings" charset="0"/>
              </a:rPr>
              <a:t> Describe) </a:t>
            </a:r>
            <a:r>
              <a:rPr lang="en-US">
                <a:latin typeface="Calibri" charset="0"/>
              </a:rPr>
              <a:t>And this concept is so useful in understanding Earth history, that when we think of the circumstellar HZ on planets-in-general, we think of it as </a:t>
            </a:r>
            <a:r>
              <a:rPr lang="en-US" b="1" i="1">
                <a:latin typeface="Calibri" charset="0"/>
              </a:rPr>
              <a:t>the range of distances from the star within which climate-stabilizing feedback *might* operate.</a:t>
            </a:r>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2ECE3C5-A3CD-2642-ABB5-9F2CDBC6583F}" type="slidenum">
              <a:rPr lang="en-US">
                <a:solidFill>
                  <a:prstClr val="black"/>
                </a:solidFill>
              </a:rPr>
              <a:pPr/>
              <a:t>26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9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RETAIN WATER</a:t>
            </a:r>
          </a:p>
          <a:p>
            <a:pPr>
              <a:spcBef>
                <a:spcPct val="0"/>
              </a:spcBef>
            </a:pPr>
            <a:endParaRPr lang="en-US">
              <a:latin typeface="Calibri" charset="0"/>
            </a:endParaRPr>
          </a:p>
          <a:p>
            <a:pPr>
              <a:spcBef>
                <a:spcPct val="0"/>
              </a:spcBef>
            </a:pPr>
            <a:r>
              <a:rPr lang="en-US">
                <a:latin typeface="Calibri" charset="0"/>
              </a:rPr>
              <a:t>So there’s no shortage of planets. And assuming there’s enough stirring of orbits early on </a:t>
            </a:r>
            <a:r>
              <a:rPr lang="en-US" b="1">
                <a:latin typeface="Calibri" charset="0"/>
              </a:rPr>
              <a:t>to guarantee a non-negligible endowment of water for terrestrial planets, </a:t>
            </a:r>
            <a:r>
              <a:rPr lang="en-US">
                <a:latin typeface="Calibri" charset="0"/>
              </a:rPr>
              <a:t>The question of the nearest habitable planet really boils down to whether they can hang on to their water. </a:t>
            </a:r>
          </a:p>
          <a:p>
            <a:pPr>
              <a:spcBef>
                <a:spcPct val="0"/>
              </a:spcBef>
            </a:pPr>
            <a:r>
              <a:rPr lang="en-US">
                <a:latin typeface="Calibri" charset="0"/>
              </a:rPr>
              <a:t>Take Earth as an example: this is not easy because the Sun’s luminosity is changing, and the rate of tectonic activity is also changing, and even a small imbalance between greenhouse gas supply and greenhouse gas removal would cause disaster if sustained. So unless our planet is very fortunate there is a need for a stabilizing feedback. And so an idea was developed on the basis that we are not very-lucky: (Carbonate-silicate feedback) (Start in equilibrium – ghg_in = ghg_outthe … </a:t>
            </a:r>
            <a:r>
              <a:rPr lang="en-US">
                <a:latin typeface="Calibri" charset="0"/>
                <a:sym typeface="Wingdings" charset="0"/>
              </a:rPr>
              <a:t> Describe) </a:t>
            </a:r>
            <a:r>
              <a:rPr lang="en-US">
                <a:latin typeface="Calibri" charset="0"/>
              </a:rPr>
              <a:t>And this concept is so useful in understanding Earth history, that when we think of the circumstellar HZ on planets-in-general, we think of it as </a:t>
            </a:r>
            <a:r>
              <a:rPr lang="en-US" b="1" i="1">
                <a:latin typeface="Calibri" charset="0"/>
              </a:rPr>
              <a:t>the range of distances from the star within which climate-stabilizing feedback *might* operate.</a:t>
            </a:r>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72ECE3C5-A3CD-2642-ABB5-9F2CDBC6583F}" type="slidenum">
              <a:rPr lang="en-US">
                <a:solidFill>
                  <a:prstClr val="black"/>
                </a:solidFill>
              </a:rPr>
              <a:pPr/>
              <a:t>33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7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HZ .ne. HABITABLE</a:t>
            </a:r>
          </a:p>
          <a:p>
            <a:pPr>
              <a:spcBef>
                <a:spcPct val="0"/>
              </a:spcBef>
            </a:pPr>
            <a:r>
              <a:rPr lang="en-US">
                <a:latin typeface="Calibri" charset="0"/>
              </a:rPr>
              <a:t>SURVIVORSHIP BIAS</a:t>
            </a:r>
          </a:p>
          <a:p>
            <a:pPr>
              <a:spcBef>
                <a:spcPct val="0"/>
              </a:spcBef>
            </a:pPr>
            <a:r>
              <a:rPr lang="en-US">
                <a:latin typeface="Calibri" charset="0"/>
              </a:rPr>
              <a:t>MARS PRESERVES TRANSITION</a:t>
            </a:r>
          </a:p>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a:latin typeface="Calibri" charset="0"/>
              </a:rPr>
              <a:t>We need to continue searching for evidence on Earth for how the carbonate-silicate feedback operates and responds to sudden climate change. But with only one data point, Earth, we can’t know whether the continuous operation of the weathering feedback is an artifact of survivorship bias. It’s hard even to be sure if the observation of long-term climate stability itself results from survivorship bias.  </a:t>
            </a:r>
            <a:r>
              <a:rPr lang="en-US" b="1">
                <a:latin typeface="Calibri" charset="0"/>
              </a:rPr>
              <a:t>Mars is the only planet known to record a major habitability transition in its sediments (from more-habitable to less-habitable)</a:t>
            </a:r>
            <a:r>
              <a:rPr lang="en-US">
                <a:latin typeface="Calibri" charset="0"/>
              </a:rPr>
              <a:t> The dynamic range of climate states available for study is much greater than what we can study on any continuously-habitable and tectonically-active planet, such as Earth. </a:t>
            </a:r>
            <a:r>
              <a:rPr lang="en-US" b="1">
                <a:latin typeface="Calibri" charset="0"/>
              </a:rPr>
              <a:t>Long time series from solar system field geology (history) complement ensemble of snapshots from exoplanet observations (physics)</a:t>
            </a:r>
            <a:r>
              <a:rPr lang="en-US">
                <a:latin typeface="Calibri" charset="0"/>
              </a:rPr>
              <a:t> Habitable planets are a subset of habitable-zone Earth-sized planets; we don’t know if they’re a large subset or a small subset. </a:t>
            </a:r>
            <a:r>
              <a:rPr lang="en-US" b="1">
                <a:latin typeface="Calibri" charset="0"/>
              </a:rPr>
              <a:t>By studying Mars we get enormous leverage on this problem. If Mars experienced climate stability for even a small fraction of its history, that means there were two habitable planets in one system; and would mean that our galaxy cannot be approximated as sterile.</a:t>
            </a:r>
          </a:p>
        </p:txBody>
      </p:sp>
      <p:sp>
        <p:nvSpPr>
          <p:cNvPr id="217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FCE98D7E-D8FF-6549-991E-434AC0D3C043}" type="slidenum">
              <a:rPr lang="en-US"/>
              <a:pPr fontAlgn="base">
                <a:spcBef>
                  <a:spcPct val="0"/>
                </a:spcBef>
                <a:spcAft>
                  <a:spcPct val="0"/>
                </a:spcAft>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60021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17667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1985607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8E262-DA03-7D41-9D33-DEB47D8A191E}"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581D3BC-9919-2141-AFAD-73F83B12B2F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134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A53F04-2099-AE42-82B8-696A7222720E}"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D0120DA-DE7E-A344-82AB-0CFC637D63F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5551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E6C19C-9A18-2C46-996C-A627CEE9128B}"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259040A-3774-4A4D-9339-94FE379C26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420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FE74DC-3748-3141-82E3-77213F3EEE57}"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B983A19-96B4-2044-9913-A1AC117242C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3696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E0BDE3-3AEA-4040-A2CB-7D93D0B0287A}"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B449AB4F-C381-644B-A16F-DC732F3F63E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7758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EE7D654-951A-554E-8B93-945B9041F3FB}"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3661FC-E153-9B46-8101-09A409AED99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0740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A1679D-AE40-E649-BBC4-38F9F1DBD35F}"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C8F6E44-E73B-B14E-82C8-80A65331306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8111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2E1F412-2251-F046-8C06-4C4F0D7F17FD}"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ABE5F6A-1038-7F48-89BF-ED7A0CB7B93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03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815100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A13FAA-694B-6240-840A-E61B2079F392}"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E9BAF31-7263-0947-B6E3-49D172A2482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13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B0906C-6AC5-6E41-8646-3BEBEE3F5E44}"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89F5D6-26DD-304D-8A43-E3211DAF0F5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3843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471FB0-5125-4845-AE2D-8F66398E4F77}"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568A74D-6E40-C547-A8F5-3A6C3FB9A47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345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1C5D88-EB29-6841-8092-9D9A531548E1}" type="datetimeFigureOut">
              <a:rPr lang="en-US" smtClean="0"/>
              <a:t>4/4/18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617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1C5D88-EB29-6841-8092-9D9A531548E1}"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84808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1C5D88-EB29-6841-8092-9D9A531548E1}" type="datetimeFigureOut">
              <a:rPr lang="en-US" smtClean="0"/>
              <a:t>4/4/18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102313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1C5D88-EB29-6841-8092-9D9A531548E1}" type="datetimeFigureOut">
              <a:rPr lang="en-US" smtClean="0"/>
              <a:t>4/4/18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543278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C5D88-EB29-6841-8092-9D9A531548E1}" type="datetimeFigureOut">
              <a:rPr lang="en-US" smtClean="0"/>
              <a:t>4/4/18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41258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5D88-EB29-6841-8092-9D9A531548E1}"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81969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5D88-EB29-6841-8092-9D9A531548E1}" type="datetimeFigureOut">
              <a:rPr lang="en-US" smtClean="0"/>
              <a:t>4/4/18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9008013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C5D88-EB29-6841-8092-9D9A531548E1}" type="datetimeFigureOut">
              <a:rPr lang="en-US" smtClean="0"/>
              <a:t>4/4/18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EB44B-6C31-084D-B3FA-7D197837C3DA}" type="slidenum">
              <a:rPr lang="en-US" smtClean="0"/>
              <a:t>‹#›</a:t>
            </a:fld>
            <a:endParaRPr lang="en-US"/>
          </a:p>
        </p:txBody>
      </p:sp>
    </p:spTree>
    <p:extLst>
      <p:ext uri="{BB962C8B-B14F-4D97-AF65-F5344CB8AC3E}">
        <p14:creationId xmlns:p14="http://schemas.microsoft.com/office/powerpoint/2010/main" val="292489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A4AEC2F-AC67-3444-98AF-7D439662E917}" type="datetimeFigureOut">
              <a:rPr lang="en-US">
                <a:solidFill>
                  <a:prstClr val="black">
                    <a:tint val="75000"/>
                  </a:prstClr>
                </a:solidFill>
                <a:latin typeface="Calibri"/>
              </a:rPr>
              <a:pPr>
                <a:defRPr/>
              </a:pPr>
              <a:t>4/4/18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337847B-8CEB-9A40-BF33-480CF66DA5D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850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hyperlink" Target="http://geol.umd.edu/~kaufman/iceages.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normAutofit/>
          </a:bodyPr>
          <a:lstStyle/>
          <a:p>
            <a:r>
              <a:rPr lang="en-US" sz="3400" dirty="0" smtClean="0"/>
              <a:t>GEOS 22060/ GEOS 32060 / ASTR 45900 </a:t>
            </a:r>
            <a:endParaRPr lang="en-US" sz="3400" dirty="0"/>
          </a:p>
        </p:txBody>
      </p:sp>
      <p:sp>
        <p:nvSpPr>
          <p:cNvPr id="3" name="Subtitle 2"/>
          <p:cNvSpPr>
            <a:spLocks noGrp="1"/>
          </p:cNvSpPr>
          <p:nvPr>
            <p:ph type="subTitle" idx="1"/>
          </p:nvPr>
        </p:nvSpPr>
        <p:spPr/>
        <p:txBody>
          <a:bodyPr/>
          <a:lstStyle/>
          <a:p>
            <a:r>
              <a:rPr lang="en-US" dirty="0" smtClean="0"/>
              <a:t>Lecture </a:t>
            </a:r>
            <a:r>
              <a:rPr lang="en-US" dirty="0" smtClean="0"/>
              <a:t>2</a:t>
            </a:r>
            <a:endParaRPr lang="en-US" dirty="0" smtClean="0"/>
          </a:p>
          <a:p>
            <a:r>
              <a:rPr lang="en-US" dirty="0" smtClean="0"/>
              <a:t>Thursday </a:t>
            </a:r>
            <a:r>
              <a:rPr lang="en-US" dirty="0"/>
              <a:t>4</a:t>
            </a:r>
            <a:r>
              <a:rPr lang="en-US" dirty="0" smtClean="0"/>
              <a:t> </a:t>
            </a:r>
            <a:r>
              <a:rPr lang="en-US" dirty="0" smtClean="0"/>
              <a:t>April 2018</a:t>
            </a:r>
            <a:endParaRPr lang="en-US" dirty="0"/>
          </a:p>
        </p:txBody>
      </p:sp>
      <p:sp>
        <p:nvSpPr>
          <p:cNvPr id="4" name="Title 1"/>
          <p:cNvSpPr txBox="1">
            <a:spLocks/>
          </p:cNvSpPr>
          <p:nvPr/>
        </p:nvSpPr>
        <p:spPr>
          <a:xfrm>
            <a:off x="457200" y="180423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What makes a planet habitable?</a:t>
            </a:r>
            <a:endParaRPr lang="en-US" dirty="0"/>
          </a:p>
        </p:txBody>
      </p:sp>
    </p:spTree>
    <p:extLst>
      <p:ext uri="{BB962C8B-B14F-4D97-AF65-F5344CB8AC3E}">
        <p14:creationId xmlns:p14="http://schemas.microsoft.com/office/powerpoint/2010/main" val="2424378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0846"/>
            <a:ext cx="8524231" cy="1143000"/>
          </a:xfrm>
        </p:spPr>
        <p:txBody>
          <a:bodyPr>
            <a:normAutofit fontScale="90000"/>
          </a:bodyPr>
          <a:lstStyle/>
          <a:p>
            <a:r>
              <a:rPr lang="en-US" dirty="0" smtClean="0"/>
              <a:t>Glaciation uncommon in Earth history</a:t>
            </a:r>
            <a:endParaRPr lang="en-US" dirty="0"/>
          </a:p>
        </p:txBody>
      </p:sp>
      <p:pic>
        <p:nvPicPr>
          <p:cNvPr id="4" name="Picture 3"/>
          <p:cNvPicPr>
            <a:picLocks noChangeAspect="1"/>
          </p:cNvPicPr>
          <p:nvPr/>
        </p:nvPicPr>
        <p:blipFill>
          <a:blip r:embed="rId2"/>
          <a:stretch>
            <a:fillRect/>
          </a:stretch>
        </p:blipFill>
        <p:spPr>
          <a:xfrm>
            <a:off x="0" y="765810"/>
            <a:ext cx="9144000" cy="6092190"/>
          </a:xfrm>
          <a:prstGeom prst="rect">
            <a:avLst/>
          </a:prstGeom>
        </p:spPr>
      </p:pic>
    </p:spTree>
    <p:extLst>
      <p:ext uri="{BB962C8B-B14F-4D97-AF65-F5344CB8AC3E}">
        <p14:creationId xmlns:p14="http://schemas.microsoft.com/office/powerpoint/2010/main" val="3210755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88900" y="0"/>
            <a:ext cx="8948986" cy="6858000"/>
          </a:xfrm>
          <a:prstGeom prst="rect">
            <a:avLst/>
          </a:prstGeom>
        </p:spPr>
      </p:pic>
    </p:spTree>
    <p:extLst>
      <p:ext uri="{BB962C8B-B14F-4D97-AF65-F5344CB8AC3E}">
        <p14:creationId xmlns:p14="http://schemas.microsoft.com/office/powerpoint/2010/main" val="3661925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26095"/>
          </a:xfrm>
        </p:spPr>
        <p:txBody>
          <a:bodyPr/>
          <a:lstStyle/>
          <a:p>
            <a:pPr lvl="1"/>
            <a:r>
              <a:rPr lang="en-US" sz="2500" dirty="0"/>
              <a:t>Earth’s pO2, pCO2, and ocean chemistry have changed over time.</a:t>
            </a:r>
            <a:br>
              <a:rPr lang="en-US" sz="2500" dirty="0"/>
            </a:br>
            <a:endParaRPr lang="en-US" sz="2500" dirty="0"/>
          </a:p>
        </p:txBody>
      </p:sp>
      <p:pic>
        <p:nvPicPr>
          <p:cNvPr id="4" name="Picture 3"/>
          <p:cNvPicPr>
            <a:picLocks noChangeAspect="1"/>
          </p:cNvPicPr>
          <p:nvPr/>
        </p:nvPicPr>
        <p:blipFill>
          <a:blip r:embed="rId2"/>
          <a:stretch>
            <a:fillRect/>
          </a:stretch>
        </p:blipFill>
        <p:spPr>
          <a:xfrm>
            <a:off x="2075637" y="662674"/>
            <a:ext cx="5189475" cy="6195325"/>
          </a:xfrm>
          <a:prstGeom prst="rect">
            <a:avLst/>
          </a:prstGeom>
        </p:spPr>
      </p:pic>
      <p:sp>
        <p:nvSpPr>
          <p:cNvPr id="5" name="TextBox 4"/>
          <p:cNvSpPr txBox="1"/>
          <p:nvPr/>
        </p:nvSpPr>
        <p:spPr>
          <a:xfrm>
            <a:off x="7634865" y="5921602"/>
            <a:ext cx="1299717" cy="923330"/>
          </a:xfrm>
          <a:prstGeom prst="rect">
            <a:avLst/>
          </a:prstGeom>
          <a:noFill/>
        </p:spPr>
        <p:txBody>
          <a:bodyPr wrap="none" rtlCol="0">
            <a:spAutoFit/>
          </a:bodyPr>
          <a:lstStyle/>
          <a:p>
            <a:r>
              <a:rPr lang="en-US" dirty="0" smtClean="0"/>
              <a:t>Stephanie </a:t>
            </a:r>
          </a:p>
          <a:p>
            <a:r>
              <a:rPr lang="en-US" dirty="0" smtClean="0"/>
              <a:t>Olson et al.,</a:t>
            </a:r>
          </a:p>
          <a:p>
            <a:r>
              <a:rPr lang="en-US" dirty="0" err="1" smtClean="0"/>
              <a:t>arXiv</a:t>
            </a:r>
            <a:r>
              <a:rPr lang="en-US" dirty="0" smtClean="0"/>
              <a:t> 2018</a:t>
            </a:r>
            <a:endParaRPr lang="en-US" dirty="0"/>
          </a:p>
        </p:txBody>
      </p:sp>
    </p:spTree>
    <p:extLst>
      <p:ext uri="{BB962C8B-B14F-4D97-AF65-F5344CB8AC3E}">
        <p14:creationId xmlns:p14="http://schemas.microsoft.com/office/powerpoint/2010/main" val="2808101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639948"/>
          </a:xfrm>
          <a:prstGeom prst="rect">
            <a:avLst/>
          </a:prstGeom>
        </p:spPr>
      </p:pic>
    </p:spTree>
    <p:extLst>
      <p:ext uri="{BB962C8B-B14F-4D97-AF65-F5344CB8AC3E}">
        <p14:creationId xmlns:p14="http://schemas.microsoft.com/office/powerpoint/2010/main" val="79176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8229600" cy="665162"/>
          </a:xfrm>
        </p:spPr>
        <p:txBody>
          <a:bodyPr>
            <a:normAutofit fontScale="90000"/>
          </a:bodyPr>
          <a:lstStyle/>
          <a:p>
            <a:r>
              <a:rPr lang="en-US" dirty="0" smtClean="0"/>
              <a:t>Warming by CH</a:t>
            </a:r>
            <a:r>
              <a:rPr lang="en-US" baseline="-25000" dirty="0" smtClean="0"/>
              <a:t>4</a:t>
            </a:r>
            <a:r>
              <a:rPr lang="en-US" dirty="0" smtClean="0"/>
              <a:t> in addition to CO</a:t>
            </a:r>
            <a:r>
              <a:rPr lang="en-US" baseline="-25000" dirty="0" smtClean="0"/>
              <a:t>2</a:t>
            </a:r>
            <a:r>
              <a:rPr lang="en-US" dirty="0" smtClean="0"/>
              <a:t>?</a:t>
            </a:r>
            <a:endParaRPr lang="en-US" dirty="0"/>
          </a:p>
        </p:txBody>
      </p:sp>
      <p:pic>
        <p:nvPicPr>
          <p:cNvPr id="4" name="Picture 3"/>
          <p:cNvPicPr>
            <a:picLocks noChangeAspect="1"/>
          </p:cNvPicPr>
          <p:nvPr/>
        </p:nvPicPr>
        <p:blipFill>
          <a:blip r:embed="rId2"/>
          <a:stretch>
            <a:fillRect/>
          </a:stretch>
        </p:blipFill>
        <p:spPr>
          <a:xfrm>
            <a:off x="1765300" y="1031726"/>
            <a:ext cx="7378700" cy="5826274"/>
          </a:xfrm>
          <a:prstGeom prst="rect">
            <a:avLst/>
          </a:prstGeom>
        </p:spPr>
      </p:pic>
      <p:sp>
        <p:nvSpPr>
          <p:cNvPr id="5" name="TextBox 4"/>
          <p:cNvSpPr txBox="1"/>
          <p:nvPr/>
        </p:nvSpPr>
        <p:spPr>
          <a:xfrm>
            <a:off x="1130300" y="698500"/>
            <a:ext cx="6975863" cy="430887"/>
          </a:xfrm>
          <a:prstGeom prst="rect">
            <a:avLst/>
          </a:prstGeom>
          <a:noFill/>
        </p:spPr>
        <p:txBody>
          <a:bodyPr wrap="none" rtlCol="0">
            <a:spAutoFit/>
          </a:bodyPr>
          <a:lstStyle/>
          <a:p>
            <a:r>
              <a:rPr lang="en-US" sz="2200" b="1" dirty="0" smtClean="0"/>
              <a:t>Which is the more powerful greenhouse gas – CH</a:t>
            </a:r>
            <a:r>
              <a:rPr lang="en-US" sz="2200" b="1" baseline="-25000" dirty="0" smtClean="0"/>
              <a:t>4</a:t>
            </a:r>
            <a:r>
              <a:rPr lang="en-US" sz="2200" b="1" dirty="0" smtClean="0"/>
              <a:t> or CO</a:t>
            </a:r>
            <a:r>
              <a:rPr lang="en-US" sz="2200" b="1" baseline="-25000" dirty="0" smtClean="0"/>
              <a:t>2</a:t>
            </a:r>
            <a:r>
              <a:rPr lang="en-US" sz="2200" b="1" dirty="0" smtClean="0"/>
              <a:t>?</a:t>
            </a:r>
            <a:endParaRPr lang="en-US" sz="2200" b="1" dirty="0"/>
          </a:p>
        </p:txBody>
      </p:sp>
      <p:sp>
        <p:nvSpPr>
          <p:cNvPr id="6" name="TextBox 5"/>
          <p:cNvSpPr txBox="1"/>
          <p:nvPr/>
        </p:nvSpPr>
        <p:spPr>
          <a:xfrm>
            <a:off x="63341" y="2463800"/>
            <a:ext cx="1701959" cy="2031325"/>
          </a:xfrm>
          <a:prstGeom prst="rect">
            <a:avLst/>
          </a:prstGeom>
          <a:noFill/>
        </p:spPr>
        <p:txBody>
          <a:bodyPr wrap="square" rtlCol="0">
            <a:spAutoFit/>
          </a:bodyPr>
          <a:lstStyle/>
          <a:p>
            <a:r>
              <a:rPr lang="en-US" b="1" dirty="0" smtClean="0"/>
              <a:t>O</a:t>
            </a:r>
            <a:r>
              <a:rPr lang="en-US" dirty="0" smtClean="0"/>
              <a:t>utgoing</a:t>
            </a:r>
          </a:p>
          <a:p>
            <a:r>
              <a:rPr lang="en-US" b="1" dirty="0" err="1" smtClean="0"/>
              <a:t>L</a:t>
            </a:r>
            <a:r>
              <a:rPr lang="en-US" dirty="0" err="1" smtClean="0"/>
              <a:t>ongwave</a:t>
            </a:r>
            <a:endParaRPr lang="en-US" dirty="0" smtClean="0"/>
          </a:p>
          <a:p>
            <a:r>
              <a:rPr lang="en-US" b="1" dirty="0" smtClean="0"/>
              <a:t>R</a:t>
            </a:r>
            <a:r>
              <a:rPr lang="en-US" dirty="0" smtClean="0"/>
              <a:t>adiation reduction</a:t>
            </a:r>
          </a:p>
          <a:p>
            <a:r>
              <a:rPr lang="en-US" dirty="0" smtClean="0"/>
              <a:t>= strength</a:t>
            </a:r>
          </a:p>
          <a:p>
            <a:r>
              <a:rPr lang="en-US" dirty="0" smtClean="0"/>
              <a:t>of greenhouse effect</a:t>
            </a:r>
            <a:endParaRPr lang="en-US" dirty="0"/>
          </a:p>
        </p:txBody>
      </p:sp>
      <p:sp>
        <p:nvSpPr>
          <p:cNvPr id="7" name="TextBox 6"/>
          <p:cNvSpPr txBox="1"/>
          <p:nvPr/>
        </p:nvSpPr>
        <p:spPr>
          <a:xfrm>
            <a:off x="63341" y="5600700"/>
            <a:ext cx="2296197" cy="1200329"/>
          </a:xfrm>
          <a:prstGeom prst="rect">
            <a:avLst/>
          </a:prstGeom>
          <a:noFill/>
        </p:spPr>
        <p:txBody>
          <a:bodyPr wrap="none" rtlCol="0">
            <a:spAutoFit/>
          </a:bodyPr>
          <a:lstStyle/>
          <a:p>
            <a:r>
              <a:rPr lang="en-US" dirty="0" smtClean="0"/>
              <a:t>@280K fixed</a:t>
            </a:r>
          </a:p>
          <a:p>
            <a:r>
              <a:rPr lang="en-US" dirty="0" smtClean="0"/>
              <a:t>surface temperature,</a:t>
            </a:r>
          </a:p>
          <a:p>
            <a:r>
              <a:rPr lang="en-US" dirty="0" smtClean="0"/>
              <a:t>with 1 bar background</a:t>
            </a:r>
          </a:p>
          <a:p>
            <a:r>
              <a:rPr lang="en-US" dirty="0" smtClean="0"/>
              <a:t>radiatively-inert gas</a:t>
            </a:r>
            <a:endParaRPr lang="en-US" dirty="0"/>
          </a:p>
        </p:txBody>
      </p:sp>
      <p:cxnSp>
        <p:nvCxnSpPr>
          <p:cNvPr id="9" name="Straight Arrow Connector 8"/>
          <p:cNvCxnSpPr/>
          <p:nvPr/>
        </p:nvCxnSpPr>
        <p:spPr>
          <a:xfrm flipH="1" flipV="1">
            <a:off x="5156200" y="2667000"/>
            <a:ext cx="558800" cy="203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715000" y="2547034"/>
            <a:ext cx="1544012" cy="646331"/>
          </a:xfrm>
          <a:prstGeom prst="rect">
            <a:avLst/>
          </a:prstGeom>
          <a:noFill/>
        </p:spPr>
        <p:txBody>
          <a:bodyPr wrap="none" rtlCol="0">
            <a:spAutoFit/>
          </a:bodyPr>
          <a:lstStyle/>
          <a:p>
            <a:r>
              <a:rPr lang="en-US" dirty="0" smtClean="0"/>
              <a:t>mixing ratio of</a:t>
            </a:r>
          </a:p>
          <a:p>
            <a:r>
              <a:rPr lang="en-US" dirty="0" smtClean="0"/>
              <a:t>(CO</a:t>
            </a:r>
            <a:r>
              <a:rPr lang="en-US" baseline="-25000" dirty="0" smtClean="0"/>
              <a:t>2</a:t>
            </a:r>
            <a:r>
              <a:rPr lang="en-US" dirty="0" smtClean="0"/>
              <a:t>+CH</a:t>
            </a:r>
            <a:r>
              <a:rPr lang="en-US" baseline="-25000" dirty="0" smtClean="0"/>
              <a:t>4</a:t>
            </a:r>
            <a:r>
              <a:rPr lang="en-US" dirty="0" smtClean="0"/>
              <a:t>)</a:t>
            </a:r>
            <a:endParaRPr lang="en-US" dirty="0"/>
          </a:p>
        </p:txBody>
      </p:sp>
    </p:spTree>
    <p:extLst>
      <p:ext uri="{BB962C8B-B14F-4D97-AF65-F5344CB8AC3E}">
        <p14:creationId xmlns:p14="http://schemas.microsoft.com/office/powerpoint/2010/main" val="2751835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386" y="909586"/>
            <a:ext cx="7645400" cy="5461000"/>
          </a:xfrm>
          <a:prstGeom prst="rect">
            <a:avLst/>
          </a:prstGeom>
        </p:spPr>
      </p:pic>
      <p:sp>
        <p:nvSpPr>
          <p:cNvPr id="5" name="TextBox 4"/>
          <p:cNvSpPr txBox="1"/>
          <p:nvPr/>
        </p:nvSpPr>
        <p:spPr>
          <a:xfrm>
            <a:off x="7634865" y="5921602"/>
            <a:ext cx="1299717" cy="923330"/>
          </a:xfrm>
          <a:prstGeom prst="rect">
            <a:avLst/>
          </a:prstGeom>
          <a:noFill/>
        </p:spPr>
        <p:txBody>
          <a:bodyPr wrap="none" rtlCol="0">
            <a:spAutoFit/>
          </a:bodyPr>
          <a:lstStyle/>
          <a:p>
            <a:r>
              <a:rPr lang="en-US" dirty="0" smtClean="0"/>
              <a:t>Stephanie </a:t>
            </a:r>
          </a:p>
          <a:p>
            <a:r>
              <a:rPr lang="en-US" dirty="0" smtClean="0"/>
              <a:t>Olson et al.,</a:t>
            </a:r>
          </a:p>
          <a:p>
            <a:r>
              <a:rPr lang="en-US" dirty="0" err="1" smtClean="0"/>
              <a:t>arXiv</a:t>
            </a:r>
            <a:r>
              <a:rPr lang="en-US" dirty="0" smtClean="0"/>
              <a:t> 2018</a:t>
            </a:r>
            <a:endParaRPr lang="en-US" dirty="0"/>
          </a:p>
        </p:txBody>
      </p:sp>
      <p:sp>
        <p:nvSpPr>
          <p:cNvPr id="2" name="TextBox 1"/>
          <p:cNvSpPr txBox="1"/>
          <p:nvPr/>
        </p:nvSpPr>
        <p:spPr>
          <a:xfrm>
            <a:off x="0" y="47812"/>
            <a:ext cx="8868903" cy="861774"/>
          </a:xfrm>
          <a:prstGeom prst="rect">
            <a:avLst/>
          </a:prstGeom>
          <a:noFill/>
        </p:spPr>
        <p:txBody>
          <a:bodyPr wrap="none" rtlCol="0">
            <a:spAutoFit/>
          </a:bodyPr>
          <a:lstStyle/>
          <a:p>
            <a:r>
              <a:rPr lang="en-US" sz="2500" b="1" dirty="0" smtClean="0"/>
              <a:t>We don’t know the past total atmospheric pressure (or past pN2)</a:t>
            </a:r>
          </a:p>
          <a:p>
            <a:r>
              <a:rPr lang="en-US" sz="2500" b="1" dirty="0" smtClean="0"/>
              <a:t>because we don’t understand the </a:t>
            </a:r>
            <a:r>
              <a:rPr lang="en-US" sz="2500" b="1" dirty="0"/>
              <a:t>P</a:t>
            </a:r>
            <a:r>
              <a:rPr lang="en-US" sz="2500" b="1" dirty="0" smtClean="0"/>
              <a:t>recambrian N cycle</a:t>
            </a:r>
            <a:endParaRPr lang="en-US" sz="2500" b="1" dirty="0"/>
          </a:p>
        </p:txBody>
      </p:sp>
    </p:spTree>
    <p:extLst>
      <p:ext uri="{BB962C8B-B14F-4D97-AF65-F5344CB8AC3E}">
        <p14:creationId xmlns:p14="http://schemas.microsoft.com/office/powerpoint/2010/main" val="4120382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l"/>
            <a:r>
              <a:rPr lang="en-US" sz="3000" dirty="0" smtClean="0"/>
              <a:t>In addition to possible indirect (climatic) challenges, oxygenation of the biosphere posed a </a:t>
            </a:r>
            <a:r>
              <a:rPr lang="en-US" sz="3000" i="1" dirty="0" smtClean="0"/>
              <a:t>direct </a:t>
            </a:r>
            <a:r>
              <a:rPr lang="en-US" sz="3000" dirty="0" smtClean="0"/>
              <a:t>challenge to metabolism. But after oxygenation, reaction networks</a:t>
            </a:r>
            <a:br>
              <a:rPr lang="en-US" sz="3000" dirty="0" smtClean="0"/>
            </a:br>
            <a:r>
              <a:rPr lang="en-US" sz="3000" dirty="0" smtClean="0"/>
              <a:t>became more diverse and ramified.</a:t>
            </a:r>
            <a:endParaRPr lang="en-US" sz="3000" dirty="0"/>
          </a:p>
        </p:txBody>
      </p:sp>
      <p:sp>
        <p:nvSpPr>
          <p:cNvPr id="4" name="TextBox 3"/>
          <p:cNvSpPr txBox="1"/>
          <p:nvPr/>
        </p:nvSpPr>
        <p:spPr>
          <a:xfrm>
            <a:off x="0" y="1885434"/>
            <a:ext cx="3253227" cy="369332"/>
          </a:xfrm>
          <a:prstGeom prst="rect">
            <a:avLst/>
          </a:prstGeom>
          <a:noFill/>
        </p:spPr>
        <p:txBody>
          <a:bodyPr wrap="none" rtlCol="0">
            <a:spAutoFit/>
          </a:bodyPr>
          <a:lstStyle/>
          <a:p>
            <a:r>
              <a:rPr lang="en-US" dirty="0" smtClean="0"/>
              <a:t>Raymond &amp; Segre, Science, 2006</a:t>
            </a:r>
            <a:endParaRPr lang="en-US" dirty="0"/>
          </a:p>
        </p:txBody>
      </p:sp>
      <p:pic>
        <p:nvPicPr>
          <p:cNvPr id="5" name="Picture 4"/>
          <p:cNvPicPr>
            <a:picLocks noChangeAspect="1"/>
          </p:cNvPicPr>
          <p:nvPr/>
        </p:nvPicPr>
        <p:blipFill>
          <a:blip r:embed="rId2"/>
          <a:stretch>
            <a:fillRect/>
          </a:stretch>
        </p:blipFill>
        <p:spPr>
          <a:xfrm>
            <a:off x="3378200" y="1795635"/>
            <a:ext cx="5430401" cy="5062365"/>
          </a:xfrm>
          <a:prstGeom prst="rect">
            <a:avLst/>
          </a:prstGeom>
        </p:spPr>
      </p:pic>
    </p:spTree>
    <p:extLst>
      <p:ext uri="{BB962C8B-B14F-4D97-AF65-F5344CB8AC3E}">
        <p14:creationId xmlns:p14="http://schemas.microsoft.com/office/powerpoint/2010/main" val="1674441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sz="3000" dirty="0" smtClean="0"/>
              <a:t>Using genetic data to probe paleoclimate?</a:t>
            </a:r>
            <a:r>
              <a:rPr lang="en-US" dirty="0" smtClean="0"/>
              <a:t/>
            </a:r>
            <a:br>
              <a:rPr lang="en-US" dirty="0" smtClean="0"/>
            </a:br>
            <a:endParaRPr lang="en-US" dirty="0"/>
          </a:p>
        </p:txBody>
      </p:sp>
      <p:sp>
        <p:nvSpPr>
          <p:cNvPr id="4" name="TextBox 3"/>
          <p:cNvSpPr txBox="1"/>
          <p:nvPr/>
        </p:nvSpPr>
        <p:spPr>
          <a:xfrm>
            <a:off x="6573962" y="157788"/>
            <a:ext cx="2661618" cy="369332"/>
          </a:xfrm>
          <a:prstGeom prst="rect">
            <a:avLst/>
          </a:prstGeom>
          <a:noFill/>
        </p:spPr>
        <p:txBody>
          <a:bodyPr wrap="none" rtlCol="0">
            <a:spAutoFit/>
          </a:bodyPr>
          <a:lstStyle/>
          <a:p>
            <a:r>
              <a:rPr lang="en-US" b="1" i="1" u="sng" dirty="0" smtClean="0">
                <a:solidFill>
                  <a:srgbClr val="FF0000"/>
                </a:solidFill>
              </a:rPr>
              <a:t>new, little-tested method</a:t>
            </a:r>
            <a:endParaRPr lang="en-US" b="1" i="1" u="sng" dirty="0">
              <a:solidFill>
                <a:srgbClr val="FF0000"/>
              </a:solidFill>
            </a:endParaRPr>
          </a:p>
        </p:txBody>
      </p:sp>
      <p:sp>
        <p:nvSpPr>
          <p:cNvPr id="5" name="TextBox 4"/>
          <p:cNvSpPr txBox="1"/>
          <p:nvPr/>
        </p:nvSpPr>
        <p:spPr>
          <a:xfrm>
            <a:off x="223723" y="6392756"/>
            <a:ext cx="2381068" cy="369332"/>
          </a:xfrm>
          <a:prstGeom prst="rect">
            <a:avLst/>
          </a:prstGeom>
          <a:noFill/>
        </p:spPr>
        <p:txBody>
          <a:bodyPr wrap="none" rtlCol="0">
            <a:spAutoFit/>
          </a:bodyPr>
          <a:lstStyle/>
          <a:p>
            <a:r>
              <a:rPr lang="en-US" dirty="0" smtClean="0"/>
              <a:t>Garcia et al. PNAS 2017</a:t>
            </a:r>
            <a:endParaRPr lang="en-US" dirty="0"/>
          </a:p>
        </p:txBody>
      </p:sp>
      <p:pic>
        <p:nvPicPr>
          <p:cNvPr id="6" name="Picture 5"/>
          <p:cNvPicPr>
            <a:picLocks noChangeAspect="1"/>
          </p:cNvPicPr>
          <p:nvPr/>
        </p:nvPicPr>
        <p:blipFill>
          <a:blip r:embed="rId2"/>
          <a:stretch>
            <a:fillRect/>
          </a:stretch>
        </p:blipFill>
        <p:spPr>
          <a:xfrm>
            <a:off x="0" y="926120"/>
            <a:ext cx="4279509" cy="5117340"/>
          </a:xfrm>
          <a:prstGeom prst="rect">
            <a:avLst/>
          </a:prstGeom>
        </p:spPr>
      </p:pic>
      <p:sp>
        <p:nvSpPr>
          <p:cNvPr id="8" name="TextBox 7"/>
          <p:cNvSpPr txBox="1"/>
          <p:nvPr/>
        </p:nvSpPr>
        <p:spPr>
          <a:xfrm>
            <a:off x="4279509" y="681335"/>
            <a:ext cx="3059476" cy="923330"/>
          </a:xfrm>
          <a:prstGeom prst="rect">
            <a:avLst/>
          </a:prstGeom>
          <a:noFill/>
        </p:spPr>
        <p:txBody>
          <a:bodyPr wrap="none" rtlCol="0">
            <a:spAutoFit/>
          </a:bodyPr>
          <a:lstStyle/>
          <a:p>
            <a:r>
              <a:rPr lang="en-US" dirty="0" smtClean="0"/>
              <a:t>- Resurrect ancestral proteins</a:t>
            </a:r>
          </a:p>
          <a:p>
            <a:r>
              <a:rPr lang="en-US" dirty="0" smtClean="0"/>
              <a:t>- Determine their temperature</a:t>
            </a:r>
          </a:p>
          <a:p>
            <a:r>
              <a:rPr lang="en-US" dirty="0" smtClean="0"/>
              <a:t>sensitivity</a:t>
            </a:r>
            <a:endParaRPr lang="en-US" dirty="0"/>
          </a:p>
        </p:txBody>
      </p:sp>
      <p:sp>
        <p:nvSpPr>
          <p:cNvPr id="9" name="Rectangle 8"/>
          <p:cNvSpPr/>
          <p:nvPr/>
        </p:nvSpPr>
        <p:spPr>
          <a:xfrm>
            <a:off x="109933" y="6023424"/>
            <a:ext cx="3788217" cy="369332"/>
          </a:xfrm>
          <a:prstGeom prst="rect">
            <a:avLst/>
          </a:prstGeom>
        </p:spPr>
        <p:txBody>
          <a:bodyPr wrap="none">
            <a:spAutoFit/>
          </a:bodyPr>
          <a:lstStyle/>
          <a:p>
            <a:r>
              <a:rPr lang="en-US" dirty="0" smtClean="0"/>
              <a:t>NDK = nucleoside </a:t>
            </a:r>
            <a:r>
              <a:rPr lang="en-US" dirty="0" err="1"/>
              <a:t>diphosphate</a:t>
            </a:r>
            <a:r>
              <a:rPr lang="en-US" dirty="0"/>
              <a:t> kinases</a:t>
            </a:r>
          </a:p>
        </p:txBody>
      </p:sp>
      <p:pic>
        <p:nvPicPr>
          <p:cNvPr id="10" name="Picture 9"/>
          <p:cNvPicPr>
            <a:picLocks noChangeAspect="1"/>
          </p:cNvPicPr>
          <p:nvPr/>
        </p:nvPicPr>
        <p:blipFill>
          <a:blip r:embed="rId3"/>
          <a:stretch>
            <a:fillRect/>
          </a:stretch>
        </p:blipFill>
        <p:spPr>
          <a:xfrm>
            <a:off x="4413464" y="1604665"/>
            <a:ext cx="4661251" cy="4418759"/>
          </a:xfrm>
          <a:prstGeom prst="rect">
            <a:avLst/>
          </a:prstGeom>
        </p:spPr>
      </p:pic>
      <p:sp>
        <p:nvSpPr>
          <p:cNvPr id="11" name="TextBox 10"/>
          <p:cNvSpPr txBox="1"/>
          <p:nvPr/>
        </p:nvSpPr>
        <p:spPr>
          <a:xfrm>
            <a:off x="5949910" y="6208090"/>
            <a:ext cx="2778149" cy="369332"/>
          </a:xfrm>
          <a:prstGeom prst="rect">
            <a:avLst/>
          </a:prstGeom>
          <a:noFill/>
        </p:spPr>
        <p:txBody>
          <a:bodyPr wrap="none" rtlCol="0">
            <a:spAutoFit/>
          </a:bodyPr>
          <a:lstStyle/>
          <a:p>
            <a:r>
              <a:rPr lang="en-US" dirty="0" err="1" smtClean="0"/>
              <a:t>Gaucher</a:t>
            </a:r>
            <a:r>
              <a:rPr lang="en-US" dirty="0" smtClean="0"/>
              <a:t> et al., Nature 2008</a:t>
            </a:r>
            <a:endParaRPr lang="en-US" dirty="0"/>
          </a:p>
        </p:txBody>
      </p:sp>
    </p:spTree>
    <p:extLst>
      <p:ext uri="{BB962C8B-B14F-4D97-AF65-F5344CB8AC3E}">
        <p14:creationId xmlns:p14="http://schemas.microsoft.com/office/powerpoint/2010/main" val="328411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636704"/>
            <a:ext cx="9144000" cy="3037772"/>
          </a:xfrm>
          <a:prstGeom prst="rect">
            <a:avLst/>
          </a:prstGeom>
        </p:spPr>
      </p:pic>
      <p:sp>
        <p:nvSpPr>
          <p:cNvPr id="2" name="Title 1"/>
          <p:cNvSpPr>
            <a:spLocks noGrp="1"/>
          </p:cNvSpPr>
          <p:nvPr>
            <p:ph type="title"/>
          </p:nvPr>
        </p:nvSpPr>
        <p:spPr>
          <a:xfrm>
            <a:off x="0" y="1"/>
            <a:ext cx="9144000" cy="938790"/>
          </a:xfrm>
        </p:spPr>
        <p:txBody>
          <a:bodyPr/>
          <a:lstStyle/>
          <a:p>
            <a:pPr algn="r"/>
            <a:r>
              <a:rPr lang="en-US" sz="2200" dirty="0" smtClean="0"/>
              <a:t>The processes discussed today operate on 10^(5-12) </a:t>
            </a:r>
            <a:r>
              <a:rPr lang="en-US" sz="2200" dirty="0" err="1" smtClean="0"/>
              <a:t>yr</a:t>
            </a:r>
            <a:r>
              <a:rPr lang="en-US" sz="2200" dirty="0" smtClean="0"/>
              <a:t> timescales, much longer than the ~10^(2-3) </a:t>
            </a:r>
            <a:r>
              <a:rPr lang="en-US" sz="2200" dirty="0" err="1" smtClean="0"/>
              <a:t>yr</a:t>
            </a:r>
            <a:r>
              <a:rPr lang="en-US" sz="2200" dirty="0" smtClean="0"/>
              <a:t> timescales associated with the human response to human-induced climate change.</a:t>
            </a:r>
            <a:endParaRPr lang="en-US" sz="2200" dirty="0"/>
          </a:p>
        </p:txBody>
      </p:sp>
      <p:sp>
        <p:nvSpPr>
          <p:cNvPr id="4" name="TextBox 3"/>
          <p:cNvSpPr txBox="1"/>
          <p:nvPr/>
        </p:nvSpPr>
        <p:spPr>
          <a:xfrm>
            <a:off x="2928950" y="6316802"/>
            <a:ext cx="6215050" cy="369332"/>
          </a:xfrm>
          <a:prstGeom prst="rect">
            <a:avLst/>
          </a:prstGeom>
          <a:noFill/>
        </p:spPr>
        <p:txBody>
          <a:bodyPr wrap="none" rtlCol="0">
            <a:spAutoFit/>
          </a:bodyPr>
          <a:lstStyle/>
          <a:p>
            <a:r>
              <a:rPr lang="en-US" dirty="0" smtClean="0"/>
              <a:t>Archer, Kite, et al., ‘The ultimate social cost of carbon,’ in review</a:t>
            </a:r>
            <a:endParaRPr lang="en-US" dirty="0"/>
          </a:p>
        </p:txBody>
      </p:sp>
      <p:pic>
        <p:nvPicPr>
          <p:cNvPr id="6" name="Picture 5"/>
          <p:cNvPicPr>
            <a:picLocks noChangeAspect="1"/>
          </p:cNvPicPr>
          <p:nvPr/>
        </p:nvPicPr>
        <p:blipFill>
          <a:blip r:embed="rId3"/>
          <a:stretch>
            <a:fillRect/>
          </a:stretch>
        </p:blipFill>
        <p:spPr>
          <a:xfrm>
            <a:off x="-193268" y="5796988"/>
            <a:ext cx="8062043" cy="528428"/>
          </a:xfrm>
          <a:prstGeom prst="rect">
            <a:avLst/>
          </a:prstGeom>
        </p:spPr>
      </p:pic>
      <p:cxnSp>
        <p:nvCxnSpPr>
          <p:cNvPr id="8" name="Straight Arrow Connector 7"/>
          <p:cNvCxnSpPr/>
          <p:nvPr/>
        </p:nvCxnSpPr>
        <p:spPr>
          <a:xfrm>
            <a:off x="4638436" y="4942454"/>
            <a:ext cx="52458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279509" y="4942454"/>
            <a:ext cx="1397212" cy="369332"/>
          </a:xfrm>
          <a:prstGeom prst="rect">
            <a:avLst/>
          </a:prstGeom>
          <a:noFill/>
        </p:spPr>
        <p:txBody>
          <a:bodyPr wrap="none" rtlCol="0">
            <a:spAutoFit/>
          </a:bodyPr>
          <a:lstStyle/>
          <a:p>
            <a:r>
              <a:rPr lang="en-US" dirty="0" smtClean="0"/>
              <a:t>Common Era</a:t>
            </a:r>
            <a:endParaRPr lang="en-US" dirty="0"/>
          </a:p>
        </p:txBody>
      </p:sp>
      <p:pic>
        <p:nvPicPr>
          <p:cNvPr id="11" name="Picture 10"/>
          <p:cNvPicPr>
            <a:picLocks noChangeAspect="1"/>
          </p:cNvPicPr>
          <p:nvPr/>
        </p:nvPicPr>
        <p:blipFill>
          <a:blip r:embed="rId4"/>
          <a:stretch>
            <a:fillRect/>
          </a:stretch>
        </p:blipFill>
        <p:spPr>
          <a:xfrm>
            <a:off x="553999" y="1114634"/>
            <a:ext cx="2747170" cy="3276337"/>
          </a:xfrm>
          <a:prstGeom prst="rect">
            <a:avLst/>
          </a:prstGeom>
          <a:ln>
            <a:solidFill>
              <a:schemeClr val="tx1"/>
            </a:solidFill>
          </a:ln>
        </p:spPr>
      </p:pic>
      <p:sp>
        <p:nvSpPr>
          <p:cNvPr id="13" name="TextBox 12"/>
          <p:cNvSpPr txBox="1"/>
          <p:nvPr/>
        </p:nvSpPr>
        <p:spPr>
          <a:xfrm rot="16200000">
            <a:off x="-1514517" y="2322456"/>
            <a:ext cx="3583032" cy="553998"/>
          </a:xfrm>
          <a:prstGeom prst="rect">
            <a:avLst/>
          </a:prstGeom>
          <a:noFill/>
        </p:spPr>
        <p:txBody>
          <a:bodyPr wrap="none" rtlCol="0">
            <a:spAutoFit/>
          </a:bodyPr>
          <a:lstStyle/>
          <a:p>
            <a:r>
              <a:rPr lang="en-US" sz="1500" dirty="0" err="1" smtClean="0"/>
              <a:t>Zeebe</a:t>
            </a:r>
            <a:r>
              <a:rPr lang="en-US" sz="1500" dirty="0" smtClean="0"/>
              <a:t> &amp; </a:t>
            </a:r>
            <a:r>
              <a:rPr lang="en-US" sz="1500" dirty="0" err="1" smtClean="0"/>
              <a:t>Zachos</a:t>
            </a:r>
            <a:r>
              <a:rPr lang="en-US" sz="1500" dirty="0" smtClean="0"/>
              <a:t>, Philosophical Transactions </a:t>
            </a:r>
          </a:p>
          <a:p>
            <a:r>
              <a:rPr lang="en-US" sz="1500" dirty="0" smtClean="0"/>
              <a:t>of the Royal Society 2013 </a:t>
            </a:r>
            <a:endParaRPr lang="en-US" sz="1500" dirty="0"/>
          </a:p>
        </p:txBody>
      </p:sp>
    </p:spTree>
    <p:extLst>
      <p:ext uri="{BB962C8B-B14F-4D97-AF65-F5344CB8AC3E}">
        <p14:creationId xmlns:p14="http://schemas.microsoft.com/office/powerpoint/2010/main" val="4127268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7347271" cy="492443"/>
          </a:xfrm>
          <a:prstGeom prst="rect">
            <a:avLst/>
          </a:prstGeom>
          <a:noFill/>
        </p:spPr>
        <p:txBody>
          <a:bodyPr wrap="none" rtlCol="0">
            <a:spAutoFit/>
          </a:bodyPr>
          <a:lstStyle/>
          <a:p>
            <a:r>
              <a:rPr lang="en-US" sz="2600" dirty="0" smtClean="0"/>
              <a:t>Why </a:t>
            </a:r>
            <a:r>
              <a:rPr lang="en-US" sz="2600" dirty="0" smtClean="0"/>
              <a:t>has Earth avoided the fates of Mars and </a:t>
            </a:r>
            <a:r>
              <a:rPr lang="en-US" sz="2600" dirty="0" smtClean="0"/>
              <a:t>Venus</a:t>
            </a:r>
            <a:r>
              <a:rPr lang="en-US" sz="2600" dirty="0" smtClean="0"/>
              <a:t>?</a:t>
            </a:r>
            <a:endParaRPr lang="en-US" sz="2600" dirty="0"/>
          </a:p>
        </p:txBody>
      </p:sp>
      <p:pic>
        <p:nvPicPr>
          <p:cNvPr id="5" name="Picture 4"/>
          <p:cNvPicPr>
            <a:picLocks noChangeAspect="1"/>
          </p:cNvPicPr>
          <p:nvPr/>
        </p:nvPicPr>
        <p:blipFill>
          <a:blip r:embed="rId2"/>
          <a:stretch>
            <a:fillRect/>
          </a:stretch>
        </p:blipFill>
        <p:spPr>
          <a:xfrm>
            <a:off x="0" y="2286000"/>
            <a:ext cx="9144000" cy="4572000"/>
          </a:xfrm>
          <a:prstGeom prst="rect">
            <a:avLst/>
          </a:prstGeom>
        </p:spPr>
      </p:pic>
      <p:pic>
        <p:nvPicPr>
          <p:cNvPr id="6" name="Picture 5"/>
          <p:cNvPicPr>
            <a:picLocks noChangeAspect="1"/>
          </p:cNvPicPr>
          <p:nvPr/>
        </p:nvPicPr>
        <p:blipFill>
          <a:blip r:embed="rId3"/>
          <a:stretch>
            <a:fillRect/>
          </a:stretch>
        </p:blipFill>
        <p:spPr>
          <a:xfrm>
            <a:off x="0" y="579176"/>
            <a:ext cx="9144000" cy="3067665"/>
          </a:xfrm>
          <a:prstGeom prst="rect">
            <a:avLst/>
          </a:prstGeom>
          <a:ln w="50800">
            <a:solidFill>
              <a:srgbClr val="000000"/>
            </a:solidFill>
          </a:ln>
        </p:spPr>
      </p:pic>
    </p:spTree>
    <p:extLst>
      <p:ext uri="{BB962C8B-B14F-4D97-AF65-F5344CB8AC3E}">
        <p14:creationId xmlns:p14="http://schemas.microsoft.com/office/powerpoint/2010/main" val="316977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		</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Make-up classes </a:t>
            </a:r>
          </a:p>
          <a:p>
            <a:pPr marL="0" indent="0">
              <a:buNone/>
            </a:pPr>
            <a:r>
              <a:rPr lang="en-US" b="1" dirty="0"/>
              <a:t> </a:t>
            </a:r>
            <a:r>
              <a:rPr lang="en-US" b="1" dirty="0" smtClean="0"/>
              <a:t>   tomorrow Fri 8a (HGS 180), + Tue 8a (HGS 180)</a:t>
            </a:r>
          </a:p>
          <a:p>
            <a:r>
              <a:rPr lang="en-US" dirty="0" smtClean="0"/>
              <a:t>Please </a:t>
            </a:r>
            <a:r>
              <a:rPr lang="en-US" dirty="0"/>
              <a:t>do </a:t>
            </a:r>
            <a:r>
              <a:rPr lang="en-US" dirty="0" smtClean="0"/>
              <a:t>the </a:t>
            </a:r>
            <a:r>
              <a:rPr lang="en-US" dirty="0"/>
              <a:t>required reading </a:t>
            </a:r>
            <a:r>
              <a:rPr lang="en-US" dirty="0" smtClean="0"/>
              <a:t>from Ch. 1 of Catling &amp; </a:t>
            </a:r>
            <a:r>
              <a:rPr lang="en-US" dirty="0" err="1" smtClean="0"/>
              <a:t>Kasting</a:t>
            </a:r>
            <a:r>
              <a:rPr lang="en-US" dirty="0" smtClean="0"/>
              <a:t> by tomorrow</a:t>
            </a:r>
          </a:p>
          <a:p>
            <a:r>
              <a:rPr lang="en-US" dirty="0" smtClean="0"/>
              <a:t>A review + Q&amp;A of all the required reading will happen on Tue 10</a:t>
            </a:r>
          </a:p>
          <a:p>
            <a:r>
              <a:rPr lang="en-US" dirty="0" smtClean="0"/>
              <a:t>Homework 1 out Tue 10; due Wed 18 @ 10a</a:t>
            </a:r>
          </a:p>
        </p:txBody>
      </p:sp>
    </p:spTree>
    <p:extLst>
      <p:ext uri="{BB962C8B-B14F-4D97-AF65-F5344CB8AC3E}">
        <p14:creationId xmlns:p14="http://schemas.microsoft.com/office/powerpoint/2010/main" val="2844992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432"/>
          </a:xfrm>
        </p:spPr>
        <p:txBody>
          <a:bodyPr>
            <a:noAutofit/>
          </a:bodyPr>
          <a:lstStyle/>
          <a:p>
            <a:r>
              <a:rPr lang="en-US" sz="3000" b="1" dirty="0" smtClean="0"/>
              <a:t>Lecture </a:t>
            </a:r>
            <a:r>
              <a:rPr lang="en-US" sz="3000" b="1" dirty="0" smtClean="0"/>
              <a:t>2: From Earth history to the </a:t>
            </a:r>
            <a:r>
              <a:rPr lang="en-US" sz="3000" b="1" dirty="0" err="1" smtClean="0"/>
              <a:t>Circumstellar</a:t>
            </a:r>
            <a:r>
              <a:rPr lang="en-US" sz="3000" b="1" dirty="0" smtClean="0"/>
              <a:t> Habitabl</a:t>
            </a:r>
            <a:r>
              <a:rPr lang="en-US" sz="3000" b="1" dirty="0" smtClean="0"/>
              <a:t>e Zone concept:</a:t>
            </a:r>
            <a:r>
              <a:rPr lang="en-US" sz="3000" b="1" dirty="0" smtClean="0"/>
              <a:t> </a:t>
            </a:r>
            <a:r>
              <a:rPr lang="en-US" sz="3000" b="1" dirty="0" smtClean="0"/>
              <a:t>Key points</a:t>
            </a:r>
            <a:endParaRPr lang="en-US" sz="3000" b="1" dirty="0"/>
          </a:p>
        </p:txBody>
      </p:sp>
      <p:sp>
        <p:nvSpPr>
          <p:cNvPr id="3" name="Content Placeholder 2"/>
          <p:cNvSpPr>
            <a:spLocks noGrp="1"/>
          </p:cNvSpPr>
          <p:nvPr>
            <p:ph idx="1"/>
          </p:nvPr>
        </p:nvSpPr>
        <p:spPr>
          <a:xfrm>
            <a:off x="132630" y="1045996"/>
            <a:ext cx="8887126" cy="5701559"/>
          </a:xfrm>
        </p:spPr>
        <p:txBody>
          <a:bodyPr>
            <a:normAutofit fontScale="85000" lnSpcReduction="10000"/>
          </a:bodyPr>
          <a:lstStyle/>
          <a:p>
            <a:r>
              <a:rPr lang="en-US" b="1" dirty="0" smtClean="0"/>
              <a:t>Small imbalances between the geologic release rate of pCO2</a:t>
            </a:r>
            <a:r>
              <a:rPr lang="en-US" b="1" dirty="0"/>
              <a:t> </a:t>
            </a:r>
            <a:r>
              <a:rPr lang="en-US" b="1" dirty="0" smtClean="0"/>
              <a:t>and the geologic consumption rate of</a:t>
            </a:r>
            <a:r>
              <a:rPr lang="en-US" b="1" dirty="0" smtClean="0"/>
              <a:t> pCO2 would hav</a:t>
            </a:r>
            <a:r>
              <a:rPr lang="en-US" b="1" dirty="0" smtClean="0"/>
              <a:t>e seriously threatened Earth’s habitability.</a:t>
            </a:r>
          </a:p>
          <a:p>
            <a:r>
              <a:rPr lang="en-US" b="1" dirty="0" smtClean="0">
                <a:solidFill>
                  <a:schemeClr val="bg1">
                    <a:lumMod val="50000"/>
                  </a:schemeClr>
                </a:solidFill>
              </a:rPr>
              <a:t>This strongly suggests a negative feedback has regulated pCO2 over geologic time.</a:t>
            </a:r>
          </a:p>
          <a:p>
            <a:pPr lvl="1"/>
            <a:r>
              <a:rPr lang="en-US" dirty="0" smtClean="0">
                <a:solidFill>
                  <a:schemeClr val="bg1">
                    <a:lumMod val="50000"/>
                  </a:schemeClr>
                </a:solidFill>
              </a:rPr>
              <a:t>In the last ~10 years, the evidence for a negative feedback has gotten stronger - some people would go further and say a weathering feedback is required to explain the geologic data.</a:t>
            </a:r>
          </a:p>
          <a:p>
            <a:r>
              <a:rPr lang="en-US" b="1" dirty="0" smtClean="0">
                <a:solidFill>
                  <a:schemeClr val="bg1">
                    <a:lumMod val="50000"/>
                  </a:schemeClr>
                </a:solidFill>
              </a:rPr>
              <a:t>A candidate mechanism for the weathering feedback is carbonate-silicate weathering.</a:t>
            </a:r>
          </a:p>
          <a:p>
            <a:r>
              <a:rPr lang="en-US" b="1" dirty="0" smtClean="0">
                <a:solidFill>
                  <a:schemeClr val="bg1">
                    <a:lumMod val="50000"/>
                  </a:schemeClr>
                </a:solidFill>
              </a:rPr>
              <a:t>The Habitable Zone is defined as the range of distances from a star within which a weathering feedback </a:t>
            </a:r>
            <a:r>
              <a:rPr lang="en-US" b="1" i="1" dirty="0" smtClean="0">
                <a:solidFill>
                  <a:schemeClr val="bg1">
                    <a:lumMod val="50000"/>
                  </a:schemeClr>
                </a:solidFill>
              </a:rPr>
              <a:t>might</a:t>
            </a:r>
            <a:r>
              <a:rPr lang="en-US" b="1" dirty="0" smtClean="0">
                <a:solidFill>
                  <a:schemeClr val="bg1">
                    <a:lumMod val="50000"/>
                  </a:schemeClr>
                </a:solidFill>
              </a:rPr>
              <a:t> operate.</a:t>
            </a:r>
            <a:endParaRPr lang="en-US" b="1" dirty="0">
              <a:solidFill>
                <a:schemeClr val="bg1">
                  <a:lumMod val="50000"/>
                </a:schemeClr>
              </a:solidFill>
            </a:endParaRPr>
          </a:p>
        </p:txBody>
      </p:sp>
    </p:spTree>
    <p:extLst>
      <p:ext uri="{BB962C8B-B14F-4D97-AF65-F5344CB8AC3E}">
        <p14:creationId xmlns:p14="http://schemas.microsoft.com/office/powerpoint/2010/main" val="717730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668"/>
            <a:ext cx="9144000" cy="6075680"/>
          </a:xfrm>
          <a:prstGeom prst="rect">
            <a:avLst/>
          </a:prstGeom>
        </p:spPr>
      </p:pic>
      <p:sp>
        <p:nvSpPr>
          <p:cNvPr id="5" name="Rectangle 4"/>
          <p:cNvSpPr/>
          <p:nvPr/>
        </p:nvSpPr>
        <p:spPr>
          <a:xfrm>
            <a:off x="0" y="5791200"/>
            <a:ext cx="9144000" cy="8545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TextBox 2"/>
          <p:cNvSpPr txBox="1"/>
          <p:nvPr/>
        </p:nvSpPr>
        <p:spPr>
          <a:xfrm>
            <a:off x="7931070" y="5802868"/>
            <a:ext cx="1212930" cy="369332"/>
          </a:xfrm>
          <a:prstGeom prst="rect">
            <a:avLst/>
          </a:prstGeom>
          <a:noFill/>
        </p:spPr>
        <p:txBody>
          <a:bodyPr wrap="none" rtlCol="0">
            <a:spAutoFit/>
          </a:bodyPr>
          <a:lstStyle/>
          <a:p>
            <a:r>
              <a:rPr lang="en-US" dirty="0" smtClean="0">
                <a:solidFill>
                  <a:prstClr val="black"/>
                </a:solidFill>
                <a:latin typeface="Calibri"/>
              </a:rPr>
              <a:t>J. </a:t>
            </a:r>
            <a:r>
              <a:rPr lang="en-US" dirty="0" err="1" smtClean="0">
                <a:solidFill>
                  <a:prstClr val="black"/>
                </a:solidFill>
                <a:latin typeface="Calibri"/>
              </a:rPr>
              <a:t>Guarinos</a:t>
            </a:r>
            <a:endParaRPr lang="en-US" dirty="0">
              <a:solidFill>
                <a:prstClr val="black"/>
              </a:solidFill>
              <a:latin typeface="Calibri"/>
            </a:endParaRPr>
          </a:p>
        </p:txBody>
      </p:sp>
      <p:sp>
        <p:nvSpPr>
          <p:cNvPr id="6" name="TextBox 5"/>
          <p:cNvSpPr txBox="1"/>
          <p:nvPr/>
        </p:nvSpPr>
        <p:spPr>
          <a:xfrm>
            <a:off x="0" y="31809"/>
            <a:ext cx="9055100" cy="1446550"/>
          </a:xfrm>
          <a:prstGeom prst="rect">
            <a:avLst/>
          </a:prstGeom>
          <a:noFill/>
        </p:spPr>
        <p:txBody>
          <a:bodyPr wrap="square" rtlCol="0">
            <a:spAutoFit/>
          </a:bodyPr>
          <a:lstStyle/>
          <a:p>
            <a:pPr algn="r"/>
            <a:r>
              <a:rPr lang="en-US" sz="2200" b="1" dirty="0" smtClean="0">
                <a:solidFill>
                  <a:srgbClr val="FFFFFF"/>
                </a:solidFill>
                <a:latin typeface="Calibri"/>
              </a:rPr>
              <a:t>If volcanism ceased, Earth’s biosphere would become undetectable over interstellar distances within 1 </a:t>
            </a:r>
            <a:r>
              <a:rPr lang="en-US" sz="2200" b="1" dirty="0" smtClean="0">
                <a:solidFill>
                  <a:srgbClr val="FFFFFF"/>
                </a:solidFill>
                <a:latin typeface="Calibri"/>
              </a:rPr>
              <a:t>Myr (because the planet would freeze over</a:t>
            </a:r>
          </a:p>
          <a:p>
            <a:pPr algn="r"/>
            <a:r>
              <a:rPr lang="en-US" sz="2200" b="1" dirty="0" smtClean="0">
                <a:solidFill>
                  <a:srgbClr val="FFFFFF"/>
                </a:solidFill>
                <a:latin typeface="Calibri"/>
              </a:rPr>
              <a:t>due to CO2 consumption by rock weathering without CO2 release from</a:t>
            </a:r>
          </a:p>
          <a:p>
            <a:pPr algn="r"/>
            <a:r>
              <a:rPr lang="en-US" sz="2200" b="1" dirty="0" smtClean="0">
                <a:solidFill>
                  <a:srgbClr val="FFFFFF"/>
                </a:solidFill>
                <a:latin typeface="Calibri"/>
              </a:rPr>
              <a:t>volcanoes).</a:t>
            </a:r>
            <a:endParaRPr lang="en-US" sz="2200" b="1" dirty="0">
              <a:solidFill>
                <a:srgbClr val="FFFFFF"/>
              </a:solidFill>
              <a:latin typeface="Calibri"/>
            </a:endParaRPr>
          </a:p>
        </p:txBody>
      </p:sp>
    </p:spTree>
    <p:extLst>
      <p:ext uri="{BB962C8B-B14F-4D97-AF65-F5344CB8AC3E}">
        <p14:creationId xmlns:p14="http://schemas.microsoft.com/office/powerpoint/2010/main" val="1656106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 y="1193800"/>
            <a:ext cx="9093200" cy="4470400"/>
          </a:xfrm>
          <a:prstGeom prst="rect">
            <a:avLst/>
          </a:prstGeom>
        </p:spPr>
      </p:pic>
      <p:sp>
        <p:nvSpPr>
          <p:cNvPr id="5" name="TextBox 4"/>
          <p:cNvSpPr txBox="1"/>
          <p:nvPr/>
        </p:nvSpPr>
        <p:spPr>
          <a:xfrm>
            <a:off x="-32675" y="99179"/>
            <a:ext cx="9176676" cy="646331"/>
          </a:xfrm>
          <a:prstGeom prst="rect">
            <a:avLst/>
          </a:prstGeom>
          <a:noFill/>
        </p:spPr>
        <p:txBody>
          <a:bodyPr wrap="square" rtlCol="0">
            <a:spAutoFit/>
          </a:bodyPr>
          <a:lstStyle/>
          <a:p>
            <a:r>
              <a:rPr lang="en-US" b="1" dirty="0" smtClean="0"/>
              <a:t>Toy model showing fast climate destabilization for an Earth-like planet with geologic CO2 output </a:t>
            </a:r>
            <a:r>
              <a:rPr lang="en-US" b="1" i="1" dirty="0" smtClean="0"/>
              <a:t>not </a:t>
            </a:r>
            <a:r>
              <a:rPr lang="en-US" b="1" dirty="0" smtClean="0"/>
              <a:t>equal to  CO2 consumption</a:t>
            </a:r>
            <a:endParaRPr lang="en-US" b="1" dirty="0"/>
          </a:p>
        </p:txBody>
      </p:sp>
      <p:sp>
        <p:nvSpPr>
          <p:cNvPr id="6" name="Rectangle 5"/>
          <p:cNvSpPr/>
          <p:nvPr/>
        </p:nvSpPr>
        <p:spPr>
          <a:xfrm>
            <a:off x="193268" y="5480878"/>
            <a:ext cx="2636730" cy="924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874571" y="5814754"/>
            <a:ext cx="4269430" cy="646331"/>
          </a:xfrm>
          <a:prstGeom prst="rect">
            <a:avLst/>
          </a:prstGeom>
          <a:noFill/>
        </p:spPr>
        <p:txBody>
          <a:bodyPr wrap="none" rtlCol="0">
            <a:spAutoFit/>
          </a:bodyPr>
          <a:lstStyle/>
          <a:p>
            <a:r>
              <a:rPr lang="en-US" dirty="0" smtClean="0"/>
              <a:t>color scale: fraction of initial ocean that has</a:t>
            </a:r>
          </a:p>
          <a:p>
            <a:r>
              <a:rPr lang="en-US" dirty="0" smtClean="0"/>
              <a:t>escaped to space</a:t>
            </a:r>
            <a:endParaRPr lang="en-US" dirty="0"/>
          </a:p>
        </p:txBody>
      </p:sp>
    </p:spTree>
    <p:extLst>
      <p:ext uri="{BB962C8B-B14F-4D97-AF65-F5344CB8AC3E}">
        <p14:creationId xmlns:p14="http://schemas.microsoft.com/office/powerpoint/2010/main" val="3770461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432"/>
          </a:xfrm>
        </p:spPr>
        <p:txBody>
          <a:bodyPr>
            <a:noAutofit/>
          </a:bodyPr>
          <a:lstStyle/>
          <a:p>
            <a:r>
              <a:rPr lang="en-US" sz="3000" b="1" dirty="0" smtClean="0"/>
              <a:t>Lecture </a:t>
            </a:r>
            <a:r>
              <a:rPr lang="en-US" sz="3000" b="1" dirty="0" smtClean="0"/>
              <a:t>2: From Earth history to the </a:t>
            </a:r>
            <a:r>
              <a:rPr lang="en-US" sz="3000" b="1" dirty="0" err="1" smtClean="0"/>
              <a:t>Circumstellar</a:t>
            </a:r>
            <a:r>
              <a:rPr lang="en-US" sz="3000" b="1" dirty="0" smtClean="0"/>
              <a:t> Habitabl</a:t>
            </a:r>
            <a:r>
              <a:rPr lang="en-US" sz="3000" b="1" dirty="0" smtClean="0"/>
              <a:t>e Zone concept:</a:t>
            </a:r>
            <a:r>
              <a:rPr lang="en-US" sz="3000" b="1" dirty="0" smtClean="0"/>
              <a:t> </a:t>
            </a:r>
            <a:r>
              <a:rPr lang="en-US" sz="3000" b="1" dirty="0" smtClean="0"/>
              <a:t>Key points</a:t>
            </a:r>
            <a:endParaRPr lang="en-US" sz="3000" b="1" dirty="0"/>
          </a:p>
        </p:txBody>
      </p:sp>
      <p:sp>
        <p:nvSpPr>
          <p:cNvPr id="3" name="Content Placeholder 2"/>
          <p:cNvSpPr>
            <a:spLocks noGrp="1"/>
          </p:cNvSpPr>
          <p:nvPr>
            <p:ph idx="1"/>
          </p:nvPr>
        </p:nvSpPr>
        <p:spPr>
          <a:xfrm>
            <a:off x="132630" y="1045996"/>
            <a:ext cx="8887126" cy="5701559"/>
          </a:xfrm>
        </p:spPr>
        <p:txBody>
          <a:bodyPr>
            <a:normAutofit fontScale="85000" lnSpcReduction="10000"/>
          </a:bodyPr>
          <a:lstStyle/>
          <a:p>
            <a:r>
              <a:rPr lang="en-US" b="1" dirty="0" smtClean="0">
                <a:solidFill>
                  <a:srgbClr val="7F7F7F"/>
                </a:solidFill>
              </a:rPr>
              <a:t>Small imbalances between the geologic release rate of pCO2</a:t>
            </a:r>
            <a:r>
              <a:rPr lang="en-US" b="1" dirty="0">
                <a:solidFill>
                  <a:srgbClr val="7F7F7F"/>
                </a:solidFill>
              </a:rPr>
              <a:t> </a:t>
            </a:r>
            <a:r>
              <a:rPr lang="en-US" b="1" dirty="0" smtClean="0">
                <a:solidFill>
                  <a:srgbClr val="7F7F7F"/>
                </a:solidFill>
              </a:rPr>
              <a:t>and the geologic consumption rate of</a:t>
            </a:r>
            <a:r>
              <a:rPr lang="en-US" b="1" dirty="0" smtClean="0">
                <a:solidFill>
                  <a:srgbClr val="7F7F7F"/>
                </a:solidFill>
              </a:rPr>
              <a:t> pCO2 would hav</a:t>
            </a:r>
            <a:r>
              <a:rPr lang="en-US" b="1" dirty="0" smtClean="0">
                <a:solidFill>
                  <a:srgbClr val="7F7F7F"/>
                </a:solidFill>
              </a:rPr>
              <a:t>e seriously threatened Earth’s habitability.</a:t>
            </a:r>
          </a:p>
          <a:p>
            <a:r>
              <a:rPr lang="en-US" b="1" dirty="0" smtClean="0"/>
              <a:t>This strongly suggests a negative feedback has regulated pCO2 over geologic time.</a:t>
            </a:r>
          </a:p>
          <a:p>
            <a:pPr lvl="1"/>
            <a:r>
              <a:rPr lang="en-US" dirty="0" smtClean="0"/>
              <a:t>In the last ~10 years, the evidence for a negative feedback has gotten stronger - some people would go further and say a weathering feedback is required to explain the geologic data.</a:t>
            </a:r>
          </a:p>
          <a:p>
            <a:r>
              <a:rPr lang="en-US" b="1" dirty="0" smtClean="0">
                <a:solidFill>
                  <a:srgbClr val="7F7F7F"/>
                </a:solidFill>
              </a:rPr>
              <a:t>A candidate mechanism for the weathering feedback is carbonate-silicate weathering.</a:t>
            </a:r>
          </a:p>
          <a:p>
            <a:r>
              <a:rPr lang="en-US" b="1" dirty="0" smtClean="0">
                <a:solidFill>
                  <a:srgbClr val="7F7F7F"/>
                </a:solidFill>
              </a:rPr>
              <a:t>The Habitable Zone is defined as the range of distances from a star within which a weathering feedback </a:t>
            </a:r>
            <a:r>
              <a:rPr lang="en-US" b="1" i="1" dirty="0" smtClean="0">
                <a:solidFill>
                  <a:srgbClr val="7F7F7F"/>
                </a:solidFill>
              </a:rPr>
              <a:t>might</a:t>
            </a:r>
            <a:r>
              <a:rPr lang="en-US" b="1" dirty="0" smtClean="0">
                <a:solidFill>
                  <a:srgbClr val="7F7F7F"/>
                </a:solidFill>
              </a:rPr>
              <a:t> operate.</a:t>
            </a:r>
            <a:endParaRPr lang="en-US" b="1" dirty="0">
              <a:solidFill>
                <a:srgbClr val="7F7F7F"/>
              </a:solidFill>
            </a:endParaRPr>
          </a:p>
        </p:txBody>
      </p:sp>
    </p:spTree>
    <p:extLst>
      <p:ext uri="{BB962C8B-B14F-4D97-AF65-F5344CB8AC3E}">
        <p14:creationId xmlns:p14="http://schemas.microsoft.com/office/powerpoint/2010/main" val="717730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642584"/>
          </a:xfrm>
        </p:spPr>
        <p:txBody>
          <a:bodyPr>
            <a:normAutofit fontScale="90000"/>
          </a:bodyPr>
          <a:lstStyle/>
          <a:p>
            <a:r>
              <a:rPr lang="en-US" sz="2300" dirty="0" smtClean="0"/>
              <a:t>Observation: CO</a:t>
            </a:r>
            <a:r>
              <a:rPr lang="en-US" sz="2300" baseline="-25000" dirty="0" smtClean="0"/>
              <a:t>2</a:t>
            </a:r>
            <a:r>
              <a:rPr lang="en-US" sz="2300" dirty="0" smtClean="0"/>
              <a:t> concentration does not change quickly;</a:t>
            </a:r>
            <a:br>
              <a:rPr lang="en-US" sz="2300" dirty="0" smtClean="0"/>
            </a:br>
            <a:r>
              <a:rPr lang="en-US" sz="2300" dirty="0" smtClean="0"/>
              <a:t> therefore CO</a:t>
            </a:r>
            <a:r>
              <a:rPr lang="en-US" sz="2300" baseline="-25000" dirty="0" smtClean="0"/>
              <a:t>2</a:t>
            </a:r>
            <a:r>
              <a:rPr lang="en-US" sz="2300" dirty="0" smtClean="0"/>
              <a:t> supply is almost exactly equal to CO</a:t>
            </a:r>
            <a:r>
              <a:rPr lang="en-US" sz="2300" baseline="-25000" dirty="0" smtClean="0"/>
              <a:t>2</a:t>
            </a:r>
            <a:r>
              <a:rPr lang="en-US" sz="2300" dirty="0" smtClean="0"/>
              <a:t> removal.</a:t>
            </a:r>
            <a:endParaRPr lang="en-US" sz="2300" dirty="0"/>
          </a:p>
        </p:txBody>
      </p:sp>
      <p:pic>
        <p:nvPicPr>
          <p:cNvPr id="4" name="Picture 3"/>
          <p:cNvPicPr>
            <a:picLocks noChangeAspect="1"/>
          </p:cNvPicPr>
          <p:nvPr/>
        </p:nvPicPr>
        <p:blipFill>
          <a:blip r:embed="rId2"/>
          <a:stretch>
            <a:fillRect/>
          </a:stretch>
        </p:blipFill>
        <p:spPr>
          <a:xfrm>
            <a:off x="0" y="939800"/>
            <a:ext cx="6709820" cy="2717800"/>
          </a:xfrm>
          <a:prstGeom prst="rect">
            <a:avLst/>
          </a:prstGeom>
        </p:spPr>
      </p:pic>
      <p:pic>
        <p:nvPicPr>
          <p:cNvPr id="3" name="Picture 2"/>
          <p:cNvPicPr>
            <a:picLocks noChangeAspect="1"/>
          </p:cNvPicPr>
          <p:nvPr/>
        </p:nvPicPr>
        <p:blipFill>
          <a:blip r:embed="rId3"/>
          <a:stretch>
            <a:fillRect/>
          </a:stretch>
        </p:blipFill>
        <p:spPr>
          <a:xfrm>
            <a:off x="4267200" y="4138220"/>
            <a:ext cx="4699000" cy="1830779"/>
          </a:xfrm>
          <a:prstGeom prst="rect">
            <a:avLst/>
          </a:prstGeom>
        </p:spPr>
      </p:pic>
      <p:sp>
        <p:nvSpPr>
          <p:cNvPr id="5" name="TextBox 4"/>
          <p:cNvSpPr txBox="1"/>
          <p:nvPr/>
        </p:nvSpPr>
        <p:spPr>
          <a:xfrm>
            <a:off x="6709820" y="1066800"/>
            <a:ext cx="2417474" cy="2031325"/>
          </a:xfrm>
          <a:prstGeom prst="rect">
            <a:avLst/>
          </a:prstGeom>
          <a:noFill/>
        </p:spPr>
        <p:txBody>
          <a:bodyPr wrap="none" rtlCol="0">
            <a:spAutoFit/>
          </a:bodyPr>
          <a:lstStyle/>
          <a:p>
            <a:r>
              <a:rPr lang="en-US" u="sng" dirty="0" smtClean="0"/>
              <a:t>Direct</a:t>
            </a:r>
            <a:r>
              <a:rPr lang="en-US" dirty="0" smtClean="0"/>
              <a:t> measurement</a:t>
            </a:r>
          </a:p>
          <a:p>
            <a:r>
              <a:rPr lang="en-US" dirty="0" smtClean="0"/>
              <a:t>from air trapped</a:t>
            </a:r>
          </a:p>
          <a:p>
            <a:r>
              <a:rPr lang="en-US" dirty="0"/>
              <a:t>i</a:t>
            </a:r>
            <a:r>
              <a:rPr lang="en-US" dirty="0" smtClean="0"/>
              <a:t>n ice cores. </a:t>
            </a:r>
            <a:endParaRPr lang="en-US" dirty="0"/>
          </a:p>
          <a:p>
            <a:r>
              <a:rPr lang="en-US" dirty="0"/>
              <a:t>U</a:t>
            </a:r>
            <a:r>
              <a:rPr lang="en-US" dirty="0" smtClean="0"/>
              <a:t>nfortunately, no </a:t>
            </a:r>
          </a:p>
          <a:p>
            <a:r>
              <a:rPr lang="en-US" dirty="0"/>
              <a:t>c</a:t>
            </a:r>
            <a:r>
              <a:rPr lang="en-US" dirty="0" smtClean="0"/>
              <a:t>ontinuous ice record</a:t>
            </a:r>
          </a:p>
          <a:p>
            <a:r>
              <a:rPr lang="en-US" dirty="0"/>
              <a:t>p</a:t>
            </a:r>
            <a:r>
              <a:rPr lang="en-US" dirty="0" smtClean="0"/>
              <a:t>rior to 1 </a:t>
            </a:r>
            <a:r>
              <a:rPr lang="en-US" dirty="0" err="1" smtClean="0"/>
              <a:t>Mya</a:t>
            </a:r>
            <a:r>
              <a:rPr lang="en-US" dirty="0" smtClean="0"/>
              <a:t> (because</a:t>
            </a:r>
          </a:p>
          <a:p>
            <a:r>
              <a:rPr lang="en-US" dirty="0"/>
              <a:t>o</a:t>
            </a:r>
            <a:r>
              <a:rPr lang="en-US" dirty="0" smtClean="0"/>
              <a:t>ld ice flows to the sea)</a:t>
            </a:r>
          </a:p>
        </p:txBody>
      </p:sp>
      <p:sp>
        <p:nvSpPr>
          <p:cNvPr id="6" name="TextBox 5"/>
          <p:cNvSpPr txBox="1"/>
          <p:nvPr/>
        </p:nvSpPr>
        <p:spPr>
          <a:xfrm>
            <a:off x="15127" y="4201720"/>
            <a:ext cx="4252073" cy="369332"/>
          </a:xfrm>
          <a:prstGeom prst="rect">
            <a:avLst/>
          </a:prstGeom>
          <a:noFill/>
        </p:spPr>
        <p:txBody>
          <a:bodyPr wrap="none" rtlCol="0">
            <a:spAutoFit/>
          </a:bodyPr>
          <a:lstStyle/>
          <a:p>
            <a:r>
              <a:rPr lang="en-US" dirty="0" err="1" smtClean="0"/>
              <a:t>Zeebe</a:t>
            </a:r>
            <a:r>
              <a:rPr lang="en-US" dirty="0" smtClean="0"/>
              <a:t> &amp; </a:t>
            </a:r>
            <a:r>
              <a:rPr lang="en-US" dirty="0" err="1" smtClean="0"/>
              <a:t>Caldeira</a:t>
            </a:r>
            <a:r>
              <a:rPr lang="en-US" dirty="0" smtClean="0"/>
              <a:t>, Nature Geoscience, 2008</a:t>
            </a:r>
            <a:endParaRPr lang="en-US" dirty="0"/>
          </a:p>
        </p:txBody>
      </p:sp>
      <p:sp>
        <p:nvSpPr>
          <p:cNvPr id="7" name="TextBox 6"/>
          <p:cNvSpPr txBox="1"/>
          <p:nvPr/>
        </p:nvSpPr>
        <p:spPr>
          <a:xfrm>
            <a:off x="4043851" y="3402568"/>
            <a:ext cx="5083443" cy="646331"/>
          </a:xfrm>
          <a:prstGeom prst="rect">
            <a:avLst/>
          </a:prstGeom>
          <a:noFill/>
        </p:spPr>
        <p:txBody>
          <a:bodyPr wrap="none" rtlCol="0">
            <a:spAutoFit/>
          </a:bodyPr>
          <a:lstStyle/>
          <a:p>
            <a:r>
              <a:rPr lang="en-US" dirty="0" smtClean="0"/>
              <a:t>Maximum imbalance between C in and C out = 1-2%</a:t>
            </a:r>
          </a:p>
          <a:p>
            <a:r>
              <a:rPr lang="en-US" dirty="0" smtClean="0"/>
              <a:t>(recall ocean C is currently ~50 x atmospheric C)</a:t>
            </a:r>
            <a:endParaRPr lang="en-US" dirty="0"/>
          </a:p>
        </p:txBody>
      </p:sp>
    </p:spTree>
    <p:extLst>
      <p:ext uri="{BB962C8B-B14F-4D97-AF65-F5344CB8AC3E}">
        <p14:creationId xmlns:p14="http://schemas.microsoft.com/office/powerpoint/2010/main" val="6080277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432"/>
          </a:xfrm>
        </p:spPr>
        <p:txBody>
          <a:bodyPr>
            <a:noAutofit/>
          </a:bodyPr>
          <a:lstStyle/>
          <a:p>
            <a:r>
              <a:rPr lang="en-US" sz="3000" b="1" dirty="0" smtClean="0"/>
              <a:t>Lecture </a:t>
            </a:r>
            <a:r>
              <a:rPr lang="en-US" sz="3000" b="1" dirty="0" smtClean="0"/>
              <a:t>2: From Earth history to the </a:t>
            </a:r>
            <a:r>
              <a:rPr lang="en-US" sz="3000" b="1" dirty="0" err="1" smtClean="0"/>
              <a:t>Circumstellar</a:t>
            </a:r>
            <a:r>
              <a:rPr lang="en-US" sz="3000" b="1" dirty="0" smtClean="0"/>
              <a:t> Habitabl</a:t>
            </a:r>
            <a:r>
              <a:rPr lang="en-US" sz="3000" b="1" dirty="0" smtClean="0"/>
              <a:t>e Zone concept:</a:t>
            </a:r>
            <a:r>
              <a:rPr lang="en-US" sz="3000" b="1" dirty="0" smtClean="0"/>
              <a:t> </a:t>
            </a:r>
            <a:r>
              <a:rPr lang="en-US" sz="3000" b="1" dirty="0" smtClean="0"/>
              <a:t>Key points</a:t>
            </a:r>
            <a:endParaRPr lang="en-US" sz="3000" b="1" dirty="0"/>
          </a:p>
        </p:txBody>
      </p:sp>
      <p:sp>
        <p:nvSpPr>
          <p:cNvPr id="3" name="Content Placeholder 2"/>
          <p:cNvSpPr>
            <a:spLocks noGrp="1"/>
          </p:cNvSpPr>
          <p:nvPr>
            <p:ph idx="1"/>
          </p:nvPr>
        </p:nvSpPr>
        <p:spPr>
          <a:xfrm>
            <a:off x="132630" y="1045996"/>
            <a:ext cx="8887126" cy="5701559"/>
          </a:xfrm>
        </p:spPr>
        <p:txBody>
          <a:bodyPr>
            <a:normAutofit fontScale="85000" lnSpcReduction="10000"/>
          </a:bodyPr>
          <a:lstStyle/>
          <a:p>
            <a:r>
              <a:rPr lang="en-US" b="1" dirty="0" smtClean="0">
                <a:solidFill>
                  <a:srgbClr val="7F7F7F"/>
                </a:solidFill>
              </a:rPr>
              <a:t>Small imbalances between the geologic release rate of pCO2</a:t>
            </a:r>
            <a:r>
              <a:rPr lang="en-US" b="1" dirty="0">
                <a:solidFill>
                  <a:srgbClr val="7F7F7F"/>
                </a:solidFill>
              </a:rPr>
              <a:t> </a:t>
            </a:r>
            <a:r>
              <a:rPr lang="en-US" b="1" dirty="0" smtClean="0">
                <a:solidFill>
                  <a:srgbClr val="7F7F7F"/>
                </a:solidFill>
              </a:rPr>
              <a:t>and the geologic consumption rate of</a:t>
            </a:r>
            <a:r>
              <a:rPr lang="en-US" b="1" dirty="0" smtClean="0">
                <a:solidFill>
                  <a:srgbClr val="7F7F7F"/>
                </a:solidFill>
              </a:rPr>
              <a:t> pCO2 would hav</a:t>
            </a:r>
            <a:r>
              <a:rPr lang="en-US" b="1" dirty="0" smtClean="0">
                <a:solidFill>
                  <a:srgbClr val="7F7F7F"/>
                </a:solidFill>
              </a:rPr>
              <a:t>e seriously threatened Earth’s habitability.</a:t>
            </a:r>
          </a:p>
          <a:p>
            <a:r>
              <a:rPr lang="en-US" b="1" dirty="0" smtClean="0">
                <a:solidFill>
                  <a:srgbClr val="7F7F7F"/>
                </a:solidFill>
              </a:rPr>
              <a:t>This strongly suggests a negative feedback has regulated pCO2 over geologic time.</a:t>
            </a:r>
          </a:p>
          <a:p>
            <a:pPr lvl="1"/>
            <a:r>
              <a:rPr lang="en-US" dirty="0" smtClean="0">
                <a:solidFill>
                  <a:srgbClr val="7F7F7F"/>
                </a:solidFill>
              </a:rPr>
              <a:t>In the last ~10 years, the evidence for a negative feedback has gotten stronger - some people would go further and say a weathering feedback is required to explain the geologic data</a:t>
            </a:r>
            <a:r>
              <a:rPr lang="en-US" dirty="0" smtClean="0"/>
              <a:t>.</a:t>
            </a:r>
          </a:p>
          <a:p>
            <a:r>
              <a:rPr lang="en-US" b="1" dirty="0" smtClean="0"/>
              <a:t>A candidate mechanism for the weathering feedback is carbonate-silicate weathering.</a:t>
            </a:r>
          </a:p>
          <a:p>
            <a:r>
              <a:rPr lang="en-US" b="1" dirty="0" smtClean="0">
                <a:solidFill>
                  <a:srgbClr val="7F7F7F"/>
                </a:solidFill>
              </a:rPr>
              <a:t>The Habitable Zone is defined as the range of distances from a star within which a weathering feedback </a:t>
            </a:r>
            <a:r>
              <a:rPr lang="en-US" b="1" i="1" dirty="0" smtClean="0">
                <a:solidFill>
                  <a:srgbClr val="7F7F7F"/>
                </a:solidFill>
              </a:rPr>
              <a:t>might</a:t>
            </a:r>
            <a:r>
              <a:rPr lang="en-US" b="1" dirty="0" smtClean="0">
                <a:solidFill>
                  <a:srgbClr val="7F7F7F"/>
                </a:solidFill>
              </a:rPr>
              <a:t> operate.</a:t>
            </a:r>
            <a:endParaRPr lang="en-US" b="1" dirty="0">
              <a:solidFill>
                <a:srgbClr val="7F7F7F"/>
              </a:solidFill>
            </a:endParaRPr>
          </a:p>
        </p:txBody>
      </p:sp>
    </p:spTree>
    <p:extLst>
      <p:ext uri="{BB962C8B-B14F-4D97-AF65-F5344CB8AC3E}">
        <p14:creationId xmlns:p14="http://schemas.microsoft.com/office/powerpoint/2010/main" val="717730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41663"/>
            <a:ext cx="149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TextBox 12"/>
          <p:cNvSpPr txBox="1">
            <a:spLocks noChangeArrowheads="1"/>
          </p:cNvSpPr>
          <p:nvPr/>
        </p:nvSpPr>
        <p:spPr bwMode="auto">
          <a:xfrm>
            <a:off x="4587875" y="2512219"/>
            <a:ext cx="4556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600" dirty="0">
                <a:solidFill>
                  <a:prstClr val="black"/>
                </a:solidFill>
              </a:rPr>
              <a:t>(Walker et al., JGR, 1981; </a:t>
            </a:r>
            <a:r>
              <a:rPr lang="en-US" sz="1600" dirty="0" err="1">
                <a:solidFill>
                  <a:prstClr val="black"/>
                </a:solidFill>
              </a:rPr>
              <a:t>Kasting</a:t>
            </a:r>
            <a:r>
              <a:rPr lang="en-US" sz="1600" dirty="0">
                <a:solidFill>
                  <a:prstClr val="black"/>
                </a:solidFill>
              </a:rPr>
              <a:t> et al., Icarus, 1993)</a:t>
            </a:r>
          </a:p>
        </p:txBody>
      </p:sp>
      <p:sp>
        <p:nvSpPr>
          <p:cNvPr id="203779" name="Title 1"/>
          <p:cNvSpPr txBox="1">
            <a:spLocks/>
          </p:cNvSpPr>
          <p:nvPr/>
        </p:nvSpPr>
        <p:spPr bwMode="auto">
          <a:xfrm>
            <a:off x="3532188" y="1615157"/>
            <a:ext cx="57261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lvl="1" fontAlgn="base">
              <a:spcBef>
                <a:spcPct val="0"/>
              </a:spcBef>
              <a:spcAft>
                <a:spcPct val="0"/>
              </a:spcAft>
            </a:pPr>
            <a:r>
              <a:rPr lang="en-US" sz="2300" dirty="0" smtClean="0">
                <a:solidFill>
                  <a:prstClr val="black"/>
                </a:solidFill>
                <a:cs typeface="ＭＳ Ｐゴシック" charset="0"/>
              </a:rPr>
              <a:t>On Earth, long</a:t>
            </a:r>
            <a:r>
              <a:rPr lang="en-US" sz="2300" dirty="0">
                <a:solidFill>
                  <a:prstClr val="black"/>
                </a:solidFill>
                <a:cs typeface="ＭＳ Ｐゴシック" charset="0"/>
              </a:rPr>
              <a:t>-term climate stability involves the nonlinear temperature dependence of greenhouse gas drawdown by weathering.</a:t>
            </a:r>
            <a:r>
              <a:rPr lang="en-US" sz="2400" dirty="0">
                <a:solidFill>
                  <a:prstClr val="black"/>
                </a:solidFill>
                <a:cs typeface="ＭＳ Ｐゴシック" charset="0"/>
              </a:rPr>
              <a:t/>
            </a:r>
            <a:br>
              <a:rPr lang="en-US" sz="2400" dirty="0">
                <a:solidFill>
                  <a:prstClr val="black"/>
                </a:solidFill>
                <a:cs typeface="ＭＳ Ｐゴシック" charset="0"/>
              </a:rPr>
            </a:br>
            <a:endParaRPr lang="en-US" sz="2400" dirty="0">
              <a:solidFill>
                <a:prstClr val="black"/>
              </a:solidFill>
              <a:cs typeface="ＭＳ Ｐゴシック" charset="0"/>
            </a:endParaRPr>
          </a:p>
        </p:txBody>
      </p:sp>
      <p:sp>
        <p:nvSpPr>
          <p:cNvPr id="19" name="Donut 18"/>
          <p:cNvSpPr/>
          <p:nvPr/>
        </p:nvSpPr>
        <p:spPr>
          <a:xfrm>
            <a:off x="5854700" y="3417895"/>
            <a:ext cx="2933700" cy="2133600"/>
          </a:xfrm>
          <a:prstGeom prst="donut">
            <a:avLst>
              <a:gd name="adj" fmla="val 19877"/>
            </a:avLst>
          </a:prstGeom>
          <a:solidFill>
            <a:srgbClr val="00E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latin typeface="Calibri"/>
            </a:endParaRPr>
          </a:p>
        </p:txBody>
      </p:sp>
      <p:sp>
        <p:nvSpPr>
          <p:cNvPr id="203781" name="TextBox 29"/>
          <p:cNvSpPr txBox="1">
            <a:spLocks noChangeArrowheads="1"/>
          </p:cNvSpPr>
          <p:nvPr/>
        </p:nvSpPr>
        <p:spPr bwMode="auto">
          <a:xfrm>
            <a:off x="6923088" y="3760795"/>
            <a:ext cx="8239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0000">
                <a:solidFill>
                  <a:srgbClr val="FADC3D"/>
                </a:solidFill>
              </a:rPr>
              <a:t>*</a:t>
            </a:r>
          </a:p>
        </p:txBody>
      </p:sp>
      <p:sp>
        <p:nvSpPr>
          <p:cNvPr id="56" name="Rectangle 55"/>
          <p:cNvSpPr/>
          <p:nvPr/>
        </p:nvSpPr>
        <p:spPr>
          <a:xfrm>
            <a:off x="6108289" y="3687618"/>
            <a:ext cx="2483381" cy="1863600"/>
          </a:xfrm>
          <a:prstGeom prst="rect">
            <a:avLst/>
          </a:prstGeom>
          <a:noFill/>
        </p:spPr>
        <p:txBody>
          <a:bodyPr spcFirstLastPara="1" wrap="none">
            <a:prstTxWarp prst="textArchUp">
              <a:avLst>
                <a:gd name="adj" fmla="val 10908681"/>
              </a:avLst>
            </a:prstTxWarp>
            <a:spAutoFit/>
          </a:bodyPr>
          <a:lstStyle/>
          <a:p>
            <a:pPr algn="ctr">
              <a:defRPr/>
            </a:pPr>
            <a:r>
              <a:rPr lang="en-US" sz="30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a typeface="ＭＳ Ｐゴシック" charset="0"/>
                <a:cs typeface="ＭＳ Ｐゴシック" charset="0"/>
              </a:rPr>
              <a:t>Habitable zone</a:t>
            </a:r>
          </a:p>
        </p:txBody>
      </p:sp>
      <p:cxnSp>
        <p:nvCxnSpPr>
          <p:cNvPr id="58" name="Straight Arrow Connector 57"/>
          <p:cNvCxnSpPr/>
          <p:nvPr/>
        </p:nvCxnSpPr>
        <p:spPr>
          <a:xfrm flipH="1">
            <a:off x="6256338" y="4564070"/>
            <a:ext cx="793750" cy="3635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84" name="TextBox 58"/>
          <p:cNvSpPr txBox="1">
            <a:spLocks noChangeArrowheads="1"/>
          </p:cNvSpPr>
          <p:nvPr/>
        </p:nvSpPr>
        <p:spPr bwMode="auto">
          <a:xfrm rot="-1386921">
            <a:off x="6538913" y="4383095"/>
            <a:ext cx="32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i="1">
                <a:solidFill>
                  <a:prstClr val="black"/>
                </a:solidFill>
              </a:rPr>
              <a:t>r</a:t>
            </a:r>
          </a:p>
        </p:txBody>
      </p:sp>
      <p:sp>
        <p:nvSpPr>
          <p:cNvPr id="203785" name="TextBox 59"/>
          <p:cNvSpPr txBox="1">
            <a:spLocks noChangeArrowheads="1"/>
          </p:cNvSpPr>
          <p:nvPr/>
        </p:nvSpPr>
        <p:spPr bwMode="auto">
          <a:xfrm rot="1176510">
            <a:off x="6599238" y="4711707"/>
            <a:ext cx="89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b="1">
                <a:solidFill>
                  <a:srgbClr val="FF0000"/>
                </a:solidFill>
              </a:rPr>
              <a:t>too hot</a:t>
            </a:r>
          </a:p>
        </p:txBody>
      </p:sp>
      <p:sp>
        <p:nvSpPr>
          <p:cNvPr id="203786" name="TextBox 60"/>
          <p:cNvSpPr txBox="1">
            <a:spLocks noChangeArrowheads="1"/>
          </p:cNvSpPr>
          <p:nvPr/>
        </p:nvSpPr>
        <p:spPr bwMode="auto">
          <a:xfrm rot="1903954">
            <a:off x="5684838" y="5197482"/>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b="1">
                <a:solidFill>
                  <a:srgbClr val="3366FF"/>
                </a:solidFill>
              </a:rPr>
              <a:t>too cold</a:t>
            </a:r>
          </a:p>
        </p:txBody>
      </p:sp>
      <p:cxnSp>
        <p:nvCxnSpPr>
          <p:cNvPr id="12" name="Straight Arrow Connector 11"/>
          <p:cNvCxnSpPr>
            <a:stCxn id="203777" idx="3"/>
            <a:endCxn id="203791" idx="1"/>
          </p:cNvCxnSpPr>
          <p:nvPr/>
        </p:nvCxnSpPr>
        <p:spPr>
          <a:xfrm flipV="1">
            <a:off x="1498600" y="3443288"/>
            <a:ext cx="661988" cy="317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88" name="TextBox 13"/>
          <p:cNvSpPr txBox="1">
            <a:spLocks noChangeArrowheads="1"/>
          </p:cNvSpPr>
          <p:nvPr/>
        </p:nvSpPr>
        <p:spPr bwMode="auto">
          <a:xfrm>
            <a:off x="190500" y="281305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prstClr val="black"/>
                </a:solidFill>
              </a:rPr>
              <a:t>increase</a:t>
            </a:r>
          </a:p>
        </p:txBody>
      </p:sp>
      <p:sp>
        <p:nvSpPr>
          <p:cNvPr id="203789" name="TextBox 14"/>
          <p:cNvSpPr txBox="1">
            <a:spLocks noChangeArrowheads="1"/>
          </p:cNvSpPr>
          <p:nvPr/>
        </p:nvSpPr>
        <p:spPr bwMode="auto">
          <a:xfrm>
            <a:off x="1079500" y="5170488"/>
            <a:ext cx="1638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a:solidFill>
                  <a:prstClr val="black"/>
                </a:solidFill>
              </a:rPr>
              <a:t>stabilize GHG</a:t>
            </a:r>
          </a:p>
          <a:p>
            <a:pPr algn="ctr" fontAlgn="base">
              <a:spcBef>
                <a:spcPct val="0"/>
              </a:spcBef>
              <a:spcAft>
                <a:spcPct val="0"/>
              </a:spcAft>
            </a:pPr>
            <a:r>
              <a:rPr lang="en-US">
                <a:solidFill>
                  <a:prstClr val="black"/>
                </a:solidFill>
              </a:rPr>
              <a:t>concentration</a:t>
            </a:r>
          </a:p>
        </p:txBody>
      </p:sp>
      <p:sp>
        <p:nvSpPr>
          <p:cNvPr id="203790" name="TextBox 15"/>
          <p:cNvSpPr txBox="1">
            <a:spLocks noChangeArrowheads="1"/>
          </p:cNvSpPr>
          <p:nvPr/>
        </p:nvSpPr>
        <p:spPr bwMode="auto">
          <a:xfrm>
            <a:off x="4538663" y="3146425"/>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a:solidFill>
                  <a:prstClr val="black"/>
                </a:solidFill>
              </a:rPr>
              <a:t>increase temperature</a:t>
            </a:r>
          </a:p>
        </p:txBody>
      </p:sp>
      <p:sp>
        <p:nvSpPr>
          <p:cNvPr id="203791" name="TextBox 16"/>
          <p:cNvSpPr txBox="1">
            <a:spLocks noChangeArrowheads="1"/>
          </p:cNvSpPr>
          <p:nvPr/>
        </p:nvSpPr>
        <p:spPr bwMode="auto">
          <a:xfrm>
            <a:off x="2160588" y="3121025"/>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a:solidFill>
                  <a:prstClr val="black"/>
                </a:solidFill>
              </a:rPr>
              <a:t>increase GHG</a:t>
            </a:r>
          </a:p>
          <a:p>
            <a:pPr fontAlgn="base">
              <a:spcBef>
                <a:spcPct val="0"/>
              </a:spcBef>
              <a:spcAft>
                <a:spcPct val="0"/>
              </a:spcAft>
            </a:pPr>
            <a:r>
              <a:rPr lang="en-US">
                <a:solidFill>
                  <a:prstClr val="black"/>
                </a:solidFill>
              </a:rPr>
              <a:t>concentration</a:t>
            </a:r>
          </a:p>
        </p:txBody>
      </p:sp>
      <p:cxnSp>
        <p:nvCxnSpPr>
          <p:cNvPr id="18" name="Straight Arrow Connector 17"/>
          <p:cNvCxnSpPr>
            <a:stCxn id="203791" idx="3"/>
          </p:cNvCxnSpPr>
          <p:nvPr/>
        </p:nvCxnSpPr>
        <p:spPr>
          <a:xfrm>
            <a:off x="3684588" y="3443288"/>
            <a:ext cx="1073150" cy="2540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203789" idx="0"/>
          </p:cNvCxnSpPr>
          <p:nvPr/>
        </p:nvCxnSpPr>
        <p:spPr>
          <a:xfrm flipH="1" flipV="1">
            <a:off x="1854200" y="3594100"/>
            <a:ext cx="44450" cy="1576388"/>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3790" idx="2"/>
            <a:endCxn id="203795" idx="0"/>
          </p:cNvCxnSpPr>
          <p:nvPr/>
        </p:nvCxnSpPr>
        <p:spPr>
          <a:xfrm flipH="1">
            <a:off x="4248150" y="3792538"/>
            <a:ext cx="1052513" cy="1481137"/>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95" name="TextBox 21"/>
          <p:cNvSpPr txBox="1">
            <a:spLocks noChangeArrowheads="1"/>
          </p:cNvSpPr>
          <p:nvPr/>
        </p:nvSpPr>
        <p:spPr bwMode="auto">
          <a:xfrm>
            <a:off x="3486150" y="527367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prstClr val="black"/>
                </a:solidFill>
              </a:rPr>
              <a:t>increase</a:t>
            </a:r>
          </a:p>
        </p:txBody>
      </p:sp>
      <p:cxnSp>
        <p:nvCxnSpPr>
          <p:cNvPr id="23" name="Straight Arrow Connector 22"/>
          <p:cNvCxnSpPr>
            <a:stCxn id="203795" idx="1"/>
          </p:cNvCxnSpPr>
          <p:nvPr/>
        </p:nvCxnSpPr>
        <p:spPr>
          <a:xfrm flipH="1">
            <a:off x="2522538" y="5459413"/>
            <a:ext cx="963612" cy="952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203797" name="Picture 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7850" y="5219700"/>
            <a:ext cx="7937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98" name="TextBox 30"/>
          <p:cNvSpPr txBox="1">
            <a:spLocks noChangeArrowheads="1"/>
          </p:cNvSpPr>
          <p:nvPr/>
        </p:nvSpPr>
        <p:spPr bwMode="auto">
          <a:xfrm>
            <a:off x="165100" y="2311400"/>
            <a:ext cx="210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u="sng">
                <a:solidFill>
                  <a:prstClr val="black"/>
                </a:solidFill>
              </a:rPr>
              <a:t>Stabilizing feedback:</a:t>
            </a:r>
          </a:p>
        </p:txBody>
      </p:sp>
      <p:sp>
        <p:nvSpPr>
          <p:cNvPr id="203799" name="Title 1"/>
          <p:cNvSpPr>
            <a:spLocks noGrp="1"/>
          </p:cNvSpPr>
          <p:nvPr>
            <p:ph type="ctrTitle"/>
          </p:nvPr>
        </p:nvSpPr>
        <p:spPr>
          <a:xfrm>
            <a:off x="0" y="0"/>
            <a:ext cx="9144000" cy="660400"/>
          </a:xfrm>
        </p:spPr>
        <p:txBody>
          <a:bodyPr/>
          <a:lstStyle/>
          <a:p>
            <a:r>
              <a:rPr lang="en-US" sz="3200" b="1" dirty="0" smtClean="0">
                <a:latin typeface="Calibri" charset="0"/>
              </a:rPr>
              <a:t>Definitions of a habitable planet</a:t>
            </a:r>
            <a:endParaRPr lang="en-US" sz="3200" b="1" dirty="0">
              <a:latin typeface="Calibri" charset="0"/>
            </a:endParaRPr>
          </a:p>
        </p:txBody>
      </p:sp>
      <p:sp>
        <p:nvSpPr>
          <p:cNvPr id="203800" name="TextBox 42"/>
          <p:cNvSpPr txBox="1">
            <a:spLocks noChangeArrowheads="1"/>
          </p:cNvSpPr>
          <p:nvPr/>
        </p:nvSpPr>
        <p:spPr bwMode="auto">
          <a:xfrm>
            <a:off x="-50327" y="521266"/>
            <a:ext cx="927640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700" dirty="0" smtClean="0">
                <a:solidFill>
                  <a:prstClr val="black"/>
                </a:solidFill>
              </a:rPr>
              <a:t>(Operational) definition of habitable planet used in this course:</a:t>
            </a:r>
          </a:p>
          <a:p>
            <a:pPr fontAlgn="base">
              <a:spcBef>
                <a:spcPct val="0"/>
              </a:spcBef>
              <a:spcAft>
                <a:spcPct val="0"/>
              </a:spcAft>
            </a:pPr>
            <a:r>
              <a:rPr lang="en-US" sz="1700" dirty="0" smtClean="0">
                <a:solidFill>
                  <a:prstClr val="black"/>
                </a:solidFill>
              </a:rPr>
              <a:t>Habitable </a:t>
            </a:r>
            <a:r>
              <a:rPr lang="en-US" sz="1700" dirty="0">
                <a:solidFill>
                  <a:prstClr val="black"/>
                </a:solidFill>
              </a:rPr>
              <a:t>planet ≈ maintains surface liquid water over timescales relevant </a:t>
            </a:r>
            <a:r>
              <a:rPr lang="en-US" sz="1700" dirty="0" smtClean="0">
                <a:solidFill>
                  <a:prstClr val="black"/>
                </a:solidFill>
              </a:rPr>
              <a:t>to biological </a:t>
            </a:r>
            <a:r>
              <a:rPr lang="en-US" sz="1700" dirty="0">
                <a:solidFill>
                  <a:prstClr val="black"/>
                </a:solidFill>
              </a:rPr>
              <a:t>macroevolution</a:t>
            </a:r>
          </a:p>
        </p:txBody>
      </p:sp>
      <p:sp>
        <p:nvSpPr>
          <p:cNvPr id="2" name="TextBox 1"/>
          <p:cNvSpPr txBox="1"/>
          <p:nvPr/>
        </p:nvSpPr>
        <p:spPr>
          <a:xfrm>
            <a:off x="6941805" y="5468938"/>
            <a:ext cx="2202195" cy="923330"/>
          </a:xfrm>
          <a:prstGeom prst="rect">
            <a:avLst/>
          </a:prstGeom>
          <a:noFill/>
        </p:spPr>
        <p:txBody>
          <a:bodyPr wrap="none" rtlCol="0">
            <a:spAutoFit/>
          </a:bodyPr>
          <a:lstStyle/>
          <a:p>
            <a:r>
              <a:rPr lang="en-US" dirty="0" smtClean="0"/>
              <a:t>Dependent on</a:t>
            </a:r>
          </a:p>
          <a:p>
            <a:r>
              <a:rPr lang="en-US" dirty="0" smtClean="0"/>
              <a:t>which atmospheric</a:t>
            </a:r>
          </a:p>
          <a:p>
            <a:r>
              <a:rPr lang="en-US" dirty="0"/>
              <a:t>v</a:t>
            </a:r>
            <a:r>
              <a:rPr lang="en-US" dirty="0" smtClean="0"/>
              <a:t>olatiles are available</a:t>
            </a:r>
            <a:endParaRPr lang="en-US" dirty="0"/>
          </a:p>
        </p:txBody>
      </p:sp>
    </p:spTree>
    <p:extLst>
      <p:ext uri="{BB962C8B-B14F-4D97-AF65-F5344CB8AC3E}">
        <p14:creationId xmlns:p14="http://schemas.microsoft.com/office/powerpoint/2010/main" val="6422277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4200" y="1321872"/>
            <a:ext cx="8559800" cy="825500"/>
          </a:xfrm>
          <a:prstGeom prst="rect">
            <a:avLst/>
          </a:prstGeom>
        </p:spPr>
      </p:pic>
      <p:sp>
        <p:nvSpPr>
          <p:cNvPr id="2" name="Title 1"/>
          <p:cNvSpPr>
            <a:spLocks noGrp="1"/>
          </p:cNvSpPr>
          <p:nvPr>
            <p:ph type="title"/>
          </p:nvPr>
        </p:nvSpPr>
        <p:spPr>
          <a:xfrm>
            <a:off x="0" y="177800"/>
            <a:ext cx="9144000" cy="749300"/>
          </a:xfrm>
        </p:spPr>
        <p:txBody>
          <a:bodyPr>
            <a:noAutofit/>
          </a:bodyPr>
          <a:lstStyle/>
          <a:p>
            <a:r>
              <a:rPr lang="en-US" sz="2400" dirty="0"/>
              <a:t>The carbonate-silicate feedback </a:t>
            </a:r>
            <a:r>
              <a:rPr lang="en-US" sz="2400" dirty="0" smtClean="0"/>
              <a:t>hypothesis involves both on-land weathering and seawater chemistry</a:t>
            </a:r>
            <a:endParaRPr lang="en-US" sz="2400" dirty="0"/>
          </a:p>
        </p:txBody>
      </p:sp>
      <p:sp>
        <p:nvSpPr>
          <p:cNvPr id="10" name="TextBox 9"/>
          <p:cNvSpPr txBox="1"/>
          <p:nvPr/>
        </p:nvSpPr>
        <p:spPr>
          <a:xfrm>
            <a:off x="3581400" y="1962706"/>
            <a:ext cx="684803" cy="369332"/>
          </a:xfrm>
          <a:prstGeom prst="rect">
            <a:avLst/>
          </a:prstGeom>
          <a:noFill/>
        </p:spPr>
        <p:txBody>
          <a:bodyPr wrap="none" rtlCol="0">
            <a:spAutoFit/>
          </a:bodyPr>
          <a:lstStyle/>
          <a:p>
            <a:r>
              <a:rPr lang="en-US" dirty="0" smtClean="0"/>
              <a:t>rocks</a:t>
            </a:r>
            <a:endParaRPr lang="en-US" dirty="0"/>
          </a:p>
        </p:txBody>
      </p:sp>
      <p:sp>
        <p:nvSpPr>
          <p:cNvPr id="11" name="TextBox 10"/>
          <p:cNvSpPr txBox="1"/>
          <p:nvPr/>
        </p:nvSpPr>
        <p:spPr>
          <a:xfrm>
            <a:off x="1536252" y="1962706"/>
            <a:ext cx="1321696" cy="369332"/>
          </a:xfrm>
          <a:prstGeom prst="rect">
            <a:avLst/>
          </a:prstGeom>
          <a:noFill/>
        </p:spPr>
        <p:txBody>
          <a:bodyPr wrap="none" rtlCol="0">
            <a:spAutoFit/>
          </a:bodyPr>
          <a:lstStyle/>
          <a:p>
            <a:r>
              <a:rPr lang="en-US" dirty="0" smtClean="0"/>
              <a:t>atmosphere</a:t>
            </a:r>
            <a:endParaRPr lang="en-US" dirty="0"/>
          </a:p>
        </p:txBody>
      </p:sp>
      <p:pic>
        <p:nvPicPr>
          <p:cNvPr id="13" name="Picture 12"/>
          <p:cNvPicPr>
            <a:picLocks noChangeAspect="1"/>
          </p:cNvPicPr>
          <p:nvPr/>
        </p:nvPicPr>
        <p:blipFill>
          <a:blip r:embed="rId3"/>
          <a:stretch>
            <a:fillRect/>
          </a:stretch>
        </p:blipFill>
        <p:spPr>
          <a:xfrm>
            <a:off x="182122" y="3317290"/>
            <a:ext cx="5626100" cy="1282700"/>
          </a:xfrm>
          <a:prstGeom prst="rect">
            <a:avLst/>
          </a:prstGeom>
        </p:spPr>
      </p:pic>
      <p:sp>
        <p:nvSpPr>
          <p:cNvPr id="14" name="TextBox 13"/>
          <p:cNvSpPr txBox="1"/>
          <p:nvPr/>
        </p:nvSpPr>
        <p:spPr>
          <a:xfrm>
            <a:off x="6096000" y="1962706"/>
            <a:ext cx="1952089" cy="369332"/>
          </a:xfrm>
          <a:prstGeom prst="rect">
            <a:avLst/>
          </a:prstGeom>
          <a:noFill/>
        </p:spPr>
        <p:txBody>
          <a:bodyPr wrap="none" rtlCol="0">
            <a:spAutoFit/>
          </a:bodyPr>
          <a:lstStyle/>
          <a:p>
            <a:r>
              <a:rPr lang="en-US" dirty="0"/>
              <a:t>d</a:t>
            </a:r>
            <a:r>
              <a:rPr lang="en-US" dirty="0" smtClean="0"/>
              <a:t>ischarge to ocean</a:t>
            </a:r>
            <a:endParaRPr lang="en-US" dirty="0"/>
          </a:p>
        </p:txBody>
      </p:sp>
      <p:sp>
        <p:nvSpPr>
          <p:cNvPr id="8" name="TextBox 7"/>
          <p:cNvSpPr txBox="1"/>
          <p:nvPr/>
        </p:nvSpPr>
        <p:spPr>
          <a:xfrm>
            <a:off x="1095944" y="3151158"/>
            <a:ext cx="1899228" cy="369332"/>
          </a:xfrm>
          <a:prstGeom prst="rect">
            <a:avLst/>
          </a:prstGeom>
          <a:noFill/>
        </p:spPr>
        <p:txBody>
          <a:bodyPr wrap="none" rtlCol="0">
            <a:spAutoFit/>
          </a:bodyPr>
          <a:lstStyle/>
          <a:p>
            <a:r>
              <a:rPr lang="en-US" dirty="0"/>
              <a:t>d</a:t>
            </a:r>
            <a:r>
              <a:rPr lang="en-US" dirty="0" smtClean="0"/>
              <a:t>issolved in ocean</a:t>
            </a:r>
            <a:endParaRPr lang="en-US" dirty="0"/>
          </a:p>
        </p:txBody>
      </p:sp>
      <p:pic>
        <p:nvPicPr>
          <p:cNvPr id="3" name="Picture 2"/>
          <p:cNvPicPr>
            <a:picLocks noChangeAspect="1"/>
          </p:cNvPicPr>
          <p:nvPr/>
        </p:nvPicPr>
        <p:blipFill>
          <a:blip r:embed="rId4"/>
          <a:stretch>
            <a:fillRect/>
          </a:stretch>
        </p:blipFill>
        <p:spPr>
          <a:xfrm>
            <a:off x="4374444" y="3422650"/>
            <a:ext cx="4648200" cy="622300"/>
          </a:xfrm>
          <a:prstGeom prst="rect">
            <a:avLst/>
          </a:prstGeom>
        </p:spPr>
      </p:pic>
      <p:sp>
        <p:nvSpPr>
          <p:cNvPr id="4" name="Rectangle 3"/>
          <p:cNvSpPr/>
          <p:nvPr/>
        </p:nvSpPr>
        <p:spPr>
          <a:xfrm>
            <a:off x="-127000" y="4044950"/>
            <a:ext cx="5813778" cy="7951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95644" y="2914302"/>
            <a:ext cx="1300356" cy="646331"/>
          </a:xfrm>
          <a:prstGeom prst="rect">
            <a:avLst/>
          </a:prstGeom>
          <a:noFill/>
        </p:spPr>
        <p:txBody>
          <a:bodyPr wrap="none" rtlCol="0">
            <a:spAutoFit/>
          </a:bodyPr>
          <a:lstStyle/>
          <a:p>
            <a:r>
              <a:rPr lang="en-US" dirty="0"/>
              <a:t>s</a:t>
            </a:r>
            <a:r>
              <a:rPr lang="en-US" dirty="0" smtClean="0"/>
              <a:t>eafloor</a:t>
            </a:r>
          </a:p>
          <a:p>
            <a:r>
              <a:rPr lang="en-US" dirty="0" smtClean="0"/>
              <a:t>precipitates</a:t>
            </a:r>
            <a:endParaRPr lang="en-US" dirty="0"/>
          </a:p>
        </p:txBody>
      </p:sp>
      <p:sp>
        <p:nvSpPr>
          <p:cNvPr id="15" name="Rectangle 14"/>
          <p:cNvSpPr/>
          <p:nvPr/>
        </p:nvSpPr>
        <p:spPr>
          <a:xfrm>
            <a:off x="4795644" y="3891139"/>
            <a:ext cx="2952044" cy="7951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0097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4200" y="1321872"/>
            <a:ext cx="8559800" cy="825500"/>
          </a:xfrm>
          <a:prstGeom prst="rect">
            <a:avLst/>
          </a:prstGeom>
        </p:spPr>
      </p:pic>
      <p:sp>
        <p:nvSpPr>
          <p:cNvPr id="2" name="Title 1"/>
          <p:cNvSpPr>
            <a:spLocks noGrp="1"/>
          </p:cNvSpPr>
          <p:nvPr>
            <p:ph type="title"/>
          </p:nvPr>
        </p:nvSpPr>
        <p:spPr>
          <a:xfrm>
            <a:off x="0" y="177800"/>
            <a:ext cx="9144000" cy="749300"/>
          </a:xfrm>
        </p:spPr>
        <p:txBody>
          <a:bodyPr>
            <a:noAutofit/>
          </a:bodyPr>
          <a:lstStyle/>
          <a:p>
            <a:r>
              <a:rPr lang="en-US" sz="2400" dirty="0"/>
              <a:t>The carbonate-silicate feedback </a:t>
            </a:r>
            <a:r>
              <a:rPr lang="en-US" sz="2400" dirty="0" smtClean="0"/>
              <a:t>hypothesis involves both on-land weathering and seawater chemistry</a:t>
            </a:r>
            <a:endParaRPr lang="en-US" sz="2400" dirty="0"/>
          </a:p>
        </p:txBody>
      </p:sp>
      <p:sp>
        <p:nvSpPr>
          <p:cNvPr id="10" name="TextBox 9"/>
          <p:cNvSpPr txBox="1"/>
          <p:nvPr/>
        </p:nvSpPr>
        <p:spPr>
          <a:xfrm>
            <a:off x="3581400" y="1962706"/>
            <a:ext cx="684803" cy="369332"/>
          </a:xfrm>
          <a:prstGeom prst="rect">
            <a:avLst/>
          </a:prstGeom>
          <a:noFill/>
        </p:spPr>
        <p:txBody>
          <a:bodyPr wrap="none" rtlCol="0">
            <a:spAutoFit/>
          </a:bodyPr>
          <a:lstStyle/>
          <a:p>
            <a:r>
              <a:rPr lang="en-US" dirty="0" smtClean="0"/>
              <a:t>rocks</a:t>
            </a:r>
            <a:endParaRPr lang="en-US" dirty="0"/>
          </a:p>
        </p:txBody>
      </p:sp>
      <p:sp>
        <p:nvSpPr>
          <p:cNvPr id="11" name="TextBox 10"/>
          <p:cNvSpPr txBox="1"/>
          <p:nvPr/>
        </p:nvSpPr>
        <p:spPr>
          <a:xfrm>
            <a:off x="1536252" y="1962706"/>
            <a:ext cx="1321696" cy="369332"/>
          </a:xfrm>
          <a:prstGeom prst="rect">
            <a:avLst/>
          </a:prstGeom>
          <a:noFill/>
        </p:spPr>
        <p:txBody>
          <a:bodyPr wrap="none" rtlCol="0">
            <a:spAutoFit/>
          </a:bodyPr>
          <a:lstStyle/>
          <a:p>
            <a:r>
              <a:rPr lang="en-US" dirty="0" smtClean="0"/>
              <a:t>atmosphere</a:t>
            </a:r>
            <a:endParaRPr lang="en-US" dirty="0"/>
          </a:p>
        </p:txBody>
      </p:sp>
      <p:pic>
        <p:nvPicPr>
          <p:cNvPr id="13" name="Picture 12"/>
          <p:cNvPicPr>
            <a:picLocks noChangeAspect="1"/>
          </p:cNvPicPr>
          <p:nvPr/>
        </p:nvPicPr>
        <p:blipFill>
          <a:blip r:embed="rId3"/>
          <a:stretch>
            <a:fillRect/>
          </a:stretch>
        </p:blipFill>
        <p:spPr>
          <a:xfrm>
            <a:off x="182122" y="3317290"/>
            <a:ext cx="5626100" cy="1282700"/>
          </a:xfrm>
          <a:prstGeom prst="rect">
            <a:avLst/>
          </a:prstGeom>
        </p:spPr>
      </p:pic>
      <p:sp>
        <p:nvSpPr>
          <p:cNvPr id="14" name="TextBox 13"/>
          <p:cNvSpPr txBox="1"/>
          <p:nvPr/>
        </p:nvSpPr>
        <p:spPr>
          <a:xfrm>
            <a:off x="6096000" y="1962706"/>
            <a:ext cx="1952089" cy="369332"/>
          </a:xfrm>
          <a:prstGeom prst="rect">
            <a:avLst/>
          </a:prstGeom>
          <a:noFill/>
        </p:spPr>
        <p:txBody>
          <a:bodyPr wrap="none" rtlCol="0">
            <a:spAutoFit/>
          </a:bodyPr>
          <a:lstStyle/>
          <a:p>
            <a:r>
              <a:rPr lang="en-US" dirty="0"/>
              <a:t>d</a:t>
            </a:r>
            <a:r>
              <a:rPr lang="en-US" dirty="0" smtClean="0"/>
              <a:t>ischarge to ocean</a:t>
            </a:r>
            <a:endParaRPr lang="en-US" dirty="0"/>
          </a:p>
        </p:txBody>
      </p:sp>
      <p:sp>
        <p:nvSpPr>
          <p:cNvPr id="8" name="TextBox 7"/>
          <p:cNvSpPr txBox="1"/>
          <p:nvPr/>
        </p:nvSpPr>
        <p:spPr>
          <a:xfrm>
            <a:off x="1095944" y="3151158"/>
            <a:ext cx="1899228" cy="369332"/>
          </a:xfrm>
          <a:prstGeom prst="rect">
            <a:avLst/>
          </a:prstGeom>
          <a:noFill/>
        </p:spPr>
        <p:txBody>
          <a:bodyPr wrap="none" rtlCol="0">
            <a:spAutoFit/>
          </a:bodyPr>
          <a:lstStyle/>
          <a:p>
            <a:r>
              <a:rPr lang="en-US" dirty="0"/>
              <a:t>d</a:t>
            </a:r>
            <a:r>
              <a:rPr lang="en-US" dirty="0" smtClean="0"/>
              <a:t>issolved in ocean</a:t>
            </a:r>
            <a:endParaRPr lang="en-US" dirty="0"/>
          </a:p>
        </p:txBody>
      </p:sp>
      <p:pic>
        <p:nvPicPr>
          <p:cNvPr id="3" name="Picture 2"/>
          <p:cNvPicPr>
            <a:picLocks noChangeAspect="1"/>
          </p:cNvPicPr>
          <p:nvPr/>
        </p:nvPicPr>
        <p:blipFill>
          <a:blip r:embed="rId4"/>
          <a:stretch>
            <a:fillRect/>
          </a:stretch>
        </p:blipFill>
        <p:spPr>
          <a:xfrm>
            <a:off x="4374444" y="3422650"/>
            <a:ext cx="4648200" cy="622300"/>
          </a:xfrm>
          <a:prstGeom prst="rect">
            <a:avLst/>
          </a:prstGeom>
        </p:spPr>
      </p:pic>
      <p:sp>
        <p:nvSpPr>
          <p:cNvPr id="4" name="Rectangle 3"/>
          <p:cNvSpPr/>
          <p:nvPr/>
        </p:nvSpPr>
        <p:spPr>
          <a:xfrm>
            <a:off x="-127000" y="4044950"/>
            <a:ext cx="5813778" cy="7951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95644" y="2914302"/>
            <a:ext cx="1300356" cy="646331"/>
          </a:xfrm>
          <a:prstGeom prst="rect">
            <a:avLst/>
          </a:prstGeom>
          <a:noFill/>
        </p:spPr>
        <p:txBody>
          <a:bodyPr wrap="none" rtlCol="0">
            <a:spAutoFit/>
          </a:bodyPr>
          <a:lstStyle/>
          <a:p>
            <a:r>
              <a:rPr lang="en-US" dirty="0"/>
              <a:t>s</a:t>
            </a:r>
            <a:r>
              <a:rPr lang="en-US" dirty="0" smtClean="0"/>
              <a:t>eafloor</a:t>
            </a:r>
          </a:p>
          <a:p>
            <a:r>
              <a:rPr lang="en-US" dirty="0" smtClean="0"/>
              <a:t>precipitates</a:t>
            </a:r>
            <a:endParaRPr lang="en-US" dirty="0"/>
          </a:p>
        </p:txBody>
      </p:sp>
      <p:sp>
        <p:nvSpPr>
          <p:cNvPr id="15" name="Rectangle 14"/>
          <p:cNvSpPr/>
          <p:nvPr/>
        </p:nvSpPr>
        <p:spPr>
          <a:xfrm>
            <a:off x="4795644" y="3891139"/>
            <a:ext cx="2952044" cy="7951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1637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769938"/>
          </a:xfrm>
        </p:spPr>
        <p:txBody>
          <a:bodyPr>
            <a:normAutofit fontScale="90000"/>
          </a:bodyPr>
          <a:lstStyle/>
          <a:p>
            <a:r>
              <a:rPr lang="en-US" dirty="0" smtClean="0"/>
              <a:t>Short-term vs. long term carbon cycle</a:t>
            </a:r>
            <a:endParaRPr lang="en-US" dirty="0"/>
          </a:p>
        </p:txBody>
      </p:sp>
      <p:pic>
        <p:nvPicPr>
          <p:cNvPr id="4" name="Picture 3"/>
          <p:cNvPicPr>
            <a:picLocks noChangeAspect="1"/>
          </p:cNvPicPr>
          <p:nvPr/>
        </p:nvPicPr>
        <p:blipFill>
          <a:blip r:embed="rId2"/>
          <a:stretch>
            <a:fillRect/>
          </a:stretch>
        </p:blipFill>
        <p:spPr>
          <a:xfrm>
            <a:off x="1017422" y="909639"/>
            <a:ext cx="3667467" cy="3255483"/>
          </a:xfrm>
          <a:prstGeom prst="rect">
            <a:avLst/>
          </a:prstGeom>
        </p:spPr>
      </p:pic>
      <p:pic>
        <p:nvPicPr>
          <p:cNvPr id="5" name="Picture 4"/>
          <p:cNvPicPr>
            <a:picLocks noChangeAspect="1"/>
          </p:cNvPicPr>
          <p:nvPr/>
        </p:nvPicPr>
        <p:blipFill>
          <a:blip r:embed="rId3"/>
          <a:stretch>
            <a:fillRect/>
          </a:stretch>
        </p:blipFill>
        <p:spPr>
          <a:xfrm>
            <a:off x="5173322" y="812801"/>
            <a:ext cx="3970677" cy="2667000"/>
          </a:xfrm>
          <a:prstGeom prst="rect">
            <a:avLst/>
          </a:prstGeom>
        </p:spPr>
      </p:pic>
      <p:sp>
        <p:nvSpPr>
          <p:cNvPr id="6" name="TextBox 5"/>
          <p:cNvSpPr txBox="1"/>
          <p:nvPr/>
        </p:nvSpPr>
        <p:spPr>
          <a:xfrm>
            <a:off x="6792073" y="4508500"/>
            <a:ext cx="2351926" cy="923330"/>
          </a:xfrm>
          <a:prstGeom prst="rect">
            <a:avLst/>
          </a:prstGeom>
          <a:noFill/>
        </p:spPr>
        <p:txBody>
          <a:bodyPr wrap="none" rtlCol="0">
            <a:spAutoFit/>
          </a:bodyPr>
          <a:lstStyle/>
          <a:p>
            <a:r>
              <a:rPr lang="en-US" dirty="0" err="1" smtClean="0"/>
              <a:t>Zeebe</a:t>
            </a:r>
            <a:r>
              <a:rPr lang="en-US" dirty="0" smtClean="0"/>
              <a:t>, Annual Reviews</a:t>
            </a:r>
          </a:p>
          <a:p>
            <a:r>
              <a:rPr lang="en-US" dirty="0"/>
              <a:t>o</a:t>
            </a:r>
            <a:r>
              <a:rPr lang="en-US" dirty="0" smtClean="0"/>
              <a:t>f Earth and Planetary</a:t>
            </a:r>
          </a:p>
          <a:p>
            <a:r>
              <a:rPr lang="en-US" dirty="0" smtClean="0"/>
              <a:t>Sciences, 2012</a:t>
            </a:r>
            <a:endParaRPr lang="en-US" dirty="0"/>
          </a:p>
        </p:txBody>
      </p:sp>
      <p:cxnSp>
        <p:nvCxnSpPr>
          <p:cNvPr id="8" name="Straight Arrow Connector 7"/>
          <p:cNvCxnSpPr/>
          <p:nvPr/>
        </p:nvCxnSpPr>
        <p:spPr>
          <a:xfrm flipV="1">
            <a:off x="6972300" y="3479801"/>
            <a:ext cx="0" cy="660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350000" y="4229100"/>
            <a:ext cx="1223412" cy="369332"/>
          </a:xfrm>
          <a:prstGeom prst="rect">
            <a:avLst/>
          </a:prstGeom>
          <a:noFill/>
        </p:spPr>
        <p:txBody>
          <a:bodyPr wrap="none" rtlCol="0">
            <a:spAutoFit/>
          </a:bodyPr>
          <a:lstStyle/>
          <a:p>
            <a:r>
              <a:rPr lang="en-US" dirty="0" smtClean="0"/>
              <a:t>THIS CLASS</a:t>
            </a:r>
            <a:endParaRPr lang="en-US" dirty="0"/>
          </a:p>
        </p:txBody>
      </p:sp>
      <p:sp>
        <p:nvSpPr>
          <p:cNvPr id="10" name="Left Brace 9"/>
          <p:cNvSpPr/>
          <p:nvPr/>
        </p:nvSpPr>
        <p:spPr>
          <a:xfrm>
            <a:off x="660400" y="1092200"/>
            <a:ext cx="357022" cy="19939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rot="16200000">
            <a:off x="-602292" y="1708561"/>
            <a:ext cx="1879053" cy="646331"/>
          </a:xfrm>
          <a:prstGeom prst="rect">
            <a:avLst/>
          </a:prstGeom>
          <a:noFill/>
        </p:spPr>
        <p:txBody>
          <a:bodyPr wrap="none" rtlCol="0">
            <a:spAutoFit/>
          </a:bodyPr>
          <a:lstStyle/>
          <a:p>
            <a:r>
              <a:rPr lang="en-US" dirty="0" smtClean="0"/>
              <a:t>ANTHROPOGENIC </a:t>
            </a:r>
          </a:p>
          <a:p>
            <a:r>
              <a:rPr lang="en-US" dirty="0" smtClean="0"/>
              <a:t>CLIMATE CHANGE</a:t>
            </a:r>
            <a:endParaRPr lang="en-US" dirty="0"/>
          </a:p>
        </p:txBody>
      </p:sp>
      <p:sp>
        <p:nvSpPr>
          <p:cNvPr id="12" name="TextBox 11"/>
          <p:cNvSpPr txBox="1"/>
          <p:nvPr/>
        </p:nvSpPr>
        <p:spPr>
          <a:xfrm>
            <a:off x="2304075" y="4041422"/>
            <a:ext cx="1197764" cy="369332"/>
          </a:xfrm>
          <a:prstGeom prst="rect">
            <a:avLst/>
          </a:prstGeom>
          <a:noFill/>
        </p:spPr>
        <p:txBody>
          <a:bodyPr wrap="none" rtlCol="0">
            <a:spAutoFit/>
          </a:bodyPr>
          <a:lstStyle/>
          <a:p>
            <a:r>
              <a:rPr lang="en-US" dirty="0" smtClean="0"/>
              <a:t>Units: </a:t>
            </a:r>
            <a:r>
              <a:rPr lang="en-US" dirty="0" err="1" smtClean="0"/>
              <a:t>Pg</a:t>
            </a:r>
            <a:r>
              <a:rPr lang="en-US" dirty="0" smtClean="0"/>
              <a:t> C</a:t>
            </a:r>
            <a:endParaRPr lang="en-US" dirty="0"/>
          </a:p>
        </p:txBody>
      </p:sp>
      <p:pic>
        <p:nvPicPr>
          <p:cNvPr id="3" name="Picture 2"/>
          <p:cNvPicPr>
            <a:picLocks noChangeAspect="1"/>
          </p:cNvPicPr>
          <p:nvPr/>
        </p:nvPicPr>
        <p:blipFill>
          <a:blip r:embed="rId4"/>
          <a:stretch>
            <a:fillRect/>
          </a:stretch>
        </p:blipFill>
        <p:spPr>
          <a:xfrm>
            <a:off x="457200" y="4378083"/>
            <a:ext cx="4656667" cy="2479917"/>
          </a:xfrm>
          <a:prstGeom prst="rect">
            <a:avLst/>
          </a:prstGeom>
          <a:ln>
            <a:solidFill>
              <a:srgbClr val="000000"/>
            </a:solidFill>
          </a:ln>
        </p:spPr>
      </p:pic>
      <p:sp>
        <p:nvSpPr>
          <p:cNvPr id="7" name="TextBox 6"/>
          <p:cNvSpPr txBox="1"/>
          <p:nvPr/>
        </p:nvSpPr>
        <p:spPr>
          <a:xfrm>
            <a:off x="5113867" y="5965673"/>
            <a:ext cx="1571689" cy="923330"/>
          </a:xfrm>
          <a:prstGeom prst="rect">
            <a:avLst/>
          </a:prstGeom>
          <a:noFill/>
        </p:spPr>
        <p:txBody>
          <a:bodyPr wrap="none" rtlCol="0">
            <a:spAutoFit/>
          </a:bodyPr>
          <a:lstStyle/>
          <a:p>
            <a:r>
              <a:rPr lang="en-US" dirty="0" smtClean="0"/>
              <a:t>Goodwin et al.</a:t>
            </a:r>
          </a:p>
          <a:p>
            <a:r>
              <a:rPr lang="en-US" dirty="0" smtClean="0"/>
              <a:t>Nature </a:t>
            </a:r>
            <a:r>
              <a:rPr lang="en-US" dirty="0" err="1" smtClean="0"/>
              <a:t>Geosci</a:t>
            </a:r>
            <a:r>
              <a:rPr lang="en-US" dirty="0" smtClean="0"/>
              <a:t>. </a:t>
            </a:r>
          </a:p>
          <a:p>
            <a:r>
              <a:rPr lang="en-US" dirty="0" smtClean="0"/>
              <a:t>2009</a:t>
            </a:r>
            <a:endParaRPr lang="en-US" dirty="0"/>
          </a:p>
        </p:txBody>
      </p:sp>
    </p:spTree>
    <p:extLst>
      <p:ext uri="{BB962C8B-B14F-4D97-AF65-F5344CB8AC3E}">
        <p14:creationId xmlns:p14="http://schemas.microsoft.com/office/powerpoint/2010/main" val="8542886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7432"/>
          </a:xfrm>
        </p:spPr>
        <p:txBody>
          <a:bodyPr>
            <a:normAutofit fontScale="90000"/>
          </a:bodyPr>
          <a:lstStyle/>
          <a:p>
            <a:r>
              <a:rPr lang="en-US" b="1" dirty="0" smtClean="0"/>
              <a:t>Lecture </a:t>
            </a:r>
            <a:r>
              <a:rPr lang="en-US" b="1" dirty="0" smtClean="0"/>
              <a:t>1: Earth history /  </a:t>
            </a:r>
            <a:r>
              <a:rPr lang="en-US" b="1" dirty="0" smtClean="0"/>
              <a:t>Key points</a:t>
            </a:r>
            <a:endParaRPr lang="en-US" b="1" dirty="0"/>
          </a:p>
        </p:txBody>
      </p:sp>
      <p:sp>
        <p:nvSpPr>
          <p:cNvPr id="3" name="Content Placeholder 2"/>
          <p:cNvSpPr>
            <a:spLocks noGrp="1"/>
          </p:cNvSpPr>
          <p:nvPr>
            <p:ph idx="1"/>
          </p:nvPr>
        </p:nvSpPr>
        <p:spPr>
          <a:xfrm>
            <a:off x="256874" y="1282668"/>
            <a:ext cx="8887126" cy="4895775"/>
          </a:xfrm>
        </p:spPr>
        <p:txBody>
          <a:bodyPr>
            <a:normAutofit fontScale="92500" lnSpcReduction="20000"/>
          </a:bodyPr>
          <a:lstStyle/>
          <a:p>
            <a:r>
              <a:rPr lang="en-US" b="1" dirty="0" smtClean="0"/>
              <a:t>Earth has stayed habitable for &gt;3 Gyr</a:t>
            </a:r>
          </a:p>
          <a:p>
            <a:pPr lvl="1"/>
            <a:r>
              <a:rPr lang="en-US" dirty="0" smtClean="0"/>
              <a:t>Continuously</a:t>
            </a:r>
          </a:p>
          <a:p>
            <a:pPr lvl="1"/>
            <a:r>
              <a:rPr lang="en-US" dirty="0" smtClean="0"/>
              <a:t>Earth inhabited only by microbes pre-1 Gya</a:t>
            </a:r>
          </a:p>
          <a:p>
            <a:r>
              <a:rPr lang="en-US" dirty="0" smtClean="0"/>
              <a:t>A `difficult step’ is a step in biological evolution whose characteristic wait time (given a habitable planet) is &gt;&gt; 10 Gyr. </a:t>
            </a:r>
            <a:r>
              <a:rPr lang="en-US" b="1" dirty="0" smtClean="0"/>
              <a:t>There are at least three candidate difficult steps on the evolutionary path leading to people.</a:t>
            </a:r>
          </a:p>
          <a:p>
            <a:r>
              <a:rPr lang="en-US" dirty="0" smtClean="0"/>
              <a:t>Earth’s continuous habitability implies</a:t>
            </a:r>
            <a:r>
              <a:rPr lang="en-US" dirty="0"/>
              <a:t> </a:t>
            </a:r>
            <a:r>
              <a:rPr lang="en-US" dirty="0" smtClean="0"/>
              <a:t>that Earth’s climate has stayed within the habitable range at least for the last 3.5 </a:t>
            </a:r>
            <a:r>
              <a:rPr lang="en-US" dirty="0" err="1" smtClean="0"/>
              <a:t>Ga</a:t>
            </a:r>
            <a:r>
              <a:rPr lang="en-US" dirty="0" smtClean="0"/>
              <a:t> </a:t>
            </a:r>
          </a:p>
          <a:p>
            <a:pPr lvl="1"/>
            <a:r>
              <a:rPr lang="en-US" b="1" dirty="0" smtClean="0"/>
              <a:t>However, Earth’s pO2, pCO2, and ocean chemistry have changed over time.</a:t>
            </a:r>
            <a:endParaRPr lang="en-US" b="1" dirty="0"/>
          </a:p>
        </p:txBody>
      </p:sp>
    </p:spTree>
    <p:extLst>
      <p:ext uri="{BB962C8B-B14F-4D97-AF65-F5344CB8AC3E}">
        <p14:creationId xmlns:p14="http://schemas.microsoft.com/office/powerpoint/2010/main" val="2526325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296333"/>
            <a:ext cx="8229600" cy="825500"/>
          </a:xfrm>
        </p:spPr>
        <p:txBody>
          <a:bodyPr>
            <a:normAutofit fontScale="90000"/>
          </a:bodyPr>
          <a:lstStyle/>
          <a:p>
            <a:r>
              <a:rPr lang="en-US" sz="3400" baseline="30000" dirty="0" smtClean="0"/>
              <a:t>13</a:t>
            </a:r>
            <a:r>
              <a:rPr lang="en-US" sz="3400" dirty="0" smtClean="0"/>
              <a:t>C shows that 70%-80% of CO</a:t>
            </a:r>
            <a:r>
              <a:rPr lang="en-US" sz="3400" baseline="-25000" dirty="0" smtClean="0"/>
              <a:t>2</a:t>
            </a:r>
            <a:r>
              <a:rPr lang="en-US" sz="3400" dirty="0" smtClean="0"/>
              <a:t> released by volcanoes is taken up by carbonates (organic</a:t>
            </a:r>
            <a:br>
              <a:rPr lang="en-US" sz="3400" dirty="0" smtClean="0"/>
            </a:br>
            <a:r>
              <a:rPr lang="en-US" sz="3400" dirty="0" smtClean="0"/>
              <a:t>matter C-sink is relatively unimportant)</a:t>
            </a:r>
            <a:endParaRPr lang="en-US" sz="3400" dirty="0"/>
          </a:p>
        </p:txBody>
      </p:sp>
      <p:pic>
        <p:nvPicPr>
          <p:cNvPr id="4" name="Picture 3"/>
          <p:cNvPicPr>
            <a:picLocks noChangeAspect="1"/>
          </p:cNvPicPr>
          <p:nvPr/>
        </p:nvPicPr>
        <p:blipFill>
          <a:blip r:embed="rId2"/>
          <a:stretch>
            <a:fillRect/>
          </a:stretch>
        </p:blipFill>
        <p:spPr>
          <a:xfrm>
            <a:off x="375356" y="1842587"/>
            <a:ext cx="8311444" cy="3983442"/>
          </a:xfrm>
          <a:prstGeom prst="rect">
            <a:avLst/>
          </a:prstGeom>
        </p:spPr>
      </p:pic>
      <p:sp>
        <p:nvSpPr>
          <p:cNvPr id="5" name="TextBox 4"/>
          <p:cNvSpPr txBox="1"/>
          <p:nvPr/>
        </p:nvSpPr>
        <p:spPr>
          <a:xfrm>
            <a:off x="4559300" y="5930900"/>
            <a:ext cx="4416594" cy="369332"/>
          </a:xfrm>
          <a:prstGeom prst="rect">
            <a:avLst/>
          </a:prstGeom>
          <a:noFill/>
        </p:spPr>
        <p:txBody>
          <a:bodyPr wrap="none" rtlCol="0">
            <a:spAutoFit/>
          </a:bodyPr>
          <a:lstStyle/>
          <a:p>
            <a:r>
              <a:rPr lang="en-US" dirty="0" smtClean="0"/>
              <a:t>Royer, Treatise on </a:t>
            </a:r>
            <a:r>
              <a:rPr lang="en-US" dirty="0" err="1" smtClean="0"/>
              <a:t>Geochem</a:t>
            </a:r>
            <a:r>
              <a:rPr lang="en-US" dirty="0" smtClean="0"/>
              <a:t>. (2</a:t>
            </a:r>
            <a:r>
              <a:rPr lang="en-US" baseline="30000" dirty="0" smtClean="0"/>
              <a:t>nd</a:t>
            </a:r>
            <a:r>
              <a:rPr lang="en-US" dirty="0" smtClean="0"/>
              <a:t> </a:t>
            </a:r>
            <a:r>
              <a:rPr lang="en-US" dirty="0" err="1" smtClean="0"/>
              <a:t>edn</a:t>
            </a:r>
            <a:r>
              <a:rPr lang="en-US" dirty="0" smtClean="0"/>
              <a:t>.), 2014</a:t>
            </a:r>
            <a:endParaRPr lang="en-US" dirty="0"/>
          </a:p>
        </p:txBody>
      </p:sp>
    </p:spTree>
    <p:extLst>
      <p:ext uri="{BB962C8B-B14F-4D97-AF65-F5344CB8AC3E}">
        <p14:creationId xmlns:p14="http://schemas.microsoft.com/office/powerpoint/2010/main" val="16643499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27100"/>
          </a:xfrm>
        </p:spPr>
        <p:txBody>
          <a:bodyPr>
            <a:normAutofit fontScale="90000"/>
          </a:bodyPr>
          <a:lstStyle/>
          <a:p>
            <a:pPr algn="l"/>
            <a:r>
              <a:rPr lang="en-US" sz="2500" b="1" dirty="0" smtClean="0"/>
              <a:t>Erosion </a:t>
            </a:r>
            <a:r>
              <a:rPr lang="en-US" sz="2500" b="1" dirty="0"/>
              <a:t>driven by tectonic uplift is required to provide </a:t>
            </a:r>
            <a:r>
              <a:rPr lang="en-US" sz="2500" b="1" dirty="0" err="1"/>
              <a:t>cations</a:t>
            </a:r>
            <a:r>
              <a:rPr lang="en-US" sz="2500" b="1" dirty="0"/>
              <a:t> to balance CO</a:t>
            </a:r>
            <a:r>
              <a:rPr lang="en-US" sz="2500" b="1" baseline="-25000" dirty="0"/>
              <a:t>2</a:t>
            </a:r>
            <a:r>
              <a:rPr lang="en-US" sz="2500" b="1" dirty="0"/>
              <a:t> supplied by volcanic outgassing.</a:t>
            </a:r>
            <a:br>
              <a:rPr lang="en-US" sz="2500" b="1" dirty="0"/>
            </a:br>
            <a:endParaRPr lang="en-US" sz="2500" dirty="0"/>
          </a:p>
        </p:txBody>
      </p:sp>
      <p:sp>
        <p:nvSpPr>
          <p:cNvPr id="3" name="Content Placeholder 2"/>
          <p:cNvSpPr>
            <a:spLocks noGrp="1"/>
          </p:cNvSpPr>
          <p:nvPr>
            <p:ph idx="1"/>
          </p:nvPr>
        </p:nvSpPr>
        <p:spPr>
          <a:xfrm>
            <a:off x="0" y="1600200"/>
            <a:ext cx="9144000" cy="4525963"/>
          </a:xfrm>
        </p:spPr>
        <p:txBody>
          <a:bodyPr>
            <a:normAutofit fontScale="77500" lnSpcReduction="20000"/>
          </a:bodyPr>
          <a:lstStyle/>
          <a:p>
            <a:r>
              <a:rPr lang="en-US" dirty="0" smtClean="0"/>
              <a:t>C in atmosphere-ocean system: 3 kg/m</a:t>
            </a:r>
            <a:r>
              <a:rPr lang="en-US" baseline="30000" dirty="0" smtClean="0"/>
              <a:t>2</a:t>
            </a:r>
            <a:r>
              <a:rPr lang="en-US" dirty="0" smtClean="0"/>
              <a:t> , replenished every ~300 </a:t>
            </a:r>
            <a:r>
              <a:rPr lang="en-US" dirty="0" err="1" smtClean="0"/>
              <a:t>Kyr</a:t>
            </a:r>
            <a:endParaRPr lang="en-US" baseline="30000" dirty="0" smtClean="0"/>
          </a:p>
          <a:p>
            <a:r>
              <a:rPr lang="en-US" dirty="0" err="1" smtClean="0"/>
              <a:t>Ca</a:t>
            </a:r>
            <a:r>
              <a:rPr lang="en-US" dirty="0" smtClean="0"/>
              <a:t> needed to “neutralize” C: ~10</a:t>
            </a:r>
            <a:r>
              <a:rPr lang="en-US" baseline="30000" dirty="0" smtClean="0"/>
              <a:t>2</a:t>
            </a:r>
            <a:r>
              <a:rPr lang="en-US" dirty="0" smtClean="0"/>
              <a:t> kg/m</a:t>
            </a:r>
            <a:r>
              <a:rPr lang="en-US" baseline="30000" dirty="0" smtClean="0"/>
              <a:t>2</a:t>
            </a:r>
            <a:r>
              <a:rPr lang="en-US" dirty="0" smtClean="0"/>
              <a:t>/Myr (continental area, </a:t>
            </a:r>
            <a:r>
              <a:rPr lang="en-US" dirty="0" err="1" smtClean="0"/>
              <a:t>Ca:C</a:t>
            </a:r>
            <a:r>
              <a:rPr lang="en-US" dirty="0" smtClean="0"/>
              <a:t> </a:t>
            </a:r>
            <a:r>
              <a:rPr lang="en-US" dirty="0" err="1" smtClean="0"/>
              <a:t>stochiometry</a:t>
            </a:r>
            <a:r>
              <a:rPr lang="en-US" dirty="0" smtClean="0"/>
              <a:t>)</a:t>
            </a:r>
          </a:p>
          <a:p>
            <a:r>
              <a:rPr lang="en-US" dirty="0" err="1" smtClean="0"/>
              <a:t>Ca</a:t>
            </a:r>
            <a:r>
              <a:rPr lang="en-US" dirty="0" smtClean="0"/>
              <a:t> content of upper continental crust: ~5 </a:t>
            </a:r>
            <a:r>
              <a:rPr lang="en-US" dirty="0" err="1" smtClean="0"/>
              <a:t>wt</a:t>
            </a:r>
            <a:r>
              <a:rPr lang="en-US" dirty="0" smtClean="0"/>
              <a:t>% </a:t>
            </a:r>
            <a:r>
              <a:rPr lang="en-US" dirty="0" smtClean="0">
                <a:sym typeface="Wingdings"/>
              </a:rPr>
              <a:t> ~10</a:t>
            </a:r>
            <a:r>
              <a:rPr lang="en-US" baseline="30000" dirty="0" smtClean="0">
                <a:sym typeface="Wingdings"/>
              </a:rPr>
              <a:t>0</a:t>
            </a:r>
            <a:r>
              <a:rPr lang="en-US" dirty="0" smtClean="0">
                <a:sym typeface="Wingdings"/>
              </a:rPr>
              <a:t> km</a:t>
            </a:r>
            <a:r>
              <a:rPr lang="en-US" baseline="30000" dirty="0" smtClean="0">
                <a:sym typeface="Wingdings"/>
              </a:rPr>
              <a:t>3</a:t>
            </a:r>
            <a:r>
              <a:rPr lang="en-US" dirty="0" smtClean="0">
                <a:sym typeface="Wingdings"/>
              </a:rPr>
              <a:t>/</a:t>
            </a:r>
            <a:r>
              <a:rPr lang="en-US" dirty="0" err="1" smtClean="0">
                <a:sym typeface="Wingdings"/>
              </a:rPr>
              <a:t>yr</a:t>
            </a:r>
            <a:r>
              <a:rPr lang="en-US" dirty="0" smtClean="0">
                <a:sym typeface="Wingdings"/>
              </a:rPr>
              <a:t> of rock must have its </a:t>
            </a:r>
            <a:r>
              <a:rPr lang="en-US" dirty="0" err="1" smtClean="0">
                <a:sym typeface="Wingdings"/>
              </a:rPr>
              <a:t>Ca</a:t>
            </a:r>
            <a:r>
              <a:rPr lang="en-US" dirty="0" smtClean="0">
                <a:sym typeface="Wingdings"/>
              </a:rPr>
              <a:t> leached to balance volcanism.</a:t>
            </a:r>
            <a:endParaRPr lang="en-US" dirty="0" smtClean="0"/>
          </a:p>
          <a:p>
            <a:r>
              <a:rPr lang="en-US" dirty="0" smtClean="0"/>
              <a:t>Observed </a:t>
            </a:r>
            <a:r>
              <a:rPr lang="en-US" i="1" dirty="0" smtClean="0"/>
              <a:t>sediment</a:t>
            </a:r>
            <a:r>
              <a:rPr lang="en-US" dirty="0" smtClean="0"/>
              <a:t> (suspended/</a:t>
            </a:r>
            <a:r>
              <a:rPr lang="en-US" dirty="0" err="1" smtClean="0"/>
              <a:t>bedload</a:t>
            </a:r>
            <a:r>
              <a:rPr lang="en-US" dirty="0" smtClean="0"/>
              <a:t>) flux: 8 km</a:t>
            </a:r>
            <a:r>
              <a:rPr lang="en-US" baseline="30000" dirty="0" smtClean="0"/>
              <a:t>3</a:t>
            </a:r>
            <a:r>
              <a:rPr lang="en-US" dirty="0" smtClean="0"/>
              <a:t>/</a:t>
            </a:r>
            <a:r>
              <a:rPr lang="en-US" dirty="0" err="1" smtClean="0"/>
              <a:t>yr</a:t>
            </a:r>
            <a:r>
              <a:rPr lang="en-US" dirty="0" smtClean="0"/>
              <a:t>; roughly in balance with rock uplift by tectonics.</a:t>
            </a:r>
          </a:p>
          <a:p>
            <a:r>
              <a:rPr lang="en-US" dirty="0"/>
              <a:t>S</a:t>
            </a:r>
            <a:r>
              <a:rPr lang="en-US" dirty="0" smtClean="0"/>
              <a:t>oil</a:t>
            </a:r>
            <a:r>
              <a:rPr lang="en-US" dirty="0"/>
              <a:t>-profiles grow slowly and diffusively ( and are rarely &gt;&gt;100 m deep), </a:t>
            </a:r>
            <a:r>
              <a:rPr lang="en-US" dirty="0" smtClean="0"/>
              <a:t>too slow to balance Ca</a:t>
            </a:r>
            <a:r>
              <a:rPr lang="en-US" baseline="30000" dirty="0" smtClean="0"/>
              <a:t>2+</a:t>
            </a:r>
            <a:r>
              <a:rPr lang="en-US" dirty="0" smtClean="0"/>
              <a:t> demand.</a:t>
            </a:r>
          </a:p>
          <a:p>
            <a:endParaRPr lang="en-US" dirty="0"/>
          </a:p>
          <a:p>
            <a:pPr>
              <a:buFont typeface="Wingdings" charset="0"/>
              <a:buChar char="à"/>
            </a:pPr>
            <a:r>
              <a:rPr lang="en-US" u="sng" dirty="0" smtClean="0">
                <a:sym typeface="Wingdings"/>
              </a:rPr>
              <a:t>Plate tectonics needed for Earth-climate stability</a:t>
            </a:r>
            <a:r>
              <a:rPr lang="en-US" dirty="0">
                <a:sym typeface="Wingdings"/>
              </a:rPr>
              <a:t> </a:t>
            </a:r>
            <a:r>
              <a:rPr lang="en-US" dirty="0" smtClean="0">
                <a:sym typeface="Wingdings"/>
              </a:rPr>
              <a:t>(in order to supply </a:t>
            </a:r>
            <a:r>
              <a:rPr lang="en-US" dirty="0" err="1" smtClean="0">
                <a:sym typeface="Wingdings"/>
              </a:rPr>
              <a:t>cations</a:t>
            </a:r>
            <a:r>
              <a:rPr lang="en-US" dirty="0" smtClean="0">
                <a:sym typeface="Wingdings"/>
              </a:rPr>
              <a:t> to balance volcanic fluxes of CO</a:t>
            </a:r>
            <a:r>
              <a:rPr lang="en-US" baseline="-25000" dirty="0" smtClean="0">
                <a:sym typeface="Wingdings"/>
              </a:rPr>
              <a:t>2</a:t>
            </a:r>
            <a:r>
              <a:rPr lang="en-US" dirty="0" smtClean="0">
                <a:sym typeface="Wingdings"/>
              </a:rPr>
              <a:t>).</a:t>
            </a:r>
            <a:endParaRPr lang="en-US" u="sng" dirty="0" smtClean="0"/>
          </a:p>
        </p:txBody>
      </p:sp>
      <p:sp>
        <p:nvSpPr>
          <p:cNvPr id="4" name="TextBox 3"/>
          <p:cNvSpPr txBox="1"/>
          <p:nvPr/>
        </p:nvSpPr>
        <p:spPr>
          <a:xfrm>
            <a:off x="2398889" y="6406444"/>
            <a:ext cx="6636815" cy="369332"/>
          </a:xfrm>
          <a:prstGeom prst="rect">
            <a:avLst/>
          </a:prstGeom>
          <a:noFill/>
        </p:spPr>
        <p:txBody>
          <a:bodyPr wrap="none" rtlCol="0">
            <a:spAutoFit/>
          </a:bodyPr>
          <a:lstStyle/>
          <a:p>
            <a:r>
              <a:rPr lang="en-US" dirty="0" smtClean="0"/>
              <a:t>(However, would volcanic outgassing cease without plate tectonics?)</a:t>
            </a:r>
            <a:endParaRPr lang="en-US" dirty="0"/>
          </a:p>
        </p:txBody>
      </p:sp>
    </p:spTree>
    <p:extLst>
      <p:ext uri="{BB962C8B-B14F-4D97-AF65-F5344CB8AC3E}">
        <p14:creationId xmlns:p14="http://schemas.microsoft.com/office/powerpoint/2010/main" val="39811699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432"/>
          </a:xfrm>
        </p:spPr>
        <p:txBody>
          <a:bodyPr>
            <a:noAutofit/>
          </a:bodyPr>
          <a:lstStyle/>
          <a:p>
            <a:r>
              <a:rPr lang="en-US" sz="3000" b="1" dirty="0" smtClean="0"/>
              <a:t>Lecture </a:t>
            </a:r>
            <a:r>
              <a:rPr lang="en-US" sz="3000" b="1" dirty="0" smtClean="0"/>
              <a:t>2: From Earth history to the </a:t>
            </a:r>
            <a:r>
              <a:rPr lang="en-US" sz="3000" b="1" dirty="0" err="1" smtClean="0"/>
              <a:t>Circumstellar</a:t>
            </a:r>
            <a:r>
              <a:rPr lang="en-US" sz="3000" b="1" dirty="0" smtClean="0"/>
              <a:t> Habitabl</a:t>
            </a:r>
            <a:r>
              <a:rPr lang="en-US" sz="3000" b="1" dirty="0" smtClean="0"/>
              <a:t>e Zone concept:</a:t>
            </a:r>
            <a:r>
              <a:rPr lang="en-US" sz="3000" b="1" dirty="0" smtClean="0"/>
              <a:t> </a:t>
            </a:r>
            <a:r>
              <a:rPr lang="en-US" sz="3000" b="1" dirty="0" smtClean="0"/>
              <a:t>Key points</a:t>
            </a:r>
            <a:endParaRPr lang="en-US" sz="3000" b="1" dirty="0"/>
          </a:p>
        </p:txBody>
      </p:sp>
      <p:sp>
        <p:nvSpPr>
          <p:cNvPr id="3" name="Content Placeholder 2"/>
          <p:cNvSpPr>
            <a:spLocks noGrp="1"/>
          </p:cNvSpPr>
          <p:nvPr>
            <p:ph idx="1"/>
          </p:nvPr>
        </p:nvSpPr>
        <p:spPr>
          <a:xfrm>
            <a:off x="132630" y="1045996"/>
            <a:ext cx="8887126" cy="5701559"/>
          </a:xfrm>
        </p:spPr>
        <p:txBody>
          <a:bodyPr>
            <a:normAutofit fontScale="85000" lnSpcReduction="10000"/>
          </a:bodyPr>
          <a:lstStyle/>
          <a:p>
            <a:r>
              <a:rPr lang="en-US" b="1" dirty="0" smtClean="0">
                <a:solidFill>
                  <a:schemeClr val="bg1">
                    <a:lumMod val="50000"/>
                  </a:schemeClr>
                </a:solidFill>
              </a:rPr>
              <a:t>Small imbalances between the geologic release rate of pCO2</a:t>
            </a:r>
            <a:r>
              <a:rPr lang="en-US" b="1" dirty="0">
                <a:solidFill>
                  <a:schemeClr val="bg1">
                    <a:lumMod val="50000"/>
                  </a:schemeClr>
                </a:solidFill>
              </a:rPr>
              <a:t> </a:t>
            </a:r>
            <a:r>
              <a:rPr lang="en-US" b="1" dirty="0" smtClean="0">
                <a:solidFill>
                  <a:schemeClr val="bg1">
                    <a:lumMod val="50000"/>
                  </a:schemeClr>
                </a:solidFill>
              </a:rPr>
              <a:t>and the geologic consumption rate of</a:t>
            </a:r>
            <a:r>
              <a:rPr lang="en-US" b="1" dirty="0" smtClean="0">
                <a:solidFill>
                  <a:schemeClr val="bg1">
                    <a:lumMod val="50000"/>
                  </a:schemeClr>
                </a:solidFill>
              </a:rPr>
              <a:t> pCO2 would hav</a:t>
            </a:r>
            <a:r>
              <a:rPr lang="en-US" b="1" dirty="0" smtClean="0">
                <a:solidFill>
                  <a:schemeClr val="bg1">
                    <a:lumMod val="50000"/>
                  </a:schemeClr>
                </a:solidFill>
              </a:rPr>
              <a:t>e seriously threatened Earth’s habitability.</a:t>
            </a:r>
          </a:p>
          <a:p>
            <a:r>
              <a:rPr lang="en-US" b="1" dirty="0" smtClean="0">
                <a:solidFill>
                  <a:schemeClr val="bg1">
                    <a:lumMod val="50000"/>
                  </a:schemeClr>
                </a:solidFill>
              </a:rPr>
              <a:t>This strongly suggests a negative feedback has regulated pCO2 over geologic time.</a:t>
            </a:r>
          </a:p>
          <a:p>
            <a:pPr lvl="1"/>
            <a:r>
              <a:rPr lang="en-US" dirty="0" smtClean="0">
                <a:solidFill>
                  <a:schemeClr val="bg1">
                    <a:lumMod val="50000"/>
                  </a:schemeClr>
                </a:solidFill>
              </a:rPr>
              <a:t>In the last ~10 years, the evidence for a negative feedback has gotten stronger - some people would go further and say a weathering feedback is required to explain the geologic data.</a:t>
            </a:r>
          </a:p>
          <a:p>
            <a:r>
              <a:rPr lang="en-US" b="1" dirty="0" smtClean="0">
                <a:solidFill>
                  <a:schemeClr val="bg1">
                    <a:lumMod val="50000"/>
                  </a:schemeClr>
                </a:solidFill>
              </a:rPr>
              <a:t>A candidate mechanism for the weathering feedback is carbonate-silicate weathering.</a:t>
            </a:r>
          </a:p>
          <a:p>
            <a:r>
              <a:rPr lang="en-US" b="1" dirty="0" smtClean="0"/>
              <a:t>The Habitable Zone is defined as the range of distances from a star within which a weathering feedback </a:t>
            </a:r>
            <a:r>
              <a:rPr lang="en-US" b="1" i="1" dirty="0" smtClean="0"/>
              <a:t>might</a:t>
            </a:r>
            <a:r>
              <a:rPr lang="en-US" b="1" dirty="0" smtClean="0"/>
              <a:t> operate.</a:t>
            </a:r>
            <a:endParaRPr lang="en-US" b="1" dirty="0"/>
          </a:p>
        </p:txBody>
      </p:sp>
    </p:spTree>
    <p:extLst>
      <p:ext uri="{BB962C8B-B14F-4D97-AF65-F5344CB8AC3E}">
        <p14:creationId xmlns:p14="http://schemas.microsoft.com/office/powerpoint/2010/main" val="2835718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41663"/>
            <a:ext cx="149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TextBox 12"/>
          <p:cNvSpPr txBox="1">
            <a:spLocks noChangeArrowheads="1"/>
          </p:cNvSpPr>
          <p:nvPr/>
        </p:nvSpPr>
        <p:spPr bwMode="auto">
          <a:xfrm>
            <a:off x="4587875" y="2512219"/>
            <a:ext cx="4556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600" dirty="0">
                <a:solidFill>
                  <a:prstClr val="black"/>
                </a:solidFill>
              </a:rPr>
              <a:t>(Walker et al., JGR, 1981; </a:t>
            </a:r>
            <a:r>
              <a:rPr lang="en-US" sz="1600" dirty="0" err="1">
                <a:solidFill>
                  <a:prstClr val="black"/>
                </a:solidFill>
              </a:rPr>
              <a:t>Kasting</a:t>
            </a:r>
            <a:r>
              <a:rPr lang="en-US" sz="1600" dirty="0">
                <a:solidFill>
                  <a:prstClr val="black"/>
                </a:solidFill>
              </a:rPr>
              <a:t> et al., Icarus, 1993)</a:t>
            </a:r>
          </a:p>
        </p:txBody>
      </p:sp>
      <p:sp>
        <p:nvSpPr>
          <p:cNvPr id="203779" name="Title 1"/>
          <p:cNvSpPr txBox="1">
            <a:spLocks/>
          </p:cNvSpPr>
          <p:nvPr/>
        </p:nvSpPr>
        <p:spPr bwMode="auto">
          <a:xfrm>
            <a:off x="3532188" y="1615157"/>
            <a:ext cx="57261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lvl="1" fontAlgn="base">
              <a:spcBef>
                <a:spcPct val="0"/>
              </a:spcBef>
              <a:spcAft>
                <a:spcPct val="0"/>
              </a:spcAft>
            </a:pPr>
            <a:r>
              <a:rPr lang="en-US" sz="2300" dirty="0" smtClean="0">
                <a:solidFill>
                  <a:prstClr val="black"/>
                </a:solidFill>
                <a:cs typeface="ＭＳ Ｐゴシック" charset="0"/>
              </a:rPr>
              <a:t>On Earth, long</a:t>
            </a:r>
            <a:r>
              <a:rPr lang="en-US" sz="2300" dirty="0">
                <a:solidFill>
                  <a:prstClr val="black"/>
                </a:solidFill>
                <a:cs typeface="ＭＳ Ｐゴシック" charset="0"/>
              </a:rPr>
              <a:t>-term climate stability involves the nonlinear temperature dependence of greenhouse gas drawdown by weathering.</a:t>
            </a:r>
            <a:r>
              <a:rPr lang="en-US" sz="2400" dirty="0">
                <a:solidFill>
                  <a:prstClr val="black"/>
                </a:solidFill>
                <a:cs typeface="ＭＳ Ｐゴシック" charset="0"/>
              </a:rPr>
              <a:t/>
            </a:r>
            <a:br>
              <a:rPr lang="en-US" sz="2400" dirty="0">
                <a:solidFill>
                  <a:prstClr val="black"/>
                </a:solidFill>
                <a:cs typeface="ＭＳ Ｐゴシック" charset="0"/>
              </a:rPr>
            </a:br>
            <a:endParaRPr lang="en-US" sz="2400" dirty="0">
              <a:solidFill>
                <a:prstClr val="black"/>
              </a:solidFill>
              <a:cs typeface="ＭＳ Ｐゴシック" charset="0"/>
            </a:endParaRPr>
          </a:p>
        </p:txBody>
      </p:sp>
      <p:sp>
        <p:nvSpPr>
          <p:cNvPr id="19" name="Donut 18"/>
          <p:cNvSpPr/>
          <p:nvPr/>
        </p:nvSpPr>
        <p:spPr>
          <a:xfrm>
            <a:off x="5854700" y="3417895"/>
            <a:ext cx="2933700" cy="2133600"/>
          </a:xfrm>
          <a:prstGeom prst="donut">
            <a:avLst>
              <a:gd name="adj" fmla="val 19877"/>
            </a:avLst>
          </a:prstGeom>
          <a:solidFill>
            <a:srgbClr val="00E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latin typeface="Calibri"/>
            </a:endParaRPr>
          </a:p>
        </p:txBody>
      </p:sp>
      <p:sp>
        <p:nvSpPr>
          <p:cNvPr id="203781" name="TextBox 29"/>
          <p:cNvSpPr txBox="1">
            <a:spLocks noChangeArrowheads="1"/>
          </p:cNvSpPr>
          <p:nvPr/>
        </p:nvSpPr>
        <p:spPr bwMode="auto">
          <a:xfrm>
            <a:off x="6923088" y="3760795"/>
            <a:ext cx="8239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0000">
                <a:solidFill>
                  <a:srgbClr val="FADC3D"/>
                </a:solidFill>
              </a:rPr>
              <a:t>*</a:t>
            </a:r>
          </a:p>
        </p:txBody>
      </p:sp>
      <p:sp>
        <p:nvSpPr>
          <p:cNvPr id="56" name="Rectangle 55"/>
          <p:cNvSpPr/>
          <p:nvPr/>
        </p:nvSpPr>
        <p:spPr>
          <a:xfrm>
            <a:off x="6108289" y="3687618"/>
            <a:ext cx="2483381" cy="1863600"/>
          </a:xfrm>
          <a:prstGeom prst="rect">
            <a:avLst/>
          </a:prstGeom>
          <a:noFill/>
        </p:spPr>
        <p:txBody>
          <a:bodyPr spcFirstLastPara="1" wrap="none">
            <a:prstTxWarp prst="textArchUp">
              <a:avLst>
                <a:gd name="adj" fmla="val 10908681"/>
              </a:avLst>
            </a:prstTxWarp>
            <a:spAutoFit/>
          </a:bodyPr>
          <a:lstStyle/>
          <a:p>
            <a:pPr algn="ctr">
              <a:defRPr/>
            </a:pPr>
            <a:r>
              <a:rPr lang="en-US" sz="3000"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ea typeface="ＭＳ Ｐゴシック" charset="0"/>
                <a:cs typeface="ＭＳ Ｐゴシック" charset="0"/>
              </a:rPr>
              <a:t>Habitable zone</a:t>
            </a:r>
          </a:p>
        </p:txBody>
      </p:sp>
      <p:cxnSp>
        <p:nvCxnSpPr>
          <p:cNvPr id="58" name="Straight Arrow Connector 57"/>
          <p:cNvCxnSpPr/>
          <p:nvPr/>
        </p:nvCxnSpPr>
        <p:spPr>
          <a:xfrm flipH="1">
            <a:off x="6256338" y="4564070"/>
            <a:ext cx="793750" cy="3635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84" name="TextBox 58"/>
          <p:cNvSpPr txBox="1">
            <a:spLocks noChangeArrowheads="1"/>
          </p:cNvSpPr>
          <p:nvPr/>
        </p:nvSpPr>
        <p:spPr bwMode="auto">
          <a:xfrm rot="-1386921">
            <a:off x="6538913" y="4383095"/>
            <a:ext cx="32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i="1">
                <a:solidFill>
                  <a:prstClr val="black"/>
                </a:solidFill>
              </a:rPr>
              <a:t>r</a:t>
            </a:r>
          </a:p>
        </p:txBody>
      </p:sp>
      <p:sp>
        <p:nvSpPr>
          <p:cNvPr id="203785" name="TextBox 59"/>
          <p:cNvSpPr txBox="1">
            <a:spLocks noChangeArrowheads="1"/>
          </p:cNvSpPr>
          <p:nvPr/>
        </p:nvSpPr>
        <p:spPr bwMode="auto">
          <a:xfrm rot="1176510">
            <a:off x="6599238" y="4711707"/>
            <a:ext cx="893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b="1">
                <a:solidFill>
                  <a:srgbClr val="FF0000"/>
                </a:solidFill>
              </a:rPr>
              <a:t>too hot</a:t>
            </a:r>
          </a:p>
        </p:txBody>
      </p:sp>
      <p:sp>
        <p:nvSpPr>
          <p:cNvPr id="203786" name="TextBox 60"/>
          <p:cNvSpPr txBox="1">
            <a:spLocks noChangeArrowheads="1"/>
          </p:cNvSpPr>
          <p:nvPr/>
        </p:nvSpPr>
        <p:spPr bwMode="auto">
          <a:xfrm rot="1903954">
            <a:off x="5684838" y="5197482"/>
            <a:ext cx="96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b="1">
                <a:solidFill>
                  <a:srgbClr val="3366FF"/>
                </a:solidFill>
              </a:rPr>
              <a:t>too cold</a:t>
            </a:r>
          </a:p>
        </p:txBody>
      </p:sp>
      <p:cxnSp>
        <p:nvCxnSpPr>
          <p:cNvPr id="12" name="Straight Arrow Connector 11"/>
          <p:cNvCxnSpPr>
            <a:stCxn id="203777" idx="3"/>
            <a:endCxn id="203791" idx="1"/>
          </p:cNvCxnSpPr>
          <p:nvPr/>
        </p:nvCxnSpPr>
        <p:spPr>
          <a:xfrm flipV="1">
            <a:off x="1498600" y="3443288"/>
            <a:ext cx="661988" cy="317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88" name="TextBox 13"/>
          <p:cNvSpPr txBox="1">
            <a:spLocks noChangeArrowheads="1"/>
          </p:cNvSpPr>
          <p:nvPr/>
        </p:nvSpPr>
        <p:spPr bwMode="auto">
          <a:xfrm>
            <a:off x="190500" y="281305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prstClr val="black"/>
                </a:solidFill>
              </a:rPr>
              <a:t>increase</a:t>
            </a:r>
          </a:p>
        </p:txBody>
      </p:sp>
      <p:sp>
        <p:nvSpPr>
          <p:cNvPr id="203789" name="TextBox 14"/>
          <p:cNvSpPr txBox="1">
            <a:spLocks noChangeArrowheads="1"/>
          </p:cNvSpPr>
          <p:nvPr/>
        </p:nvSpPr>
        <p:spPr bwMode="auto">
          <a:xfrm>
            <a:off x="1079500" y="5170488"/>
            <a:ext cx="1638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a:solidFill>
                  <a:prstClr val="black"/>
                </a:solidFill>
              </a:rPr>
              <a:t>stabilize GHG</a:t>
            </a:r>
          </a:p>
          <a:p>
            <a:pPr algn="ctr" fontAlgn="base">
              <a:spcBef>
                <a:spcPct val="0"/>
              </a:spcBef>
              <a:spcAft>
                <a:spcPct val="0"/>
              </a:spcAft>
            </a:pPr>
            <a:r>
              <a:rPr lang="en-US">
                <a:solidFill>
                  <a:prstClr val="black"/>
                </a:solidFill>
              </a:rPr>
              <a:t>concentration</a:t>
            </a:r>
          </a:p>
        </p:txBody>
      </p:sp>
      <p:sp>
        <p:nvSpPr>
          <p:cNvPr id="203790" name="TextBox 15"/>
          <p:cNvSpPr txBox="1">
            <a:spLocks noChangeArrowheads="1"/>
          </p:cNvSpPr>
          <p:nvPr/>
        </p:nvSpPr>
        <p:spPr bwMode="auto">
          <a:xfrm>
            <a:off x="4538663" y="3146425"/>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a:solidFill>
                  <a:prstClr val="black"/>
                </a:solidFill>
              </a:rPr>
              <a:t>increase temperature</a:t>
            </a:r>
          </a:p>
        </p:txBody>
      </p:sp>
      <p:sp>
        <p:nvSpPr>
          <p:cNvPr id="203791" name="TextBox 16"/>
          <p:cNvSpPr txBox="1">
            <a:spLocks noChangeArrowheads="1"/>
          </p:cNvSpPr>
          <p:nvPr/>
        </p:nvSpPr>
        <p:spPr bwMode="auto">
          <a:xfrm>
            <a:off x="2160588" y="3121025"/>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US">
                <a:solidFill>
                  <a:prstClr val="black"/>
                </a:solidFill>
              </a:rPr>
              <a:t>increase GHG</a:t>
            </a:r>
          </a:p>
          <a:p>
            <a:pPr fontAlgn="base">
              <a:spcBef>
                <a:spcPct val="0"/>
              </a:spcBef>
              <a:spcAft>
                <a:spcPct val="0"/>
              </a:spcAft>
            </a:pPr>
            <a:r>
              <a:rPr lang="en-US">
                <a:solidFill>
                  <a:prstClr val="black"/>
                </a:solidFill>
              </a:rPr>
              <a:t>concentration</a:t>
            </a:r>
          </a:p>
        </p:txBody>
      </p:sp>
      <p:cxnSp>
        <p:nvCxnSpPr>
          <p:cNvPr id="18" name="Straight Arrow Connector 17"/>
          <p:cNvCxnSpPr>
            <a:stCxn id="203791" idx="3"/>
          </p:cNvCxnSpPr>
          <p:nvPr/>
        </p:nvCxnSpPr>
        <p:spPr>
          <a:xfrm>
            <a:off x="3684588" y="3443288"/>
            <a:ext cx="1073150" cy="2540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203789" idx="0"/>
          </p:cNvCxnSpPr>
          <p:nvPr/>
        </p:nvCxnSpPr>
        <p:spPr>
          <a:xfrm flipH="1" flipV="1">
            <a:off x="1854200" y="3594100"/>
            <a:ext cx="44450" cy="1576388"/>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03790" idx="2"/>
            <a:endCxn id="203795" idx="0"/>
          </p:cNvCxnSpPr>
          <p:nvPr/>
        </p:nvCxnSpPr>
        <p:spPr>
          <a:xfrm flipH="1">
            <a:off x="4248150" y="3792538"/>
            <a:ext cx="1052513" cy="1481137"/>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3795" name="TextBox 21"/>
          <p:cNvSpPr txBox="1">
            <a:spLocks noChangeArrowheads="1"/>
          </p:cNvSpPr>
          <p:nvPr/>
        </p:nvSpPr>
        <p:spPr bwMode="auto">
          <a:xfrm>
            <a:off x="3486150" y="527367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a:solidFill>
                  <a:prstClr val="black"/>
                </a:solidFill>
              </a:rPr>
              <a:t>increase</a:t>
            </a:r>
          </a:p>
        </p:txBody>
      </p:sp>
      <p:cxnSp>
        <p:nvCxnSpPr>
          <p:cNvPr id="23" name="Straight Arrow Connector 22"/>
          <p:cNvCxnSpPr>
            <a:stCxn id="203795" idx="1"/>
          </p:cNvCxnSpPr>
          <p:nvPr/>
        </p:nvCxnSpPr>
        <p:spPr>
          <a:xfrm flipH="1">
            <a:off x="2522538" y="5459413"/>
            <a:ext cx="963612" cy="9525"/>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203797" name="Picture 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87850" y="5219700"/>
            <a:ext cx="7937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98" name="TextBox 30"/>
          <p:cNvSpPr txBox="1">
            <a:spLocks noChangeArrowheads="1"/>
          </p:cNvSpPr>
          <p:nvPr/>
        </p:nvSpPr>
        <p:spPr bwMode="auto">
          <a:xfrm>
            <a:off x="165100" y="2311400"/>
            <a:ext cx="210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u="sng">
                <a:solidFill>
                  <a:prstClr val="black"/>
                </a:solidFill>
              </a:rPr>
              <a:t>Stabilizing feedback:</a:t>
            </a:r>
          </a:p>
        </p:txBody>
      </p:sp>
      <p:sp>
        <p:nvSpPr>
          <p:cNvPr id="203799" name="Title 1"/>
          <p:cNvSpPr>
            <a:spLocks noGrp="1"/>
          </p:cNvSpPr>
          <p:nvPr>
            <p:ph type="ctrTitle"/>
          </p:nvPr>
        </p:nvSpPr>
        <p:spPr>
          <a:xfrm>
            <a:off x="0" y="0"/>
            <a:ext cx="9144000" cy="660400"/>
          </a:xfrm>
        </p:spPr>
        <p:txBody>
          <a:bodyPr/>
          <a:lstStyle/>
          <a:p>
            <a:r>
              <a:rPr lang="en-US" sz="3200" b="1" dirty="0" smtClean="0">
                <a:latin typeface="Calibri" charset="0"/>
              </a:rPr>
              <a:t>Definitions of a habitable planet</a:t>
            </a:r>
            <a:endParaRPr lang="en-US" sz="3200" b="1" dirty="0">
              <a:latin typeface="Calibri" charset="0"/>
            </a:endParaRPr>
          </a:p>
        </p:txBody>
      </p:sp>
      <p:sp>
        <p:nvSpPr>
          <p:cNvPr id="203800" name="TextBox 42"/>
          <p:cNvSpPr txBox="1">
            <a:spLocks noChangeArrowheads="1"/>
          </p:cNvSpPr>
          <p:nvPr/>
        </p:nvSpPr>
        <p:spPr bwMode="auto">
          <a:xfrm>
            <a:off x="-50327" y="521266"/>
            <a:ext cx="927640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r>
              <a:rPr lang="en-US" sz="1700" dirty="0" smtClean="0">
                <a:solidFill>
                  <a:prstClr val="black"/>
                </a:solidFill>
              </a:rPr>
              <a:t>(Operational) definition of habitable planet used in this course:</a:t>
            </a:r>
          </a:p>
          <a:p>
            <a:pPr fontAlgn="base">
              <a:spcBef>
                <a:spcPct val="0"/>
              </a:spcBef>
              <a:spcAft>
                <a:spcPct val="0"/>
              </a:spcAft>
            </a:pPr>
            <a:r>
              <a:rPr lang="en-US" sz="1700" dirty="0" smtClean="0">
                <a:solidFill>
                  <a:prstClr val="black"/>
                </a:solidFill>
              </a:rPr>
              <a:t>Habitable </a:t>
            </a:r>
            <a:r>
              <a:rPr lang="en-US" sz="1700" dirty="0">
                <a:solidFill>
                  <a:prstClr val="black"/>
                </a:solidFill>
              </a:rPr>
              <a:t>planet ≈ maintains surface liquid water over timescales relevant </a:t>
            </a:r>
            <a:r>
              <a:rPr lang="en-US" sz="1700" dirty="0" smtClean="0">
                <a:solidFill>
                  <a:prstClr val="black"/>
                </a:solidFill>
              </a:rPr>
              <a:t>to biological </a:t>
            </a:r>
            <a:r>
              <a:rPr lang="en-US" sz="1700" dirty="0">
                <a:solidFill>
                  <a:prstClr val="black"/>
                </a:solidFill>
              </a:rPr>
              <a:t>macroevolution</a:t>
            </a:r>
          </a:p>
        </p:txBody>
      </p:sp>
      <p:sp>
        <p:nvSpPr>
          <p:cNvPr id="2" name="TextBox 1"/>
          <p:cNvSpPr txBox="1"/>
          <p:nvPr/>
        </p:nvSpPr>
        <p:spPr>
          <a:xfrm>
            <a:off x="6941805" y="5468938"/>
            <a:ext cx="2202195" cy="923330"/>
          </a:xfrm>
          <a:prstGeom prst="rect">
            <a:avLst/>
          </a:prstGeom>
          <a:noFill/>
        </p:spPr>
        <p:txBody>
          <a:bodyPr wrap="none" rtlCol="0">
            <a:spAutoFit/>
          </a:bodyPr>
          <a:lstStyle/>
          <a:p>
            <a:r>
              <a:rPr lang="en-US" dirty="0" smtClean="0"/>
              <a:t>Dependent on</a:t>
            </a:r>
          </a:p>
          <a:p>
            <a:r>
              <a:rPr lang="en-US" dirty="0" smtClean="0"/>
              <a:t>which atmospheric</a:t>
            </a:r>
          </a:p>
          <a:p>
            <a:r>
              <a:rPr lang="en-US" dirty="0"/>
              <a:t>v</a:t>
            </a:r>
            <a:r>
              <a:rPr lang="en-US" dirty="0" smtClean="0"/>
              <a:t>olatiles are available</a:t>
            </a:r>
            <a:endParaRPr lang="en-US" dirty="0"/>
          </a:p>
        </p:txBody>
      </p:sp>
    </p:spTree>
    <p:extLst>
      <p:ext uri="{BB962C8B-B14F-4D97-AF65-F5344CB8AC3E}">
        <p14:creationId xmlns:p14="http://schemas.microsoft.com/office/powerpoint/2010/main" val="13314656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Habitable Zone is bounded by luminosities that trigger </a:t>
            </a:r>
            <a:r>
              <a:rPr lang="en-US" sz="4000" i="1" dirty="0" smtClean="0"/>
              <a:t>unrecoverable </a:t>
            </a:r>
            <a:r>
              <a:rPr lang="en-US" sz="4000" dirty="0" smtClean="0"/>
              <a:t>climate crises</a:t>
            </a:r>
            <a:endParaRPr lang="en-US" sz="4000" dirty="0"/>
          </a:p>
        </p:txBody>
      </p:sp>
      <p:sp>
        <p:nvSpPr>
          <p:cNvPr id="3" name="Content Placeholder 2"/>
          <p:cNvSpPr>
            <a:spLocks noGrp="1"/>
          </p:cNvSpPr>
          <p:nvPr>
            <p:ph idx="1"/>
          </p:nvPr>
        </p:nvSpPr>
        <p:spPr>
          <a:xfrm>
            <a:off x="457200" y="2153695"/>
            <a:ext cx="8229600" cy="4248583"/>
          </a:xfrm>
        </p:spPr>
        <p:txBody>
          <a:bodyPr/>
          <a:lstStyle/>
          <a:p>
            <a:pPr marL="0" indent="0">
              <a:buNone/>
            </a:pPr>
            <a:r>
              <a:rPr lang="en-US" dirty="0" smtClean="0"/>
              <a:t>q.v. impacts: Compare impact energy to insolation (work on board)</a:t>
            </a:r>
            <a:endParaRPr lang="en-US" dirty="0"/>
          </a:p>
        </p:txBody>
      </p:sp>
    </p:spTree>
    <p:extLst>
      <p:ext uri="{BB962C8B-B14F-4D97-AF65-F5344CB8AC3E}">
        <p14:creationId xmlns:p14="http://schemas.microsoft.com/office/powerpoint/2010/main" val="3768446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21372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1"/>
          <p:cNvSpPr txBox="1">
            <a:spLocks noChangeArrowheads="1"/>
          </p:cNvSpPr>
          <p:nvPr/>
        </p:nvSpPr>
        <p:spPr bwMode="auto">
          <a:xfrm>
            <a:off x="0" y="3657600"/>
            <a:ext cx="914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200" b="1"/>
              <a:t>	</a:t>
            </a:r>
          </a:p>
        </p:txBody>
      </p:sp>
      <p:pic>
        <p:nvPicPr>
          <p:cNvPr id="116738"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5575" y="1751013"/>
            <a:ext cx="2468563" cy="2049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39" name="TextBox 5"/>
          <p:cNvSpPr txBox="1">
            <a:spLocks noChangeArrowheads="1"/>
          </p:cNvSpPr>
          <p:nvPr/>
        </p:nvSpPr>
        <p:spPr bwMode="auto">
          <a:xfrm>
            <a:off x="0" y="3768725"/>
            <a:ext cx="21494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700" dirty="0"/>
              <a:t>Yorkshire Coast, Earth</a:t>
            </a:r>
          </a:p>
          <a:p>
            <a:r>
              <a:rPr lang="en-US" sz="1700" dirty="0" err="1"/>
              <a:t>Toarcian</a:t>
            </a:r>
            <a:r>
              <a:rPr lang="en-US" sz="1700" dirty="0"/>
              <a:t> OAE</a:t>
            </a:r>
          </a:p>
        </p:txBody>
      </p:sp>
      <p:sp>
        <p:nvSpPr>
          <p:cNvPr id="116740" name="TextBox 9"/>
          <p:cNvSpPr txBox="1">
            <a:spLocks noChangeArrowheads="1"/>
          </p:cNvSpPr>
          <p:nvPr/>
        </p:nvSpPr>
        <p:spPr bwMode="auto">
          <a:xfrm>
            <a:off x="6272213" y="5957888"/>
            <a:ext cx="2871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i="1">
                <a:solidFill>
                  <a:schemeClr val="bg1"/>
                </a:solidFill>
              </a:rPr>
              <a:t>JWST: 6.5m diameter mirror</a:t>
            </a:r>
          </a:p>
        </p:txBody>
      </p:sp>
      <p:pic>
        <p:nvPicPr>
          <p:cNvPr id="116741" name="Picture 2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55825" y="2962275"/>
            <a:ext cx="4587875" cy="25781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6742" name="TextBox 2"/>
          <p:cNvSpPr txBox="1">
            <a:spLocks noChangeArrowheads="1"/>
          </p:cNvSpPr>
          <p:nvPr/>
        </p:nvSpPr>
        <p:spPr bwMode="auto">
          <a:xfrm>
            <a:off x="2032000" y="5505450"/>
            <a:ext cx="2792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a:t>Gale Crater, Mars </a:t>
            </a:r>
          </a:p>
          <a:p>
            <a:r>
              <a:rPr lang="en-US" dirty="0" smtClean="0"/>
              <a:t>Early Mars Climate Problem</a:t>
            </a:r>
            <a:endParaRPr lang="en-US" dirty="0"/>
          </a:p>
        </p:txBody>
      </p:sp>
      <p:sp>
        <p:nvSpPr>
          <p:cNvPr id="116743" name="TextBox 4"/>
          <p:cNvSpPr txBox="1">
            <a:spLocks noChangeArrowheads="1"/>
          </p:cNvSpPr>
          <p:nvPr/>
        </p:nvSpPr>
        <p:spPr bwMode="auto">
          <a:xfrm>
            <a:off x="6032500" y="5716588"/>
            <a:ext cx="311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t>Future large segmented telescopes</a:t>
            </a:r>
          </a:p>
          <a:p>
            <a:r>
              <a:rPr lang="en-US" sz="1600"/>
              <a:t>Exoplanet spectroscopy </a:t>
            </a:r>
          </a:p>
        </p:txBody>
      </p:sp>
      <p:pic>
        <p:nvPicPr>
          <p:cNvPr id="116747" name="Picture 1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96000" y="3814763"/>
            <a:ext cx="2878138" cy="1936750"/>
          </a:xfrm>
          <a:prstGeom prst="rect">
            <a:avLst/>
          </a:prstGeom>
          <a:noFill/>
          <a:ln w="9525">
            <a:solidFill>
              <a:srgbClr val="0D0D0D"/>
            </a:solidFill>
            <a:miter lim="800000"/>
            <a:headEnd/>
            <a:tailEnd/>
          </a:ln>
          <a:extLst>
            <a:ext uri="{909E8E84-426E-40dd-AFC4-6F175D3DCCD1}">
              <a14:hiddenFill xmlns:a14="http://schemas.microsoft.com/office/drawing/2010/main">
                <a:solidFill>
                  <a:srgbClr val="FFFFFF"/>
                </a:solidFill>
              </a14:hiddenFill>
            </a:ext>
          </a:extLst>
        </p:spPr>
      </p:pic>
      <p:pic>
        <p:nvPicPr>
          <p:cNvPr id="116748" name="Picture 2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77200" y="4340225"/>
            <a:ext cx="1365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bwMode="auto">
          <a:xfrm>
            <a:off x="147638" y="190500"/>
            <a:ext cx="88185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en-US" sz="3000" b="1" dirty="0" smtClean="0">
                <a:latin typeface="Calibri" charset="0"/>
              </a:rPr>
              <a:t>Is Earth a fluke, or are habitable climates common</a:t>
            </a:r>
            <a:r>
              <a:rPr lang="en-US" sz="3000" b="1" dirty="0" smtClean="0">
                <a:latin typeface="Calibri" charset="0"/>
              </a:rPr>
              <a:t>?</a:t>
            </a:r>
            <a:endParaRPr lang="en-US" sz="3000" b="1" dirty="0" smtClean="0">
              <a:latin typeface="Calibri" charset="0"/>
            </a:endParaRPr>
          </a:p>
        </p:txBody>
      </p:sp>
    </p:spTree>
    <p:extLst>
      <p:ext uri="{BB962C8B-B14F-4D97-AF65-F5344CB8AC3E}">
        <p14:creationId xmlns:p14="http://schemas.microsoft.com/office/powerpoint/2010/main" val="1121239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333" y="444101"/>
            <a:ext cx="6156553" cy="6190947"/>
          </a:xfrm>
          <a:prstGeom prst="rect">
            <a:avLst/>
          </a:prstGeom>
        </p:spPr>
      </p:pic>
      <p:sp>
        <p:nvSpPr>
          <p:cNvPr id="2" name="Title 1"/>
          <p:cNvSpPr>
            <a:spLocks noGrp="1"/>
          </p:cNvSpPr>
          <p:nvPr>
            <p:ph type="title"/>
          </p:nvPr>
        </p:nvSpPr>
        <p:spPr>
          <a:xfrm>
            <a:off x="457200" y="105175"/>
            <a:ext cx="8229600" cy="338926"/>
          </a:xfrm>
        </p:spPr>
        <p:txBody>
          <a:bodyPr/>
          <a:lstStyle/>
          <a:p>
            <a:r>
              <a:rPr lang="en-US" sz="3000" dirty="0" smtClean="0"/>
              <a:t>Origin of oxygenic photosynthesis</a:t>
            </a:r>
            <a:endParaRPr lang="en-US" sz="3000" dirty="0"/>
          </a:p>
        </p:txBody>
      </p:sp>
      <p:sp>
        <p:nvSpPr>
          <p:cNvPr id="4" name="TextBox 3"/>
          <p:cNvSpPr txBox="1"/>
          <p:nvPr/>
        </p:nvSpPr>
        <p:spPr>
          <a:xfrm>
            <a:off x="5290070" y="6332656"/>
            <a:ext cx="3534779" cy="369332"/>
          </a:xfrm>
          <a:prstGeom prst="rect">
            <a:avLst/>
          </a:prstGeom>
          <a:noFill/>
        </p:spPr>
        <p:txBody>
          <a:bodyPr wrap="none" rtlCol="0">
            <a:spAutoFit/>
          </a:bodyPr>
          <a:lstStyle/>
          <a:p>
            <a:r>
              <a:rPr lang="en-US" dirty="0" smtClean="0"/>
              <a:t>Fischer et al., Annual Reviews, 2016</a:t>
            </a:r>
            <a:endParaRPr lang="en-US" dirty="0"/>
          </a:p>
        </p:txBody>
      </p:sp>
    </p:spTree>
    <p:extLst>
      <p:ext uri="{BB962C8B-B14F-4D97-AF65-F5344CB8AC3E}">
        <p14:creationId xmlns:p14="http://schemas.microsoft.com/office/powerpoint/2010/main" val="3245963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76200"/>
            <a:ext cx="7747000" cy="6705600"/>
          </a:xfrm>
          <a:prstGeom prst="rect">
            <a:avLst/>
          </a:prstGeom>
        </p:spPr>
      </p:pic>
      <p:sp>
        <p:nvSpPr>
          <p:cNvPr id="5" name="TextBox 4"/>
          <p:cNvSpPr txBox="1"/>
          <p:nvPr/>
        </p:nvSpPr>
        <p:spPr>
          <a:xfrm>
            <a:off x="7634865" y="5921602"/>
            <a:ext cx="1299717" cy="923330"/>
          </a:xfrm>
          <a:prstGeom prst="rect">
            <a:avLst/>
          </a:prstGeom>
          <a:noFill/>
        </p:spPr>
        <p:txBody>
          <a:bodyPr wrap="none" rtlCol="0">
            <a:spAutoFit/>
          </a:bodyPr>
          <a:lstStyle/>
          <a:p>
            <a:r>
              <a:rPr lang="en-US" dirty="0" smtClean="0"/>
              <a:t>Stephanie </a:t>
            </a:r>
          </a:p>
          <a:p>
            <a:r>
              <a:rPr lang="en-US" dirty="0" smtClean="0"/>
              <a:t>Olson et al.,</a:t>
            </a:r>
          </a:p>
          <a:p>
            <a:r>
              <a:rPr lang="en-US" dirty="0" err="1" smtClean="0"/>
              <a:t>arXiv</a:t>
            </a:r>
            <a:r>
              <a:rPr lang="en-US" dirty="0" smtClean="0"/>
              <a:t> 2018</a:t>
            </a:r>
            <a:endParaRPr lang="en-US" dirty="0"/>
          </a:p>
        </p:txBody>
      </p:sp>
    </p:spTree>
    <p:extLst>
      <p:ext uri="{BB962C8B-B14F-4D97-AF65-F5344CB8AC3E}">
        <p14:creationId xmlns:p14="http://schemas.microsoft.com/office/powerpoint/2010/main" val="815598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
          </a:xfrm>
        </p:spPr>
        <p:txBody>
          <a:bodyPr>
            <a:normAutofit/>
          </a:bodyPr>
          <a:lstStyle/>
          <a:p>
            <a:r>
              <a:rPr lang="en-US" sz="2500" dirty="0" smtClean="0"/>
              <a:t>Recent parameterizations of the Walker et al. (1981) feedback</a:t>
            </a:r>
            <a:endParaRPr lang="en-US" sz="2500" dirty="0"/>
          </a:p>
        </p:txBody>
      </p:sp>
      <p:pic>
        <p:nvPicPr>
          <p:cNvPr id="4" name="Picture 3"/>
          <p:cNvPicPr>
            <a:picLocks noChangeAspect="1"/>
          </p:cNvPicPr>
          <p:nvPr/>
        </p:nvPicPr>
        <p:blipFill>
          <a:blip r:embed="rId2"/>
          <a:stretch>
            <a:fillRect/>
          </a:stretch>
        </p:blipFill>
        <p:spPr>
          <a:xfrm>
            <a:off x="63500" y="979996"/>
            <a:ext cx="6489700" cy="4430204"/>
          </a:xfrm>
          <a:prstGeom prst="rect">
            <a:avLst/>
          </a:prstGeom>
        </p:spPr>
      </p:pic>
      <p:sp>
        <p:nvSpPr>
          <p:cNvPr id="5" name="TextBox 4"/>
          <p:cNvSpPr txBox="1"/>
          <p:nvPr/>
        </p:nvSpPr>
        <p:spPr>
          <a:xfrm>
            <a:off x="241300" y="686864"/>
            <a:ext cx="3748705" cy="369332"/>
          </a:xfrm>
          <a:prstGeom prst="rect">
            <a:avLst/>
          </a:prstGeom>
          <a:noFill/>
        </p:spPr>
        <p:txBody>
          <a:bodyPr wrap="none" rtlCol="0">
            <a:spAutoFit/>
          </a:bodyPr>
          <a:lstStyle/>
          <a:p>
            <a:r>
              <a:rPr lang="en-US" dirty="0" smtClean="0"/>
              <a:t>Kite et al., Astrophysical Journal 2011: </a:t>
            </a:r>
            <a:endParaRPr lang="en-US" dirty="0"/>
          </a:p>
        </p:txBody>
      </p:sp>
      <p:sp>
        <p:nvSpPr>
          <p:cNvPr id="6" name="Oval 5"/>
          <p:cNvSpPr/>
          <p:nvPr/>
        </p:nvSpPr>
        <p:spPr>
          <a:xfrm>
            <a:off x="63500" y="5118100"/>
            <a:ext cx="4724400" cy="419100"/>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362706" y="5524500"/>
            <a:ext cx="3088894" cy="369332"/>
          </a:xfrm>
          <a:prstGeom prst="rect">
            <a:avLst/>
          </a:prstGeom>
          <a:noFill/>
        </p:spPr>
        <p:txBody>
          <a:bodyPr wrap="none" rtlCol="0">
            <a:spAutoFit/>
          </a:bodyPr>
          <a:lstStyle/>
          <a:p>
            <a:r>
              <a:rPr lang="en-US" dirty="0">
                <a:solidFill>
                  <a:schemeClr val="bg1">
                    <a:lumMod val="50000"/>
                  </a:schemeClr>
                </a:solidFill>
              </a:rPr>
              <a:t>l</a:t>
            </a:r>
            <a:r>
              <a:rPr lang="en-US" dirty="0" smtClean="0">
                <a:solidFill>
                  <a:schemeClr val="bg1">
                    <a:lumMod val="50000"/>
                  </a:schemeClr>
                </a:solidFill>
              </a:rPr>
              <a:t>ater in this lecture + Lecture 6</a:t>
            </a:r>
            <a:endParaRPr lang="en-US" dirty="0">
              <a:solidFill>
                <a:schemeClr val="bg1">
                  <a:lumMod val="50000"/>
                </a:schemeClr>
              </a:solidFill>
            </a:endParaRPr>
          </a:p>
        </p:txBody>
      </p:sp>
    </p:spTree>
    <p:extLst>
      <p:ext uri="{BB962C8B-B14F-4D97-AF65-F5344CB8AC3E}">
        <p14:creationId xmlns:p14="http://schemas.microsoft.com/office/powerpoint/2010/main" val="42338626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22300"/>
            <a:ext cx="9144000" cy="2455752"/>
          </a:xfrm>
          <a:prstGeom prst="rect">
            <a:avLst/>
          </a:prstGeom>
        </p:spPr>
      </p:pic>
      <p:sp>
        <p:nvSpPr>
          <p:cNvPr id="2" name="Title 1"/>
          <p:cNvSpPr>
            <a:spLocks noGrp="1"/>
          </p:cNvSpPr>
          <p:nvPr>
            <p:ph type="title"/>
          </p:nvPr>
        </p:nvSpPr>
        <p:spPr>
          <a:xfrm>
            <a:off x="0" y="315119"/>
            <a:ext cx="2660319" cy="614362"/>
          </a:xfrm>
        </p:spPr>
        <p:txBody>
          <a:bodyPr>
            <a:noAutofit/>
          </a:bodyPr>
          <a:lstStyle/>
          <a:p>
            <a:pPr algn="l"/>
            <a:r>
              <a:rPr lang="en-US" sz="1800" dirty="0" smtClean="0"/>
              <a:t>RISE OF OXYGEN:</a:t>
            </a:r>
            <a:endParaRPr lang="en-US" sz="1800" dirty="0"/>
          </a:p>
        </p:txBody>
      </p:sp>
      <p:sp>
        <p:nvSpPr>
          <p:cNvPr id="5" name="TextBox 4"/>
          <p:cNvSpPr txBox="1"/>
          <p:nvPr/>
        </p:nvSpPr>
        <p:spPr>
          <a:xfrm>
            <a:off x="8146450" y="2779272"/>
            <a:ext cx="1698747" cy="492443"/>
          </a:xfrm>
          <a:prstGeom prst="rect">
            <a:avLst/>
          </a:prstGeom>
          <a:noFill/>
        </p:spPr>
        <p:txBody>
          <a:bodyPr wrap="square" rtlCol="0">
            <a:spAutoFit/>
          </a:bodyPr>
          <a:lstStyle/>
          <a:p>
            <a:r>
              <a:rPr lang="en-US" sz="1300" dirty="0" smtClean="0"/>
              <a:t>Lyons et al., </a:t>
            </a:r>
          </a:p>
          <a:p>
            <a:r>
              <a:rPr lang="en-US" sz="1300" dirty="0" smtClean="0"/>
              <a:t>Nature 2014</a:t>
            </a:r>
            <a:endParaRPr lang="en-US" sz="1300" dirty="0"/>
          </a:p>
        </p:txBody>
      </p:sp>
      <p:sp>
        <p:nvSpPr>
          <p:cNvPr id="6" name="TextBox 5"/>
          <p:cNvSpPr txBox="1"/>
          <p:nvPr/>
        </p:nvSpPr>
        <p:spPr>
          <a:xfrm>
            <a:off x="761999" y="2674778"/>
            <a:ext cx="2554379" cy="492443"/>
          </a:xfrm>
          <a:prstGeom prst="rect">
            <a:avLst/>
          </a:prstGeom>
          <a:noFill/>
        </p:spPr>
        <p:txBody>
          <a:bodyPr wrap="square" rtlCol="0">
            <a:spAutoFit/>
          </a:bodyPr>
          <a:lstStyle/>
          <a:p>
            <a:r>
              <a:rPr lang="en-US" sz="1300" dirty="0" smtClean="0"/>
              <a:t>Purple: 1990s view</a:t>
            </a:r>
          </a:p>
          <a:p>
            <a:r>
              <a:rPr lang="en-US" sz="1300" dirty="0" smtClean="0"/>
              <a:t>Blue: </a:t>
            </a:r>
            <a:r>
              <a:rPr lang="en-US" sz="1300" dirty="0" smtClean="0"/>
              <a:t>2014 </a:t>
            </a:r>
            <a:r>
              <a:rPr lang="en-US" sz="1300" dirty="0" smtClean="0"/>
              <a:t>view</a:t>
            </a:r>
            <a:endParaRPr lang="en-US" sz="1300" dirty="0"/>
          </a:p>
        </p:txBody>
      </p:sp>
      <p:cxnSp>
        <p:nvCxnSpPr>
          <p:cNvPr id="8" name="Straight Arrow Connector 7"/>
          <p:cNvCxnSpPr/>
          <p:nvPr/>
        </p:nvCxnSpPr>
        <p:spPr>
          <a:xfrm flipV="1">
            <a:off x="4051300" y="2578102"/>
            <a:ext cx="0" cy="3428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266714" y="2968574"/>
            <a:ext cx="2867386" cy="692497"/>
          </a:xfrm>
          <a:prstGeom prst="rect">
            <a:avLst/>
          </a:prstGeom>
          <a:noFill/>
        </p:spPr>
        <p:txBody>
          <a:bodyPr wrap="square" rtlCol="0">
            <a:spAutoFit/>
          </a:bodyPr>
          <a:lstStyle/>
          <a:p>
            <a:r>
              <a:rPr lang="en-US" sz="1300" dirty="0" smtClean="0"/>
              <a:t>Great Oxidation</a:t>
            </a:r>
            <a:r>
              <a:rPr lang="en-US" sz="1300" dirty="0"/>
              <a:t> </a:t>
            </a:r>
            <a:r>
              <a:rPr lang="en-US" sz="1300" dirty="0" smtClean="0"/>
              <a:t>Event (O3 accumulates </a:t>
            </a:r>
            <a:r>
              <a:rPr lang="en-US" sz="1300" dirty="0" smtClean="0">
                <a:sym typeface="Wingdings"/>
              </a:rPr>
              <a:t> </a:t>
            </a:r>
            <a:r>
              <a:rPr lang="en-US" sz="1300" dirty="0" smtClean="0"/>
              <a:t>UV shields </a:t>
            </a:r>
            <a:r>
              <a:rPr lang="en-US" sz="1300" i="1" dirty="0" smtClean="0"/>
              <a:t>up</a:t>
            </a:r>
            <a:r>
              <a:rPr lang="en-US" sz="1300" dirty="0" smtClean="0"/>
              <a:t>; mass-independent sulfur fractionation ceases)</a:t>
            </a:r>
            <a:endParaRPr lang="en-US" sz="1300" dirty="0"/>
          </a:p>
        </p:txBody>
      </p:sp>
      <p:sp>
        <p:nvSpPr>
          <p:cNvPr id="10" name="Title 1"/>
          <p:cNvSpPr txBox="1">
            <a:spLocks/>
          </p:cNvSpPr>
          <p:nvPr/>
        </p:nvSpPr>
        <p:spPr>
          <a:xfrm>
            <a:off x="1016844" y="-38100"/>
            <a:ext cx="8229600" cy="614362"/>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HISTORICAL FRAMEWORK</a:t>
            </a:r>
            <a:endParaRPr lang="en-US" dirty="0"/>
          </a:p>
        </p:txBody>
      </p:sp>
      <p:cxnSp>
        <p:nvCxnSpPr>
          <p:cNvPr id="11" name="Straight Arrow Connector 10"/>
          <p:cNvCxnSpPr>
            <a:stCxn id="13" idx="0"/>
          </p:cNvCxnSpPr>
          <p:nvPr/>
        </p:nvCxnSpPr>
        <p:spPr>
          <a:xfrm flipV="1">
            <a:off x="2246528" y="1224022"/>
            <a:ext cx="128372" cy="17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54479" y="1397272"/>
            <a:ext cx="2584098" cy="323165"/>
          </a:xfrm>
          <a:prstGeom prst="rect">
            <a:avLst/>
          </a:prstGeom>
          <a:noFill/>
        </p:spPr>
        <p:txBody>
          <a:bodyPr wrap="none" rtlCol="0">
            <a:spAutoFit/>
          </a:bodyPr>
          <a:lstStyle/>
          <a:p>
            <a:r>
              <a:rPr lang="en-US" sz="1500" dirty="0" smtClean="0"/>
              <a:t>J. </a:t>
            </a:r>
            <a:r>
              <a:rPr lang="en-US" sz="1500" dirty="0" err="1" smtClean="0"/>
              <a:t>Kirschvink</a:t>
            </a:r>
            <a:r>
              <a:rPr lang="en-US" sz="1500" dirty="0" smtClean="0"/>
              <a:t> puts this at 2.3 </a:t>
            </a:r>
            <a:r>
              <a:rPr lang="en-US" sz="1500" dirty="0" err="1" smtClean="0"/>
              <a:t>Ga</a:t>
            </a:r>
            <a:endParaRPr lang="en-US" sz="1500" dirty="0"/>
          </a:p>
        </p:txBody>
      </p:sp>
      <p:sp>
        <p:nvSpPr>
          <p:cNvPr id="14" name="TextBox 13"/>
          <p:cNvSpPr txBox="1"/>
          <p:nvPr/>
        </p:nvSpPr>
        <p:spPr>
          <a:xfrm>
            <a:off x="1905886" y="1993900"/>
            <a:ext cx="1508458" cy="369332"/>
          </a:xfrm>
          <a:prstGeom prst="rect">
            <a:avLst/>
          </a:prstGeom>
          <a:noFill/>
        </p:spPr>
        <p:txBody>
          <a:bodyPr wrap="none" rtlCol="0">
            <a:spAutoFit/>
          </a:bodyPr>
          <a:lstStyle/>
          <a:p>
            <a:r>
              <a:rPr lang="en-US" dirty="0" smtClean="0"/>
              <a:t>“whiffs” of O</a:t>
            </a:r>
            <a:r>
              <a:rPr lang="en-US" baseline="-25000" dirty="0" smtClean="0"/>
              <a:t>2</a:t>
            </a:r>
            <a:endParaRPr lang="en-US" baseline="-25000" dirty="0"/>
          </a:p>
        </p:txBody>
      </p:sp>
      <p:cxnSp>
        <p:nvCxnSpPr>
          <p:cNvPr id="15" name="Straight Arrow Connector 14"/>
          <p:cNvCxnSpPr/>
          <p:nvPr/>
        </p:nvCxnSpPr>
        <p:spPr>
          <a:xfrm flipV="1">
            <a:off x="7277100" y="1879600"/>
            <a:ext cx="0" cy="9789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273800" y="2921000"/>
            <a:ext cx="1774525" cy="492443"/>
          </a:xfrm>
          <a:prstGeom prst="rect">
            <a:avLst/>
          </a:prstGeom>
          <a:noFill/>
        </p:spPr>
        <p:txBody>
          <a:bodyPr wrap="square" rtlCol="0">
            <a:spAutoFit/>
          </a:bodyPr>
          <a:lstStyle/>
          <a:p>
            <a:r>
              <a:rPr lang="en-US" sz="1300" dirty="0" err="1" smtClean="0"/>
              <a:t>Ediacaran</a:t>
            </a:r>
            <a:r>
              <a:rPr lang="en-US" sz="1300" dirty="0" smtClean="0">
                <a:sym typeface="Wingdings"/>
              </a:rPr>
              <a:t> </a:t>
            </a:r>
            <a:r>
              <a:rPr lang="en-US" sz="1300" dirty="0" smtClean="0"/>
              <a:t>Ordovician oxygen increase</a:t>
            </a:r>
            <a:endParaRPr lang="en-US" sz="1300" dirty="0"/>
          </a:p>
        </p:txBody>
      </p:sp>
      <p:sp>
        <p:nvSpPr>
          <p:cNvPr id="18" name="TextBox 17"/>
          <p:cNvSpPr txBox="1"/>
          <p:nvPr/>
        </p:nvSpPr>
        <p:spPr>
          <a:xfrm>
            <a:off x="4191886" y="833080"/>
            <a:ext cx="1069524" cy="323165"/>
          </a:xfrm>
          <a:prstGeom prst="rect">
            <a:avLst/>
          </a:prstGeom>
          <a:noFill/>
        </p:spPr>
        <p:txBody>
          <a:bodyPr wrap="none" rtlCol="0">
            <a:spAutoFit/>
          </a:bodyPr>
          <a:lstStyle/>
          <a:p>
            <a:r>
              <a:rPr lang="en-US" sz="1500" dirty="0" smtClean="0"/>
              <a:t>overshoot?</a:t>
            </a:r>
            <a:endParaRPr lang="en-US" sz="1500" dirty="0"/>
          </a:p>
        </p:txBody>
      </p:sp>
      <p:sp>
        <p:nvSpPr>
          <p:cNvPr id="19" name="TextBox 18"/>
          <p:cNvSpPr txBox="1"/>
          <p:nvPr/>
        </p:nvSpPr>
        <p:spPr>
          <a:xfrm>
            <a:off x="6679616" y="477162"/>
            <a:ext cx="1874206" cy="323165"/>
          </a:xfrm>
          <a:prstGeom prst="rect">
            <a:avLst/>
          </a:prstGeom>
          <a:noFill/>
        </p:spPr>
        <p:txBody>
          <a:bodyPr wrap="none" rtlCol="0">
            <a:spAutoFit/>
          </a:bodyPr>
          <a:lstStyle/>
          <a:p>
            <a:r>
              <a:rPr lang="en-US" sz="1500" dirty="0" smtClean="0"/>
              <a:t>forest-fire upper limit</a:t>
            </a:r>
            <a:endParaRPr lang="en-US" sz="1500" dirty="0"/>
          </a:p>
        </p:txBody>
      </p:sp>
      <p:pic>
        <p:nvPicPr>
          <p:cNvPr id="22" name="Picture 21"/>
          <p:cNvPicPr>
            <a:picLocks noChangeAspect="1"/>
          </p:cNvPicPr>
          <p:nvPr/>
        </p:nvPicPr>
        <p:blipFill>
          <a:blip r:embed="rId3"/>
          <a:stretch>
            <a:fillRect/>
          </a:stretch>
        </p:blipFill>
        <p:spPr>
          <a:xfrm>
            <a:off x="1016844" y="3661071"/>
            <a:ext cx="7874886" cy="3003908"/>
          </a:xfrm>
          <a:prstGeom prst="rect">
            <a:avLst/>
          </a:prstGeom>
        </p:spPr>
      </p:pic>
      <p:sp>
        <p:nvSpPr>
          <p:cNvPr id="24" name="Title 1"/>
          <p:cNvSpPr txBox="1">
            <a:spLocks/>
          </p:cNvSpPr>
          <p:nvPr/>
        </p:nvSpPr>
        <p:spPr>
          <a:xfrm>
            <a:off x="0" y="3303796"/>
            <a:ext cx="3266714" cy="61436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t>EMERGENCE OF COMPLEX LIFE:</a:t>
            </a:r>
            <a:endParaRPr lang="en-US" sz="1800" dirty="0"/>
          </a:p>
        </p:txBody>
      </p:sp>
      <p:sp>
        <p:nvSpPr>
          <p:cNvPr id="26" name="TextBox 25"/>
          <p:cNvSpPr txBox="1"/>
          <p:nvPr/>
        </p:nvSpPr>
        <p:spPr>
          <a:xfrm>
            <a:off x="4051300" y="1993900"/>
            <a:ext cx="491240" cy="830997"/>
          </a:xfrm>
          <a:prstGeom prst="rect">
            <a:avLst/>
          </a:prstGeom>
          <a:noFill/>
          <a:ln>
            <a:noFill/>
          </a:ln>
        </p:spPr>
        <p:txBody>
          <a:bodyPr wrap="none" rtlCol="0">
            <a:spAutoFit/>
          </a:bodyPr>
          <a:lstStyle/>
          <a:p>
            <a:r>
              <a:rPr lang="en-US" sz="4800" dirty="0" smtClean="0">
                <a:solidFill>
                  <a:srgbClr val="3366FF"/>
                </a:solidFill>
              </a:rPr>
              <a:t>*</a:t>
            </a:r>
            <a:endParaRPr lang="en-US" sz="4800" dirty="0">
              <a:solidFill>
                <a:srgbClr val="3366FF"/>
              </a:solidFill>
            </a:endParaRPr>
          </a:p>
        </p:txBody>
      </p:sp>
      <p:sp>
        <p:nvSpPr>
          <p:cNvPr id="27" name="TextBox 26"/>
          <p:cNvSpPr txBox="1"/>
          <p:nvPr/>
        </p:nvSpPr>
        <p:spPr>
          <a:xfrm>
            <a:off x="4203700" y="2027535"/>
            <a:ext cx="491240" cy="830997"/>
          </a:xfrm>
          <a:prstGeom prst="rect">
            <a:avLst/>
          </a:prstGeom>
          <a:noFill/>
          <a:ln>
            <a:noFill/>
          </a:ln>
        </p:spPr>
        <p:txBody>
          <a:bodyPr wrap="none" rtlCol="0">
            <a:spAutoFit/>
          </a:bodyPr>
          <a:lstStyle/>
          <a:p>
            <a:r>
              <a:rPr lang="en-US" sz="4800" dirty="0" smtClean="0">
                <a:solidFill>
                  <a:srgbClr val="3366FF"/>
                </a:solidFill>
              </a:rPr>
              <a:t>*</a:t>
            </a:r>
            <a:endParaRPr lang="en-US" sz="4800" dirty="0">
              <a:solidFill>
                <a:srgbClr val="3366FF"/>
              </a:solidFill>
            </a:endParaRPr>
          </a:p>
        </p:txBody>
      </p:sp>
      <p:sp>
        <p:nvSpPr>
          <p:cNvPr id="28" name="TextBox 27"/>
          <p:cNvSpPr txBox="1"/>
          <p:nvPr/>
        </p:nvSpPr>
        <p:spPr>
          <a:xfrm>
            <a:off x="6908800" y="2020332"/>
            <a:ext cx="491240" cy="830997"/>
          </a:xfrm>
          <a:prstGeom prst="rect">
            <a:avLst/>
          </a:prstGeom>
          <a:noFill/>
          <a:ln>
            <a:noFill/>
          </a:ln>
        </p:spPr>
        <p:txBody>
          <a:bodyPr wrap="none" rtlCol="0">
            <a:spAutoFit/>
          </a:bodyPr>
          <a:lstStyle/>
          <a:p>
            <a:r>
              <a:rPr lang="en-US" sz="4800" dirty="0" smtClean="0">
                <a:solidFill>
                  <a:srgbClr val="3366FF"/>
                </a:solidFill>
              </a:rPr>
              <a:t>*</a:t>
            </a:r>
            <a:endParaRPr lang="en-US" sz="4800" dirty="0">
              <a:solidFill>
                <a:srgbClr val="3366FF"/>
              </a:solidFill>
            </a:endParaRPr>
          </a:p>
        </p:txBody>
      </p:sp>
      <p:sp>
        <p:nvSpPr>
          <p:cNvPr id="29" name="TextBox 28"/>
          <p:cNvSpPr txBox="1"/>
          <p:nvPr/>
        </p:nvSpPr>
        <p:spPr>
          <a:xfrm>
            <a:off x="7031480" y="2027535"/>
            <a:ext cx="491240" cy="830997"/>
          </a:xfrm>
          <a:prstGeom prst="rect">
            <a:avLst/>
          </a:prstGeom>
          <a:noFill/>
          <a:ln>
            <a:noFill/>
          </a:ln>
        </p:spPr>
        <p:txBody>
          <a:bodyPr wrap="none" rtlCol="0">
            <a:spAutoFit/>
          </a:bodyPr>
          <a:lstStyle/>
          <a:p>
            <a:r>
              <a:rPr lang="en-US" sz="4800" dirty="0" smtClean="0">
                <a:solidFill>
                  <a:srgbClr val="3366FF"/>
                </a:solidFill>
              </a:rPr>
              <a:t>*</a:t>
            </a:r>
            <a:endParaRPr lang="en-US" sz="4800" dirty="0">
              <a:solidFill>
                <a:srgbClr val="3366FF"/>
              </a:solidFill>
            </a:endParaRPr>
          </a:p>
        </p:txBody>
      </p:sp>
      <p:sp>
        <p:nvSpPr>
          <p:cNvPr id="30" name="TextBox 29"/>
          <p:cNvSpPr txBox="1"/>
          <p:nvPr/>
        </p:nvSpPr>
        <p:spPr>
          <a:xfrm>
            <a:off x="4874327" y="1867814"/>
            <a:ext cx="1561220" cy="646331"/>
          </a:xfrm>
          <a:prstGeom prst="rect">
            <a:avLst/>
          </a:prstGeom>
          <a:noFill/>
        </p:spPr>
        <p:txBody>
          <a:bodyPr wrap="none" rtlCol="0">
            <a:spAutoFit/>
          </a:bodyPr>
          <a:lstStyle/>
          <a:p>
            <a:pPr algn="ctr"/>
            <a:r>
              <a:rPr lang="en-US" i="1" dirty="0" smtClean="0">
                <a:solidFill>
                  <a:srgbClr val="3366FF"/>
                </a:solidFill>
              </a:rPr>
              <a:t>very extensive</a:t>
            </a:r>
          </a:p>
          <a:p>
            <a:pPr algn="ctr"/>
            <a:r>
              <a:rPr lang="en-US" i="1" dirty="0" smtClean="0">
                <a:solidFill>
                  <a:srgbClr val="3366FF"/>
                </a:solidFill>
              </a:rPr>
              <a:t>glaciation</a:t>
            </a:r>
            <a:endParaRPr lang="en-US" i="1" dirty="0">
              <a:solidFill>
                <a:srgbClr val="3366FF"/>
              </a:solidFill>
            </a:endParaRPr>
          </a:p>
        </p:txBody>
      </p:sp>
      <p:cxnSp>
        <p:nvCxnSpPr>
          <p:cNvPr id="32" name="Straight Arrow Connector 31"/>
          <p:cNvCxnSpPr/>
          <p:nvPr/>
        </p:nvCxnSpPr>
        <p:spPr>
          <a:xfrm>
            <a:off x="6433069" y="2341265"/>
            <a:ext cx="598411" cy="219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542540" y="2341265"/>
            <a:ext cx="3167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303548" y="6480313"/>
            <a:ext cx="3840452" cy="369332"/>
          </a:xfrm>
          <a:prstGeom prst="rect">
            <a:avLst/>
          </a:prstGeom>
          <a:noFill/>
        </p:spPr>
        <p:txBody>
          <a:bodyPr wrap="none" rtlCol="0">
            <a:spAutoFit/>
          </a:bodyPr>
          <a:lstStyle/>
          <a:p>
            <a:r>
              <a:rPr lang="en-US" dirty="0" smtClean="0"/>
              <a:t>Knoll, Cold Springs Harbor </a:t>
            </a:r>
            <a:r>
              <a:rPr lang="en-US" dirty="0" err="1" smtClean="0"/>
              <a:t>Persp</a:t>
            </a:r>
            <a:r>
              <a:rPr lang="en-US" dirty="0" smtClean="0"/>
              <a:t>., 2014</a:t>
            </a:r>
            <a:endParaRPr lang="en-US" dirty="0"/>
          </a:p>
        </p:txBody>
      </p:sp>
      <p:sp>
        <p:nvSpPr>
          <p:cNvPr id="31" name="TextBox 30"/>
          <p:cNvSpPr txBox="1"/>
          <p:nvPr/>
        </p:nvSpPr>
        <p:spPr>
          <a:xfrm>
            <a:off x="7400040" y="1062439"/>
            <a:ext cx="845341" cy="323165"/>
          </a:xfrm>
          <a:prstGeom prst="rect">
            <a:avLst/>
          </a:prstGeom>
          <a:noFill/>
        </p:spPr>
        <p:txBody>
          <a:bodyPr wrap="none" rtlCol="0">
            <a:spAutoFit/>
          </a:bodyPr>
          <a:lstStyle/>
          <a:p>
            <a:r>
              <a:rPr lang="en-US" sz="1500" dirty="0" smtClean="0"/>
              <a:t>charcoal</a:t>
            </a:r>
            <a:endParaRPr lang="en-US" sz="1500" dirty="0"/>
          </a:p>
        </p:txBody>
      </p:sp>
      <p:sp>
        <p:nvSpPr>
          <p:cNvPr id="3" name="TextBox 2"/>
          <p:cNvSpPr txBox="1"/>
          <p:nvPr/>
        </p:nvSpPr>
        <p:spPr>
          <a:xfrm>
            <a:off x="-79453" y="0"/>
            <a:ext cx="2025928" cy="369332"/>
          </a:xfrm>
          <a:prstGeom prst="rect">
            <a:avLst/>
          </a:prstGeom>
          <a:noFill/>
        </p:spPr>
        <p:txBody>
          <a:bodyPr wrap="none" rtlCol="0">
            <a:spAutoFit/>
          </a:bodyPr>
          <a:lstStyle/>
          <a:p>
            <a:r>
              <a:rPr lang="en-US" i="1" u="sng" dirty="0" smtClean="0"/>
              <a:t>Lecture 1 summary</a:t>
            </a:r>
            <a:endParaRPr lang="en-US" i="1" u="sng" dirty="0"/>
          </a:p>
        </p:txBody>
      </p:sp>
    </p:spTree>
    <p:extLst>
      <p:ext uri="{BB962C8B-B14F-4D97-AF65-F5344CB8AC3E}">
        <p14:creationId xmlns:p14="http://schemas.microsoft.com/office/powerpoint/2010/main" val="2830974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Carbonate weathering has no net effect</a:t>
            </a:r>
            <a:endParaRPr lang="en-US" dirty="0"/>
          </a:p>
        </p:txBody>
      </p:sp>
      <p:pic>
        <p:nvPicPr>
          <p:cNvPr id="4" name="Picture 3"/>
          <p:cNvPicPr>
            <a:picLocks noChangeAspect="1"/>
          </p:cNvPicPr>
          <p:nvPr/>
        </p:nvPicPr>
        <p:blipFill>
          <a:blip r:embed="rId2"/>
          <a:stretch>
            <a:fillRect/>
          </a:stretch>
        </p:blipFill>
        <p:spPr>
          <a:xfrm>
            <a:off x="1460500" y="2756932"/>
            <a:ext cx="7327900" cy="939800"/>
          </a:xfrm>
          <a:prstGeom prst="rect">
            <a:avLst/>
          </a:prstGeom>
        </p:spPr>
      </p:pic>
      <p:pic>
        <p:nvPicPr>
          <p:cNvPr id="5" name="Picture 4"/>
          <p:cNvPicPr>
            <a:picLocks noChangeAspect="1"/>
          </p:cNvPicPr>
          <p:nvPr/>
        </p:nvPicPr>
        <p:blipFill>
          <a:blip r:embed="rId3"/>
          <a:stretch>
            <a:fillRect/>
          </a:stretch>
        </p:blipFill>
        <p:spPr>
          <a:xfrm>
            <a:off x="1409700" y="3531632"/>
            <a:ext cx="7378700" cy="965200"/>
          </a:xfrm>
          <a:prstGeom prst="rect">
            <a:avLst/>
          </a:prstGeom>
        </p:spPr>
      </p:pic>
      <p:sp>
        <p:nvSpPr>
          <p:cNvPr id="6" name="TextBox 5"/>
          <p:cNvSpPr txBox="1"/>
          <p:nvPr/>
        </p:nvSpPr>
        <p:spPr>
          <a:xfrm>
            <a:off x="584200" y="2579132"/>
            <a:ext cx="3038737" cy="369332"/>
          </a:xfrm>
          <a:prstGeom prst="rect">
            <a:avLst/>
          </a:prstGeom>
          <a:noFill/>
        </p:spPr>
        <p:txBody>
          <a:bodyPr wrap="none" rtlCol="0">
            <a:spAutoFit/>
          </a:bodyPr>
          <a:lstStyle/>
          <a:p>
            <a:r>
              <a:rPr lang="en-US" dirty="0" smtClean="0"/>
              <a:t>Carbonate weathering on land</a:t>
            </a:r>
            <a:endParaRPr lang="en-US" dirty="0"/>
          </a:p>
        </p:txBody>
      </p:sp>
      <p:sp>
        <p:nvSpPr>
          <p:cNvPr id="7" name="TextBox 6"/>
          <p:cNvSpPr txBox="1"/>
          <p:nvPr/>
        </p:nvSpPr>
        <p:spPr>
          <a:xfrm>
            <a:off x="736600" y="3379232"/>
            <a:ext cx="3629231" cy="369332"/>
          </a:xfrm>
          <a:prstGeom prst="rect">
            <a:avLst/>
          </a:prstGeom>
          <a:noFill/>
        </p:spPr>
        <p:txBody>
          <a:bodyPr wrap="none" rtlCol="0">
            <a:spAutoFit/>
          </a:bodyPr>
          <a:lstStyle/>
          <a:p>
            <a:r>
              <a:rPr lang="en-US" dirty="0" smtClean="0"/>
              <a:t>Carbonate precipitation in the ocean</a:t>
            </a:r>
            <a:endParaRPr lang="en-US" dirty="0"/>
          </a:p>
        </p:txBody>
      </p:sp>
    </p:spTree>
    <p:extLst>
      <p:ext uri="{BB962C8B-B14F-4D97-AF65-F5344CB8AC3E}">
        <p14:creationId xmlns:p14="http://schemas.microsoft.com/office/powerpoint/2010/main" val="33492765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500" y="0"/>
            <a:ext cx="5713410" cy="6858000"/>
          </a:xfrm>
          <a:prstGeom prst="rect">
            <a:avLst/>
          </a:prstGeom>
        </p:spPr>
      </p:pic>
      <p:sp>
        <p:nvSpPr>
          <p:cNvPr id="5" name="TextBox 4"/>
          <p:cNvSpPr txBox="1"/>
          <p:nvPr/>
        </p:nvSpPr>
        <p:spPr>
          <a:xfrm>
            <a:off x="7634865" y="5921602"/>
            <a:ext cx="1299717" cy="923330"/>
          </a:xfrm>
          <a:prstGeom prst="rect">
            <a:avLst/>
          </a:prstGeom>
          <a:noFill/>
        </p:spPr>
        <p:txBody>
          <a:bodyPr wrap="none" rtlCol="0">
            <a:spAutoFit/>
          </a:bodyPr>
          <a:lstStyle/>
          <a:p>
            <a:r>
              <a:rPr lang="en-US" dirty="0" smtClean="0"/>
              <a:t>Stephanie </a:t>
            </a:r>
          </a:p>
          <a:p>
            <a:r>
              <a:rPr lang="en-US" dirty="0" smtClean="0"/>
              <a:t>Olson et al.,</a:t>
            </a:r>
          </a:p>
          <a:p>
            <a:r>
              <a:rPr lang="en-US" dirty="0" err="1" smtClean="0"/>
              <a:t>arXiv</a:t>
            </a:r>
            <a:r>
              <a:rPr lang="en-US" dirty="0" smtClean="0"/>
              <a:t> 2018</a:t>
            </a:r>
            <a:endParaRPr lang="en-US" dirty="0"/>
          </a:p>
        </p:txBody>
      </p:sp>
    </p:spTree>
    <p:extLst>
      <p:ext uri="{BB962C8B-B14F-4D97-AF65-F5344CB8AC3E}">
        <p14:creationId xmlns:p14="http://schemas.microsoft.com/office/powerpoint/2010/main" val="2097839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675856" y="217429"/>
            <a:ext cx="0" cy="16187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09647" y="0"/>
            <a:ext cx="6647617" cy="323165"/>
          </a:xfrm>
          <a:prstGeom prst="rect">
            <a:avLst/>
          </a:prstGeom>
          <a:noFill/>
        </p:spPr>
        <p:txBody>
          <a:bodyPr wrap="none" rtlCol="0">
            <a:spAutoFit/>
          </a:bodyPr>
          <a:lstStyle/>
          <a:p>
            <a:r>
              <a:rPr lang="en-US" sz="1500" dirty="0" smtClean="0"/>
              <a:t>Predictions for pCO2 and temperature based on the Walker et al. 1981 hypothesis: </a:t>
            </a:r>
            <a:endParaRPr lang="en-US" sz="1500" dirty="0"/>
          </a:p>
        </p:txBody>
      </p:sp>
      <p:cxnSp>
        <p:nvCxnSpPr>
          <p:cNvPr id="9" name="Straight Arrow Connector 8"/>
          <p:cNvCxnSpPr/>
          <p:nvPr/>
        </p:nvCxnSpPr>
        <p:spPr>
          <a:xfrm>
            <a:off x="1523456" y="1614429"/>
            <a:ext cx="3492500" cy="289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675856" y="2432094"/>
            <a:ext cx="0" cy="157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523456" y="3790994"/>
            <a:ext cx="3361280" cy="381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71897" y="217429"/>
            <a:ext cx="1074815" cy="369332"/>
          </a:xfrm>
          <a:prstGeom prst="rect">
            <a:avLst/>
          </a:prstGeom>
          <a:noFill/>
        </p:spPr>
        <p:txBody>
          <a:bodyPr wrap="none" rtlCol="0">
            <a:spAutoFit/>
          </a:bodyPr>
          <a:lstStyle/>
          <a:p>
            <a:r>
              <a:rPr lang="en-US" dirty="0"/>
              <a:t>l</a:t>
            </a:r>
            <a:r>
              <a:rPr lang="en-US" dirty="0" smtClean="0"/>
              <a:t>og</a:t>
            </a:r>
            <a:r>
              <a:rPr lang="en-US" i="1" dirty="0" smtClean="0"/>
              <a:t>(pCO</a:t>
            </a:r>
            <a:r>
              <a:rPr lang="en-US" i="1" baseline="-25000" dirty="0" smtClean="0"/>
              <a:t>2)</a:t>
            </a:r>
            <a:endParaRPr lang="en-US" i="1" baseline="-25000" dirty="0"/>
          </a:p>
        </p:txBody>
      </p:sp>
      <p:sp>
        <p:nvSpPr>
          <p:cNvPr id="18" name="TextBox 17"/>
          <p:cNvSpPr txBox="1"/>
          <p:nvPr/>
        </p:nvSpPr>
        <p:spPr>
          <a:xfrm>
            <a:off x="1446712" y="1836163"/>
            <a:ext cx="714521" cy="369332"/>
          </a:xfrm>
          <a:prstGeom prst="rect">
            <a:avLst/>
          </a:prstGeom>
          <a:noFill/>
        </p:spPr>
        <p:txBody>
          <a:bodyPr wrap="none" rtlCol="0">
            <a:spAutoFit/>
          </a:bodyPr>
          <a:lstStyle/>
          <a:p>
            <a:r>
              <a:rPr lang="en-US" dirty="0" smtClean="0"/>
              <a:t>4 Gya</a:t>
            </a:r>
            <a:endParaRPr lang="en-US" dirty="0"/>
          </a:p>
        </p:txBody>
      </p:sp>
      <p:sp>
        <p:nvSpPr>
          <p:cNvPr id="19" name="TextBox 18"/>
          <p:cNvSpPr txBox="1"/>
          <p:nvPr/>
        </p:nvSpPr>
        <p:spPr>
          <a:xfrm>
            <a:off x="4292056" y="1865075"/>
            <a:ext cx="592680" cy="369332"/>
          </a:xfrm>
          <a:prstGeom prst="rect">
            <a:avLst/>
          </a:prstGeom>
          <a:noFill/>
        </p:spPr>
        <p:txBody>
          <a:bodyPr wrap="none" rtlCol="0">
            <a:spAutoFit/>
          </a:bodyPr>
          <a:lstStyle/>
          <a:p>
            <a:r>
              <a:rPr lang="en-US" dirty="0" smtClean="0"/>
              <a:t>now</a:t>
            </a:r>
            <a:endParaRPr lang="en-US" dirty="0"/>
          </a:p>
        </p:txBody>
      </p:sp>
      <p:cxnSp>
        <p:nvCxnSpPr>
          <p:cNvPr id="26" name="Straight Connector 25"/>
          <p:cNvCxnSpPr>
            <a:stCxn id="19" idx="0"/>
          </p:cNvCxnSpPr>
          <p:nvPr/>
        </p:nvCxnSpPr>
        <p:spPr>
          <a:xfrm flipH="1" flipV="1">
            <a:off x="4584156" y="1643341"/>
            <a:ext cx="4240" cy="22173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4520436" y="3790994"/>
            <a:ext cx="4240" cy="22173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198696" y="3988360"/>
            <a:ext cx="592680" cy="369332"/>
          </a:xfrm>
          <a:prstGeom prst="rect">
            <a:avLst/>
          </a:prstGeom>
          <a:noFill/>
        </p:spPr>
        <p:txBody>
          <a:bodyPr wrap="none" rtlCol="0">
            <a:spAutoFit/>
          </a:bodyPr>
          <a:lstStyle/>
          <a:p>
            <a:r>
              <a:rPr lang="en-US" dirty="0" smtClean="0"/>
              <a:t>now</a:t>
            </a:r>
            <a:endParaRPr lang="en-US" dirty="0"/>
          </a:p>
        </p:txBody>
      </p:sp>
      <p:sp>
        <p:nvSpPr>
          <p:cNvPr id="29" name="TextBox 28"/>
          <p:cNvSpPr txBox="1"/>
          <p:nvPr/>
        </p:nvSpPr>
        <p:spPr>
          <a:xfrm>
            <a:off x="1446712" y="3988360"/>
            <a:ext cx="714521" cy="369332"/>
          </a:xfrm>
          <a:prstGeom prst="rect">
            <a:avLst/>
          </a:prstGeom>
          <a:noFill/>
        </p:spPr>
        <p:txBody>
          <a:bodyPr wrap="none" rtlCol="0">
            <a:spAutoFit/>
          </a:bodyPr>
          <a:lstStyle/>
          <a:p>
            <a:r>
              <a:rPr lang="en-US" dirty="0" smtClean="0"/>
              <a:t>4 Gya</a:t>
            </a:r>
            <a:endParaRPr lang="en-US" dirty="0"/>
          </a:p>
        </p:txBody>
      </p:sp>
      <p:cxnSp>
        <p:nvCxnSpPr>
          <p:cNvPr id="31" name="Straight Connector 30"/>
          <p:cNvCxnSpPr/>
          <p:nvPr/>
        </p:nvCxnSpPr>
        <p:spPr>
          <a:xfrm>
            <a:off x="1523456" y="496829"/>
            <a:ext cx="3328151" cy="546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557336" y="3135232"/>
            <a:ext cx="3294271" cy="370012"/>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256398" y="2291362"/>
            <a:ext cx="339084" cy="369332"/>
          </a:xfrm>
          <a:prstGeom prst="rect">
            <a:avLst/>
          </a:prstGeom>
          <a:noFill/>
        </p:spPr>
        <p:txBody>
          <a:bodyPr wrap="none" rtlCol="0">
            <a:spAutoFit/>
          </a:bodyPr>
          <a:lstStyle/>
          <a:p>
            <a:r>
              <a:rPr lang="en-US" i="1" dirty="0" smtClean="0"/>
              <a:t>T</a:t>
            </a:r>
            <a:endParaRPr lang="en-US" i="1" baseline="-25000" dirty="0"/>
          </a:p>
        </p:txBody>
      </p:sp>
      <p:grpSp>
        <p:nvGrpSpPr>
          <p:cNvPr id="22" name="Group 21"/>
          <p:cNvGrpSpPr/>
          <p:nvPr/>
        </p:nvGrpSpPr>
        <p:grpSpPr>
          <a:xfrm>
            <a:off x="2744859" y="543134"/>
            <a:ext cx="1130300" cy="469900"/>
            <a:chOff x="4584156" y="750829"/>
            <a:chExt cx="1130300" cy="469900"/>
          </a:xfrm>
        </p:grpSpPr>
        <p:cxnSp>
          <p:nvCxnSpPr>
            <p:cNvPr id="38" name="Straight Connector 37"/>
            <p:cNvCxnSpPr/>
            <p:nvPr/>
          </p:nvCxnSpPr>
          <p:spPr>
            <a:xfrm flipV="1">
              <a:off x="4584156" y="750829"/>
              <a:ext cx="431800" cy="292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015956" y="750829"/>
              <a:ext cx="317500" cy="469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333456" y="890529"/>
              <a:ext cx="381000" cy="3302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0" y="4271117"/>
            <a:ext cx="1958176" cy="1754327"/>
          </a:xfrm>
          <a:prstGeom prst="rect">
            <a:avLst/>
          </a:prstGeom>
          <a:noFill/>
        </p:spPr>
        <p:txBody>
          <a:bodyPr wrap="none" rtlCol="0">
            <a:spAutoFit/>
          </a:bodyPr>
          <a:lstStyle/>
          <a:p>
            <a:r>
              <a:rPr lang="en-US" dirty="0" smtClean="0"/>
              <a:t>Key factors:</a:t>
            </a:r>
          </a:p>
          <a:p>
            <a:r>
              <a:rPr lang="en-US" dirty="0" smtClean="0"/>
              <a:t>(1) Increasing solar </a:t>
            </a:r>
          </a:p>
          <a:p>
            <a:r>
              <a:rPr lang="en-US" dirty="0" smtClean="0"/>
              <a:t>luminosity</a:t>
            </a:r>
          </a:p>
          <a:p>
            <a:r>
              <a:rPr lang="en-US" dirty="0" smtClean="0"/>
              <a:t>(2) Plate tectonics</a:t>
            </a:r>
          </a:p>
          <a:p>
            <a:r>
              <a:rPr lang="en-US" dirty="0" smtClean="0"/>
              <a:t>(mountains,</a:t>
            </a:r>
          </a:p>
          <a:p>
            <a:r>
              <a:rPr lang="en-US" dirty="0" smtClean="0"/>
              <a:t>“</a:t>
            </a:r>
            <a:r>
              <a:rPr lang="en-US" dirty="0" err="1" smtClean="0"/>
              <a:t>weatherability</a:t>
            </a:r>
            <a:r>
              <a:rPr lang="en-US" dirty="0" smtClean="0"/>
              <a:t>”)</a:t>
            </a:r>
            <a:endParaRPr lang="en-US" dirty="0"/>
          </a:p>
        </p:txBody>
      </p:sp>
      <p:sp>
        <p:nvSpPr>
          <p:cNvPr id="45" name="TextBox 44"/>
          <p:cNvSpPr txBox="1"/>
          <p:nvPr/>
        </p:nvSpPr>
        <p:spPr>
          <a:xfrm rot="486984">
            <a:off x="1790786" y="828368"/>
            <a:ext cx="1749660" cy="369332"/>
          </a:xfrm>
          <a:prstGeom prst="rect">
            <a:avLst/>
          </a:prstGeom>
          <a:noFill/>
        </p:spPr>
        <p:txBody>
          <a:bodyPr wrap="none" rtlCol="0">
            <a:spAutoFit/>
          </a:bodyPr>
          <a:lstStyle/>
          <a:p>
            <a:r>
              <a:rPr lang="en-US" dirty="0" smtClean="0"/>
              <a:t>secular decrease</a:t>
            </a:r>
            <a:endParaRPr lang="en-US" dirty="0"/>
          </a:p>
        </p:txBody>
      </p:sp>
      <p:sp>
        <p:nvSpPr>
          <p:cNvPr id="46" name="TextBox 45"/>
          <p:cNvSpPr txBox="1"/>
          <p:nvPr/>
        </p:nvSpPr>
        <p:spPr>
          <a:xfrm rot="486984">
            <a:off x="3760373" y="916111"/>
            <a:ext cx="1493017" cy="646331"/>
          </a:xfrm>
          <a:prstGeom prst="rect">
            <a:avLst/>
          </a:prstGeom>
          <a:noFill/>
        </p:spPr>
        <p:txBody>
          <a:bodyPr wrap="none" rtlCol="0">
            <a:spAutoFit/>
          </a:bodyPr>
          <a:lstStyle/>
          <a:p>
            <a:r>
              <a:rPr lang="en-US" dirty="0" smtClean="0"/>
              <a:t>plate-tectonic </a:t>
            </a:r>
          </a:p>
          <a:p>
            <a:r>
              <a:rPr lang="en-US" dirty="0" smtClean="0"/>
              <a:t>cycles</a:t>
            </a:r>
            <a:endParaRPr lang="en-US" dirty="0"/>
          </a:p>
        </p:txBody>
      </p:sp>
      <p:grpSp>
        <p:nvGrpSpPr>
          <p:cNvPr id="2" name="Group 1"/>
          <p:cNvGrpSpPr/>
          <p:nvPr/>
        </p:nvGrpSpPr>
        <p:grpSpPr>
          <a:xfrm rot="20645927">
            <a:off x="3068533" y="3089707"/>
            <a:ext cx="1130300" cy="469900"/>
            <a:chOff x="4813300" y="3816350"/>
            <a:chExt cx="1130300" cy="469900"/>
          </a:xfrm>
        </p:grpSpPr>
        <p:cxnSp>
          <p:nvCxnSpPr>
            <p:cNvPr id="24" name="Straight Connector 23"/>
            <p:cNvCxnSpPr/>
            <p:nvPr/>
          </p:nvCxnSpPr>
          <p:spPr>
            <a:xfrm flipV="1">
              <a:off x="4813300" y="3816350"/>
              <a:ext cx="431800" cy="292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245100" y="3816350"/>
              <a:ext cx="317500" cy="469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562600" y="3956050"/>
              <a:ext cx="381000" cy="3302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2" name="Left Brace 31"/>
          <p:cNvSpPr/>
          <p:nvPr/>
        </p:nvSpPr>
        <p:spPr>
          <a:xfrm rot="5155282">
            <a:off x="3372753" y="2431418"/>
            <a:ext cx="444500" cy="7932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p:cNvSpPr txBox="1"/>
          <p:nvPr/>
        </p:nvSpPr>
        <p:spPr>
          <a:xfrm rot="21272635">
            <a:off x="2730555" y="2304887"/>
            <a:ext cx="2108269" cy="369332"/>
          </a:xfrm>
          <a:prstGeom prst="rect">
            <a:avLst/>
          </a:prstGeom>
          <a:noFill/>
        </p:spPr>
        <p:txBody>
          <a:bodyPr wrap="none" rtlCol="0">
            <a:spAutoFit/>
          </a:bodyPr>
          <a:lstStyle/>
          <a:p>
            <a:r>
              <a:rPr lang="en-US" dirty="0" smtClean="0"/>
              <a:t>plate-tectonic cycles</a:t>
            </a:r>
            <a:endParaRPr lang="en-US" dirty="0"/>
          </a:p>
        </p:txBody>
      </p:sp>
      <p:sp>
        <p:nvSpPr>
          <p:cNvPr id="4" name="TextBox 3"/>
          <p:cNvSpPr txBox="1"/>
          <p:nvPr/>
        </p:nvSpPr>
        <p:spPr>
          <a:xfrm>
            <a:off x="2285637" y="5819844"/>
            <a:ext cx="2757410" cy="923330"/>
          </a:xfrm>
          <a:prstGeom prst="rect">
            <a:avLst/>
          </a:prstGeom>
          <a:noFill/>
        </p:spPr>
        <p:txBody>
          <a:bodyPr wrap="none" rtlCol="0">
            <a:spAutoFit/>
          </a:bodyPr>
          <a:lstStyle/>
          <a:p>
            <a:pPr algn="r"/>
            <a:r>
              <a:rPr lang="en-US" dirty="0" err="1" smtClean="0"/>
              <a:t>Caldeira</a:t>
            </a:r>
            <a:r>
              <a:rPr lang="en-US" dirty="0" smtClean="0"/>
              <a:t> et al. 1992 Nature:</a:t>
            </a:r>
          </a:p>
          <a:p>
            <a:r>
              <a:rPr lang="en-US" dirty="0" smtClean="0"/>
              <a:t>“Life span of the </a:t>
            </a:r>
          </a:p>
          <a:p>
            <a:r>
              <a:rPr lang="en-US" dirty="0" smtClean="0"/>
              <a:t>biosphere revisited”</a:t>
            </a:r>
            <a:endParaRPr lang="en-US" dirty="0"/>
          </a:p>
        </p:txBody>
      </p:sp>
      <p:pic>
        <p:nvPicPr>
          <p:cNvPr id="6" name="Picture 5"/>
          <p:cNvPicPr>
            <a:picLocks noChangeAspect="1"/>
          </p:cNvPicPr>
          <p:nvPr/>
        </p:nvPicPr>
        <p:blipFill>
          <a:blip r:embed="rId2"/>
          <a:stretch>
            <a:fillRect/>
          </a:stretch>
        </p:blipFill>
        <p:spPr>
          <a:xfrm>
            <a:off x="5015956" y="1993797"/>
            <a:ext cx="4071152" cy="4727789"/>
          </a:xfrm>
          <a:prstGeom prst="rect">
            <a:avLst/>
          </a:prstGeom>
          <a:ln>
            <a:solidFill>
              <a:schemeClr val="tx1"/>
            </a:solidFill>
          </a:ln>
        </p:spPr>
      </p:pic>
    </p:spTree>
    <p:extLst>
      <p:ext uri="{BB962C8B-B14F-4D97-AF65-F5344CB8AC3E}">
        <p14:creationId xmlns:p14="http://schemas.microsoft.com/office/powerpoint/2010/main" val="2043639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601662"/>
          </a:xfrm>
        </p:spPr>
        <p:txBody>
          <a:bodyPr>
            <a:normAutofit fontScale="90000"/>
          </a:bodyPr>
          <a:lstStyle/>
          <a:p>
            <a:r>
              <a:rPr lang="en-US" dirty="0" smtClean="0"/>
              <a:t>LIFE</a:t>
            </a:r>
            <a:endParaRPr lang="en-US" dirty="0"/>
          </a:p>
        </p:txBody>
      </p:sp>
      <p:pic>
        <p:nvPicPr>
          <p:cNvPr id="5" name="Picture 4"/>
          <p:cNvPicPr>
            <a:picLocks noChangeAspect="1"/>
          </p:cNvPicPr>
          <p:nvPr/>
        </p:nvPicPr>
        <p:blipFill>
          <a:blip r:embed="rId2"/>
          <a:stretch>
            <a:fillRect/>
          </a:stretch>
        </p:blipFill>
        <p:spPr>
          <a:xfrm>
            <a:off x="0" y="908566"/>
            <a:ext cx="3589867" cy="2019300"/>
          </a:xfrm>
          <a:prstGeom prst="rect">
            <a:avLst/>
          </a:prstGeom>
        </p:spPr>
      </p:pic>
      <p:sp>
        <p:nvSpPr>
          <p:cNvPr id="6" name="TextBox 5"/>
          <p:cNvSpPr txBox="1"/>
          <p:nvPr/>
        </p:nvSpPr>
        <p:spPr>
          <a:xfrm>
            <a:off x="0" y="2927866"/>
            <a:ext cx="1454244" cy="369332"/>
          </a:xfrm>
          <a:prstGeom prst="rect">
            <a:avLst/>
          </a:prstGeom>
          <a:noFill/>
        </p:spPr>
        <p:txBody>
          <a:bodyPr wrap="none" rtlCol="0">
            <a:spAutoFit/>
          </a:bodyPr>
          <a:lstStyle/>
          <a:p>
            <a:r>
              <a:rPr lang="en-US" dirty="0" err="1" smtClean="0"/>
              <a:t>Stromatolites</a:t>
            </a:r>
            <a:endParaRPr lang="en-US" dirty="0"/>
          </a:p>
        </p:txBody>
      </p:sp>
      <p:sp>
        <p:nvSpPr>
          <p:cNvPr id="8" name="TextBox 7"/>
          <p:cNvSpPr txBox="1"/>
          <p:nvPr/>
        </p:nvSpPr>
        <p:spPr>
          <a:xfrm>
            <a:off x="6055453" y="5384798"/>
            <a:ext cx="1603148" cy="1477328"/>
          </a:xfrm>
          <a:prstGeom prst="rect">
            <a:avLst/>
          </a:prstGeom>
          <a:noFill/>
        </p:spPr>
        <p:txBody>
          <a:bodyPr wrap="none" rtlCol="0">
            <a:spAutoFit/>
          </a:bodyPr>
          <a:lstStyle/>
          <a:p>
            <a:r>
              <a:rPr lang="en-US" dirty="0" err="1" smtClean="0"/>
              <a:t>Ediacarans</a:t>
            </a:r>
            <a:endParaRPr lang="en-US" dirty="0" smtClean="0"/>
          </a:p>
          <a:p>
            <a:r>
              <a:rPr lang="en-US" dirty="0"/>
              <a:t>0</a:t>
            </a:r>
            <a:r>
              <a:rPr lang="en-US" dirty="0" smtClean="0"/>
              <a:t>.6 </a:t>
            </a:r>
            <a:r>
              <a:rPr lang="en-US" dirty="0" err="1" smtClean="0"/>
              <a:t>Ga</a:t>
            </a:r>
            <a:endParaRPr lang="en-US" dirty="0" smtClean="0"/>
          </a:p>
          <a:p>
            <a:r>
              <a:rPr lang="en-US" dirty="0" smtClean="0"/>
              <a:t>(</a:t>
            </a:r>
            <a:r>
              <a:rPr lang="en-US" dirty="0" err="1" smtClean="0"/>
              <a:t>Cuthill</a:t>
            </a:r>
            <a:r>
              <a:rPr lang="en-US" dirty="0" smtClean="0"/>
              <a:t> et al.</a:t>
            </a:r>
          </a:p>
          <a:p>
            <a:r>
              <a:rPr lang="en-US" dirty="0" smtClean="0"/>
              <a:t>PNAS 2014)</a:t>
            </a:r>
          </a:p>
          <a:p>
            <a:r>
              <a:rPr lang="en-US" i="1" dirty="0" smtClean="0"/>
              <a:t>all now extinct</a:t>
            </a:r>
            <a:endParaRPr lang="en-US" i="1" dirty="0"/>
          </a:p>
        </p:txBody>
      </p:sp>
      <p:sp>
        <p:nvSpPr>
          <p:cNvPr id="9" name="TextBox 8"/>
          <p:cNvSpPr txBox="1"/>
          <p:nvPr/>
        </p:nvSpPr>
        <p:spPr>
          <a:xfrm>
            <a:off x="7780530" y="5036065"/>
            <a:ext cx="1089286" cy="923330"/>
          </a:xfrm>
          <a:prstGeom prst="rect">
            <a:avLst/>
          </a:prstGeom>
          <a:noFill/>
        </p:spPr>
        <p:txBody>
          <a:bodyPr wrap="none" rtlCol="0">
            <a:spAutoFit/>
          </a:bodyPr>
          <a:lstStyle/>
          <a:p>
            <a:r>
              <a:rPr lang="en-US" dirty="0" smtClean="0"/>
              <a:t>Cambrian</a:t>
            </a:r>
          </a:p>
          <a:p>
            <a:r>
              <a:rPr lang="en-US" dirty="0" smtClean="0"/>
              <a:t>Explosion</a:t>
            </a:r>
          </a:p>
          <a:p>
            <a:r>
              <a:rPr lang="en-US" dirty="0" smtClean="0"/>
              <a:t>0.5 </a:t>
            </a:r>
            <a:r>
              <a:rPr lang="en-US" dirty="0" err="1" smtClean="0"/>
              <a:t>Ga</a:t>
            </a:r>
            <a:endParaRPr lang="en-US" dirty="0"/>
          </a:p>
        </p:txBody>
      </p:sp>
      <p:pic>
        <p:nvPicPr>
          <p:cNvPr id="10" name="Picture 9"/>
          <p:cNvPicPr>
            <a:picLocks noChangeAspect="1"/>
          </p:cNvPicPr>
          <p:nvPr/>
        </p:nvPicPr>
        <p:blipFill>
          <a:blip r:embed="rId3"/>
          <a:stretch>
            <a:fillRect/>
          </a:stretch>
        </p:blipFill>
        <p:spPr>
          <a:xfrm>
            <a:off x="5825554" y="719435"/>
            <a:ext cx="1694718" cy="3752165"/>
          </a:xfrm>
          <a:prstGeom prst="rect">
            <a:avLst/>
          </a:prstGeom>
        </p:spPr>
      </p:pic>
      <p:sp>
        <p:nvSpPr>
          <p:cNvPr id="11" name="TextBox 10"/>
          <p:cNvSpPr txBox="1"/>
          <p:nvPr/>
        </p:nvSpPr>
        <p:spPr>
          <a:xfrm>
            <a:off x="6794500" y="3963769"/>
            <a:ext cx="635849" cy="369332"/>
          </a:xfrm>
          <a:prstGeom prst="rect">
            <a:avLst/>
          </a:prstGeom>
          <a:noFill/>
        </p:spPr>
        <p:txBody>
          <a:bodyPr wrap="none" rtlCol="0">
            <a:spAutoFit/>
          </a:bodyPr>
          <a:lstStyle/>
          <a:p>
            <a:r>
              <a:rPr lang="en-US" dirty="0" smtClean="0"/>
              <a:t>1 cm</a:t>
            </a:r>
            <a:endParaRPr lang="en-US" dirty="0"/>
          </a:p>
        </p:txBody>
      </p:sp>
      <p:pic>
        <p:nvPicPr>
          <p:cNvPr id="12" name="Picture 11"/>
          <p:cNvPicPr>
            <a:picLocks noChangeAspect="1"/>
          </p:cNvPicPr>
          <p:nvPr/>
        </p:nvPicPr>
        <p:blipFill>
          <a:blip r:embed="rId4"/>
          <a:stretch>
            <a:fillRect/>
          </a:stretch>
        </p:blipFill>
        <p:spPr>
          <a:xfrm rot="16200000">
            <a:off x="6147640" y="2092067"/>
            <a:ext cx="4343400" cy="1598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192224" y="2072940"/>
            <a:ext cx="3180834" cy="600824"/>
          </a:xfrm>
          <a:prstGeom prst="rect">
            <a:avLst/>
          </a:prstGeom>
        </p:spPr>
      </p:pic>
      <p:sp>
        <p:nvSpPr>
          <p:cNvPr id="15" name="TextBox 14"/>
          <p:cNvSpPr txBox="1"/>
          <p:nvPr/>
        </p:nvSpPr>
        <p:spPr>
          <a:xfrm>
            <a:off x="2120900" y="3985041"/>
            <a:ext cx="1819316" cy="1477328"/>
          </a:xfrm>
          <a:prstGeom prst="rect">
            <a:avLst/>
          </a:prstGeom>
          <a:noFill/>
        </p:spPr>
        <p:txBody>
          <a:bodyPr wrap="none" rtlCol="0">
            <a:spAutoFit/>
          </a:bodyPr>
          <a:lstStyle/>
          <a:p>
            <a:pPr algn="r"/>
            <a:r>
              <a:rPr lang="en-US" dirty="0" smtClean="0"/>
              <a:t>Large microbes,</a:t>
            </a:r>
          </a:p>
          <a:p>
            <a:pPr algn="r"/>
            <a:r>
              <a:rPr lang="en-US" dirty="0" smtClean="0"/>
              <a:t>unknown affinity</a:t>
            </a:r>
          </a:p>
          <a:p>
            <a:pPr algn="r"/>
            <a:r>
              <a:rPr lang="en-US" dirty="0" smtClean="0"/>
              <a:t>2.5 </a:t>
            </a:r>
            <a:r>
              <a:rPr lang="en-US" dirty="0" err="1" smtClean="0"/>
              <a:t>Ga</a:t>
            </a:r>
            <a:endParaRPr lang="en-US" dirty="0" smtClean="0"/>
          </a:p>
          <a:p>
            <a:pPr algn="r"/>
            <a:r>
              <a:rPr lang="en-US" dirty="0" err="1" smtClean="0"/>
              <a:t>Schopf</a:t>
            </a:r>
            <a:r>
              <a:rPr lang="en-US" dirty="0" smtClean="0"/>
              <a:t> 2007,</a:t>
            </a:r>
          </a:p>
          <a:p>
            <a:pPr algn="r"/>
            <a:r>
              <a:rPr lang="en-US" dirty="0" smtClean="0"/>
              <a:t>Precambrian Res.</a:t>
            </a:r>
            <a:endParaRPr lang="en-US" dirty="0"/>
          </a:p>
        </p:txBody>
      </p:sp>
      <p:sp>
        <p:nvSpPr>
          <p:cNvPr id="16" name="TextBox 15"/>
          <p:cNvSpPr txBox="1"/>
          <p:nvPr/>
        </p:nvSpPr>
        <p:spPr>
          <a:xfrm>
            <a:off x="4083053" y="4546937"/>
            <a:ext cx="1779641" cy="1200329"/>
          </a:xfrm>
          <a:prstGeom prst="rect">
            <a:avLst/>
          </a:prstGeom>
          <a:noFill/>
        </p:spPr>
        <p:txBody>
          <a:bodyPr wrap="none" rtlCol="0">
            <a:spAutoFit/>
          </a:bodyPr>
          <a:lstStyle/>
          <a:p>
            <a:r>
              <a:rPr lang="en-US" dirty="0" err="1" smtClean="0"/>
              <a:t>Acritarchs</a:t>
            </a:r>
            <a:r>
              <a:rPr lang="en-US" dirty="0" smtClean="0"/>
              <a:t> 1.5 </a:t>
            </a:r>
            <a:r>
              <a:rPr lang="en-US" dirty="0" err="1" smtClean="0"/>
              <a:t>Ga</a:t>
            </a:r>
            <a:endParaRPr lang="en-US" dirty="0" smtClean="0"/>
          </a:p>
          <a:p>
            <a:r>
              <a:rPr lang="en-US" dirty="0" smtClean="0"/>
              <a:t>Knoll 2014,</a:t>
            </a:r>
          </a:p>
          <a:p>
            <a:r>
              <a:rPr lang="en-US" dirty="0" smtClean="0"/>
              <a:t>Cold Spring</a:t>
            </a:r>
          </a:p>
          <a:p>
            <a:r>
              <a:rPr lang="en-US" dirty="0" smtClean="0"/>
              <a:t>Harbor </a:t>
            </a:r>
            <a:r>
              <a:rPr lang="en-US" dirty="0" err="1" smtClean="0"/>
              <a:t>Persp</a:t>
            </a:r>
            <a:r>
              <a:rPr lang="en-US" dirty="0" smtClean="0"/>
              <a:t>.</a:t>
            </a:r>
            <a:endParaRPr lang="en-US" dirty="0"/>
          </a:p>
        </p:txBody>
      </p:sp>
      <p:sp>
        <p:nvSpPr>
          <p:cNvPr id="17" name="TextBox 16"/>
          <p:cNvSpPr txBox="1"/>
          <p:nvPr/>
        </p:nvSpPr>
        <p:spPr>
          <a:xfrm rot="16200000">
            <a:off x="7437530" y="1036603"/>
            <a:ext cx="735936" cy="369332"/>
          </a:xfrm>
          <a:prstGeom prst="rect">
            <a:avLst/>
          </a:prstGeom>
          <a:noFill/>
        </p:spPr>
        <p:txBody>
          <a:bodyPr wrap="none" rtlCol="0">
            <a:spAutoFit/>
          </a:bodyPr>
          <a:lstStyle/>
          <a:p>
            <a:r>
              <a:rPr lang="en-US" dirty="0" err="1" smtClean="0">
                <a:solidFill>
                  <a:srgbClr val="FFFFFF"/>
                </a:solidFill>
              </a:rPr>
              <a:t>Pikaia</a:t>
            </a:r>
            <a:endParaRPr lang="en-US" dirty="0">
              <a:solidFill>
                <a:srgbClr val="FFFFFF"/>
              </a:solidFill>
            </a:endParaRPr>
          </a:p>
        </p:txBody>
      </p:sp>
      <p:pic>
        <p:nvPicPr>
          <p:cNvPr id="18" name="Picture 17"/>
          <p:cNvPicPr>
            <a:picLocks noChangeAspect="1"/>
          </p:cNvPicPr>
          <p:nvPr/>
        </p:nvPicPr>
        <p:blipFill>
          <a:blip r:embed="rId6"/>
          <a:stretch>
            <a:fillRect/>
          </a:stretch>
        </p:blipFill>
        <p:spPr>
          <a:xfrm>
            <a:off x="3940216" y="2083316"/>
            <a:ext cx="1991360" cy="1689100"/>
          </a:xfrm>
          <a:prstGeom prst="rect">
            <a:avLst/>
          </a:prstGeom>
        </p:spPr>
      </p:pic>
      <p:sp>
        <p:nvSpPr>
          <p:cNvPr id="19" name="TextBox 18"/>
          <p:cNvSpPr txBox="1"/>
          <p:nvPr/>
        </p:nvSpPr>
        <p:spPr>
          <a:xfrm>
            <a:off x="4699000" y="3772416"/>
            <a:ext cx="1223412" cy="369332"/>
          </a:xfrm>
          <a:prstGeom prst="rect">
            <a:avLst/>
          </a:prstGeom>
          <a:noFill/>
        </p:spPr>
        <p:txBody>
          <a:bodyPr wrap="none" rtlCol="0">
            <a:spAutoFit/>
          </a:bodyPr>
          <a:lstStyle/>
          <a:p>
            <a:r>
              <a:rPr lang="en-US" dirty="0" smtClean="0"/>
              <a:t>75 microns</a:t>
            </a:r>
            <a:endParaRPr lang="en-US" dirty="0"/>
          </a:p>
        </p:txBody>
      </p:sp>
      <p:sp>
        <p:nvSpPr>
          <p:cNvPr id="20" name="TextBox 19"/>
          <p:cNvSpPr txBox="1"/>
          <p:nvPr/>
        </p:nvSpPr>
        <p:spPr>
          <a:xfrm>
            <a:off x="-79453" y="0"/>
            <a:ext cx="2025928" cy="369332"/>
          </a:xfrm>
          <a:prstGeom prst="rect">
            <a:avLst/>
          </a:prstGeom>
          <a:noFill/>
        </p:spPr>
        <p:txBody>
          <a:bodyPr wrap="none" rtlCol="0">
            <a:spAutoFit/>
          </a:bodyPr>
          <a:lstStyle/>
          <a:p>
            <a:r>
              <a:rPr lang="en-US" i="1" u="sng" dirty="0" smtClean="0"/>
              <a:t>Lecture 1 summary</a:t>
            </a:r>
            <a:endParaRPr lang="en-US" i="1" u="sng" dirty="0"/>
          </a:p>
        </p:txBody>
      </p:sp>
    </p:spTree>
    <p:extLst>
      <p:ext uri="{BB962C8B-B14F-4D97-AF65-F5344CB8AC3E}">
        <p14:creationId xmlns:p14="http://schemas.microsoft.com/office/powerpoint/2010/main" val="2538906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7431" y="6152634"/>
            <a:ext cx="5653072" cy="646331"/>
          </a:xfrm>
          <a:prstGeom prst="rect">
            <a:avLst/>
          </a:prstGeom>
          <a:noFill/>
        </p:spPr>
        <p:txBody>
          <a:bodyPr wrap="none" rtlCol="0">
            <a:spAutoFit/>
          </a:bodyPr>
          <a:lstStyle/>
          <a:p>
            <a:r>
              <a:rPr lang="en-US" dirty="0" smtClean="0"/>
              <a:t>Taken from </a:t>
            </a:r>
            <a:r>
              <a:rPr lang="de-DE" dirty="0">
                <a:hlinkClick r:id="rId2"/>
              </a:rPr>
              <a:t>http://geol.umd.edu/~kaufman/</a:t>
            </a:r>
            <a:r>
              <a:rPr lang="de-DE" dirty="0" smtClean="0">
                <a:hlinkClick r:id="rId2"/>
              </a:rPr>
              <a:t>iceages.html</a:t>
            </a:r>
            <a:r>
              <a:rPr lang="de-DE" dirty="0" smtClean="0"/>
              <a:t> ;</a:t>
            </a:r>
            <a:endParaRPr lang="en-US" dirty="0" smtClean="0"/>
          </a:p>
          <a:p>
            <a:r>
              <a:rPr lang="en-US" dirty="0" smtClean="0"/>
              <a:t>see also Shields &amp; </a:t>
            </a:r>
            <a:r>
              <a:rPr lang="en-US" dirty="0" err="1" smtClean="0"/>
              <a:t>Veizer</a:t>
            </a:r>
            <a:r>
              <a:rPr lang="en-US" dirty="0" smtClean="0"/>
              <a:t>, G^3, 2002</a:t>
            </a:r>
            <a:endParaRPr lang="en-US" dirty="0"/>
          </a:p>
        </p:txBody>
      </p:sp>
      <p:sp>
        <p:nvSpPr>
          <p:cNvPr id="6" name="TextBox 5"/>
          <p:cNvSpPr txBox="1"/>
          <p:nvPr/>
        </p:nvSpPr>
        <p:spPr>
          <a:xfrm>
            <a:off x="3810000" y="43934"/>
            <a:ext cx="1488665" cy="538609"/>
          </a:xfrm>
          <a:prstGeom prst="rect">
            <a:avLst/>
          </a:prstGeom>
          <a:noFill/>
        </p:spPr>
        <p:txBody>
          <a:bodyPr wrap="none" rtlCol="0">
            <a:spAutoFit/>
          </a:bodyPr>
          <a:lstStyle/>
          <a:p>
            <a:r>
              <a:rPr lang="en-US" sz="2900" dirty="0" smtClean="0"/>
              <a:t>CARBON</a:t>
            </a:r>
            <a:endParaRPr lang="en-US" sz="2900" dirty="0"/>
          </a:p>
        </p:txBody>
      </p:sp>
      <p:pic>
        <p:nvPicPr>
          <p:cNvPr id="7" name="Picture 6"/>
          <p:cNvPicPr>
            <a:picLocks noChangeAspect="1"/>
          </p:cNvPicPr>
          <p:nvPr/>
        </p:nvPicPr>
        <p:blipFill>
          <a:blip r:embed="rId3"/>
          <a:stretch>
            <a:fillRect/>
          </a:stretch>
        </p:blipFill>
        <p:spPr>
          <a:xfrm>
            <a:off x="-20057" y="1442140"/>
            <a:ext cx="9164057" cy="4610371"/>
          </a:xfrm>
          <a:prstGeom prst="rect">
            <a:avLst/>
          </a:prstGeom>
        </p:spPr>
      </p:pic>
      <p:sp>
        <p:nvSpPr>
          <p:cNvPr id="8" name="TextBox 7"/>
          <p:cNvSpPr txBox="1"/>
          <p:nvPr/>
        </p:nvSpPr>
        <p:spPr>
          <a:xfrm>
            <a:off x="5566502" y="4426634"/>
            <a:ext cx="2249334" cy="646331"/>
          </a:xfrm>
          <a:prstGeom prst="rect">
            <a:avLst/>
          </a:prstGeom>
          <a:solidFill>
            <a:srgbClr val="FFFFFF"/>
          </a:solidFill>
        </p:spPr>
        <p:txBody>
          <a:bodyPr wrap="none" rtlCol="0">
            <a:spAutoFit/>
          </a:bodyPr>
          <a:lstStyle/>
          <a:p>
            <a:r>
              <a:rPr lang="en-US" dirty="0" smtClean="0"/>
              <a:t>Triangles = glaciations</a:t>
            </a:r>
          </a:p>
          <a:p>
            <a:r>
              <a:rPr lang="en-US" dirty="0" smtClean="0"/>
              <a:t>(not all are snowballs)</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8399" y="203200"/>
            <a:ext cx="1625601" cy="1442140"/>
          </a:xfrm>
          <a:prstGeom prst="rect">
            <a:avLst/>
          </a:prstGeom>
        </p:spPr>
      </p:pic>
      <p:sp>
        <p:nvSpPr>
          <p:cNvPr id="4" name="TextBox 3"/>
          <p:cNvSpPr txBox="1"/>
          <p:nvPr/>
        </p:nvSpPr>
        <p:spPr>
          <a:xfrm>
            <a:off x="8135641" y="1645340"/>
            <a:ext cx="1008359" cy="369332"/>
          </a:xfrm>
          <a:prstGeom prst="rect">
            <a:avLst/>
          </a:prstGeom>
          <a:noFill/>
        </p:spPr>
        <p:txBody>
          <a:bodyPr wrap="none" rtlCol="0">
            <a:spAutoFit/>
          </a:bodyPr>
          <a:lstStyle/>
          <a:p>
            <a:r>
              <a:rPr lang="en-US" dirty="0" err="1" smtClean="0"/>
              <a:t>Shungite</a:t>
            </a:r>
            <a:endParaRPr lang="en-US" dirty="0"/>
          </a:p>
        </p:txBody>
      </p:sp>
      <p:cxnSp>
        <p:nvCxnSpPr>
          <p:cNvPr id="10" name="Straight Arrow Connector 9"/>
          <p:cNvCxnSpPr/>
          <p:nvPr/>
        </p:nvCxnSpPr>
        <p:spPr>
          <a:xfrm flipV="1">
            <a:off x="4483100" y="3594100"/>
            <a:ext cx="2438400" cy="12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940300" y="3302000"/>
            <a:ext cx="1608546" cy="369332"/>
          </a:xfrm>
          <a:prstGeom prst="rect">
            <a:avLst/>
          </a:prstGeom>
          <a:solidFill>
            <a:schemeClr val="bg1"/>
          </a:solidFill>
        </p:spPr>
        <p:txBody>
          <a:bodyPr wrap="none" rtlCol="0">
            <a:spAutoFit/>
          </a:bodyPr>
          <a:lstStyle/>
          <a:p>
            <a:r>
              <a:rPr lang="en-US" dirty="0" smtClean="0"/>
              <a:t>“boring billion”</a:t>
            </a:r>
            <a:endParaRPr lang="en-US" dirty="0"/>
          </a:p>
        </p:txBody>
      </p:sp>
      <p:cxnSp>
        <p:nvCxnSpPr>
          <p:cNvPr id="13" name="Straight Arrow Connector 12"/>
          <p:cNvCxnSpPr/>
          <p:nvPr/>
        </p:nvCxnSpPr>
        <p:spPr>
          <a:xfrm flipH="1" flipV="1">
            <a:off x="3619500" y="3200400"/>
            <a:ext cx="863600" cy="635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86200" y="2316539"/>
            <a:ext cx="1285516" cy="923330"/>
          </a:xfrm>
          <a:prstGeom prst="rect">
            <a:avLst/>
          </a:prstGeom>
          <a:solidFill>
            <a:schemeClr val="bg1"/>
          </a:solidFill>
        </p:spPr>
        <p:txBody>
          <a:bodyPr wrap="none" rtlCol="0">
            <a:spAutoFit/>
          </a:bodyPr>
          <a:lstStyle/>
          <a:p>
            <a:r>
              <a:rPr lang="en-US" dirty="0" smtClean="0"/>
              <a:t>algae</a:t>
            </a:r>
          </a:p>
          <a:p>
            <a:r>
              <a:rPr lang="en-US" dirty="0" smtClean="0"/>
              <a:t>diversify</a:t>
            </a:r>
          </a:p>
          <a:p>
            <a:r>
              <a:rPr lang="en-US" dirty="0" smtClean="0"/>
              <a:t>after 1.3 </a:t>
            </a:r>
            <a:r>
              <a:rPr lang="en-US" dirty="0" err="1" smtClean="0"/>
              <a:t>Ga</a:t>
            </a:r>
            <a:endParaRPr lang="en-US" dirty="0"/>
          </a:p>
        </p:txBody>
      </p:sp>
      <p:sp>
        <p:nvSpPr>
          <p:cNvPr id="12" name="TextBox 11"/>
          <p:cNvSpPr txBox="1"/>
          <p:nvPr/>
        </p:nvSpPr>
        <p:spPr>
          <a:xfrm>
            <a:off x="-79453" y="0"/>
            <a:ext cx="2025928" cy="369332"/>
          </a:xfrm>
          <a:prstGeom prst="rect">
            <a:avLst/>
          </a:prstGeom>
          <a:noFill/>
        </p:spPr>
        <p:txBody>
          <a:bodyPr wrap="none" rtlCol="0">
            <a:spAutoFit/>
          </a:bodyPr>
          <a:lstStyle/>
          <a:p>
            <a:r>
              <a:rPr lang="en-US" i="1" u="sng" dirty="0" smtClean="0"/>
              <a:t>Lecture 1 summary</a:t>
            </a:r>
            <a:endParaRPr lang="en-US" i="1" u="sng" dirty="0"/>
          </a:p>
        </p:txBody>
      </p:sp>
    </p:spTree>
    <p:extLst>
      <p:ext uri="{BB962C8B-B14F-4D97-AF65-F5344CB8AC3E}">
        <p14:creationId xmlns:p14="http://schemas.microsoft.com/office/powerpoint/2010/main" val="279232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432"/>
          </a:xfrm>
        </p:spPr>
        <p:txBody>
          <a:bodyPr>
            <a:noAutofit/>
          </a:bodyPr>
          <a:lstStyle/>
          <a:p>
            <a:r>
              <a:rPr lang="en-US" sz="3000" b="1" dirty="0" smtClean="0"/>
              <a:t>Lecture </a:t>
            </a:r>
            <a:r>
              <a:rPr lang="en-US" sz="3000" b="1" dirty="0" smtClean="0"/>
              <a:t>2: From Earth history to the </a:t>
            </a:r>
            <a:r>
              <a:rPr lang="en-US" sz="3000" b="1" dirty="0" err="1" smtClean="0"/>
              <a:t>Circumstellar</a:t>
            </a:r>
            <a:r>
              <a:rPr lang="en-US" sz="3000" b="1" dirty="0" smtClean="0"/>
              <a:t> Habitabl</a:t>
            </a:r>
            <a:r>
              <a:rPr lang="en-US" sz="3000" b="1" dirty="0" smtClean="0"/>
              <a:t>e Zone concept:</a:t>
            </a:r>
            <a:r>
              <a:rPr lang="en-US" sz="3000" b="1" dirty="0" smtClean="0"/>
              <a:t> </a:t>
            </a:r>
            <a:r>
              <a:rPr lang="en-US" sz="3000" b="1" dirty="0" smtClean="0"/>
              <a:t>Key points</a:t>
            </a:r>
            <a:endParaRPr lang="en-US" sz="3000" b="1" dirty="0"/>
          </a:p>
        </p:txBody>
      </p:sp>
      <p:sp>
        <p:nvSpPr>
          <p:cNvPr id="3" name="Content Placeholder 2"/>
          <p:cNvSpPr>
            <a:spLocks noGrp="1"/>
          </p:cNvSpPr>
          <p:nvPr>
            <p:ph idx="1"/>
          </p:nvPr>
        </p:nvSpPr>
        <p:spPr>
          <a:xfrm>
            <a:off x="132630" y="1045996"/>
            <a:ext cx="8887126" cy="5701559"/>
          </a:xfrm>
        </p:spPr>
        <p:txBody>
          <a:bodyPr>
            <a:normAutofit fontScale="85000" lnSpcReduction="10000"/>
          </a:bodyPr>
          <a:lstStyle/>
          <a:p>
            <a:r>
              <a:rPr lang="en-US" b="1" dirty="0" smtClean="0"/>
              <a:t>Small imbalances between the geologic release rate of pCO2</a:t>
            </a:r>
            <a:r>
              <a:rPr lang="en-US" b="1" dirty="0"/>
              <a:t> </a:t>
            </a:r>
            <a:r>
              <a:rPr lang="en-US" b="1" dirty="0" smtClean="0"/>
              <a:t>and the geologic consumption rate of</a:t>
            </a:r>
            <a:r>
              <a:rPr lang="en-US" b="1" dirty="0" smtClean="0"/>
              <a:t> pCO2 would hav</a:t>
            </a:r>
            <a:r>
              <a:rPr lang="en-US" b="1" dirty="0" smtClean="0"/>
              <a:t>e seriously threatened Earth’s habitability.</a:t>
            </a:r>
          </a:p>
          <a:p>
            <a:r>
              <a:rPr lang="en-US" b="1" dirty="0" smtClean="0"/>
              <a:t>This strongly suggests a negative feedback has regulated pCO2 over geologic time.</a:t>
            </a:r>
          </a:p>
          <a:p>
            <a:pPr lvl="1"/>
            <a:r>
              <a:rPr lang="en-US" dirty="0" smtClean="0"/>
              <a:t>In the last ~10 years, the evidence for a negative feedback has gotten stronger - some people would go further and say a weathering feedback is required to explain the geologic data.</a:t>
            </a:r>
          </a:p>
          <a:p>
            <a:r>
              <a:rPr lang="en-US" b="1" dirty="0" smtClean="0"/>
              <a:t>A candidate mechanism for the weathering feedback is carbonate-silicate weathering.</a:t>
            </a:r>
          </a:p>
          <a:p>
            <a:r>
              <a:rPr lang="en-US" b="1" dirty="0" smtClean="0"/>
              <a:t>The Habitable Zone is defined as the range of distances from a star within which a weathering feedback </a:t>
            </a:r>
            <a:r>
              <a:rPr lang="en-US" b="1" i="1" dirty="0" smtClean="0"/>
              <a:t>might</a:t>
            </a:r>
            <a:r>
              <a:rPr lang="en-US" b="1" dirty="0" smtClean="0"/>
              <a:t> operate.</a:t>
            </a:r>
            <a:endParaRPr lang="en-US" b="1" dirty="0"/>
          </a:p>
        </p:txBody>
      </p:sp>
    </p:spTree>
    <p:extLst>
      <p:ext uri="{BB962C8B-B14F-4D97-AF65-F5344CB8AC3E}">
        <p14:creationId xmlns:p14="http://schemas.microsoft.com/office/powerpoint/2010/main" val="666963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infer about climate from the continuity of life?</a:t>
            </a:r>
            <a:endParaRPr lang="en-US" dirty="0"/>
          </a:p>
        </p:txBody>
      </p:sp>
      <p:sp>
        <p:nvSpPr>
          <p:cNvPr id="3" name="Content Placeholder 2"/>
          <p:cNvSpPr>
            <a:spLocks noGrp="1"/>
          </p:cNvSpPr>
          <p:nvPr>
            <p:ph idx="1"/>
          </p:nvPr>
        </p:nvSpPr>
        <p:spPr>
          <a:xfrm>
            <a:off x="457200" y="1971191"/>
            <a:ext cx="8686800" cy="4525963"/>
          </a:xfrm>
        </p:spPr>
        <p:txBody>
          <a:bodyPr/>
          <a:lstStyle/>
          <a:p>
            <a:pPr marL="0" indent="0">
              <a:buNone/>
            </a:pPr>
            <a:r>
              <a:rPr lang="en-US" u="sng" dirty="0" smtClean="0"/>
              <a:t>Continuous surface (or near-surface) liquid water</a:t>
            </a:r>
          </a:p>
          <a:p>
            <a:pPr marL="0" indent="0">
              <a:buNone/>
            </a:pPr>
            <a:r>
              <a:rPr lang="en-US" dirty="0" smtClean="0"/>
              <a:t>Life is known to proliferate at least within this range:</a:t>
            </a:r>
          </a:p>
          <a:p>
            <a:pPr marL="0" indent="0">
              <a:buNone/>
            </a:pPr>
            <a:r>
              <a:rPr lang="en-US" dirty="0" smtClean="0"/>
              <a:t>T = -25C to 122C</a:t>
            </a:r>
          </a:p>
          <a:p>
            <a:pPr marL="0" indent="0">
              <a:buNone/>
            </a:pPr>
            <a:r>
              <a:rPr lang="en-US" dirty="0" smtClean="0"/>
              <a:t>pH = 0 to 13</a:t>
            </a:r>
          </a:p>
          <a:p>
            <a:pPr marL="0" indent="0">
              <a:buNone/>
            </a:pPr>
            <a:r>
              <a:rPr lang="en-US" dirty="0" smtClean="0"/>
              <a:t>P up to 200 </a:t>
            </a:r>
            <a:r>
              <a:rPr lang="en-US" dirty="0" err="1" smtClean="0"/>
              <a:t>MPa</a:t>
            </a:r>
            <a:endParaRPr lang="en-US" dirty="0" smtClean="0"/>
          </a:p>
          <a:p>
            <a:pPr marL="0" indent="0">
              <a:buNone/>
            </a:pPr>
            <a:r>
              <a:rPr lang="en-US" dirty="0" smtClean="0"/>
              <a:t>Water activity as low as 0.6</a:t>
            </a:r>
          </a:p>
          <a:p>
            <a:pPr marL="0" indent="0">
              <a:buNone/>
            </a:pPr>
            <a:endParaRPr lang="en-US" dirty="0"/>
          </a:p>
        </p:txBody>
      </p:sp>
      <p:sp>
        <p:nvSpPr>
          <p:cNvPr id="4" name="TextBox 3"/>
          <p:cNvSpPr txBox="1"/>
          <p:nvPr/>
        </p:nvSpPr>
        <p:spPr>
          <a:xfrm>
            <a:off x="1669681" y="6312488"/>
            <a:ext cx="7262926" cy="369332"/>
          </a:xfrm>
          <a:prstGeom prst="rect">
            <a:avLst/>
          </a:prstGeom>
          <a:noFill/>
        </p:spPr>
        <p:txBody>
          <a:bodyPr wrap="none" rtlCol="0">
            <a:spAutoFit/>
          </a:bodyPr>
          <a:lstStyle/>
          <a:p>
            <a:r>
              <a:rPr lang="en-US" dirty="0" smtClean="0"/>
              <a:t>Searching for Life Across Space and Time: Proceedings of a Workshop, 2017</a:t>
            </a:r>
            <a:endParaRPr lang="en-US" dirty="0"/>
          </a:p>
        </p:txBody>
      </p:sp>
    </p:spTree>
    <p:extLst>
      <p:ext uri="{BB962C8B-B14F-4D97-AF65-F5344CB8AC3E}">
        <p14:creationId xmlns:p14="http://schemas.microsoft.com/office/powerpoint/2010/main" val="440578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14" y="169521"/>
            <a:ext cx="8686800" cy="1143000"/>
          </a:xfrm>
        </p:spPr>
        <p:txBody>
          <a:bodyPr/>
          <a:lstStyle/>
          <a:p>
            <a:r>
              <a:rPr lang="en-US" dirty="0" smtClean="0"/>
              <a:t>Evidence for oceans on Earth &gt;4.0 </a:t>
            </a:r>
            <a:r>
              <a:rPr lang="en-US" dirty="0" err="1" smtClean="0"/>
              <a:t>Ga</a:t>
            </a:r>
            <a:endParaRPr lang="en-US" dirty="0"/>
          </a:p>
        </p:txBody>
      </p:sp>
      <p:pic>
        <p:nvPicPr>
          <p:cNvPr id="4" name="Picture 3"/>
          <p:cNvPicPr>
            <a:picLocks noChangeAspect="1"/>
          </p:cNvPicPr>
          <p:nvPr/>
        </p:nvPicPr>
        <p:blipFill>
          <a:blip r:embed="rId2"/>
          <a:stretch>
            <a:fillRect/>
          </a:stretch>
        </p:blipFill>
        <p:spPr>
          <a:xfrm>
            <a:off x="0" y="1264699"/>
            <a:ext cx="5181841" cy="3886381"/>
          </a:xfrm>
          <a:prstGeom prst="rect">
            <a:avLst/>
          </a:prstGeom>
        </p:spPr>
      </p:pic>
      <p:pic>
        <p:nvPicPr>
          <p:cNvPr id="5" name="Picture 4"/>
          <p:cNvPicPr>
            <a:picLocks noChangeAspect="1"/>
          </p:cNvPicPr>
          <p:nvPr/>
        </p:nvPicPr>
        <p:blipFill>
          <a:blip r:embed="rId3"/>
          <a:stretch>
            <a:fillRect/>
          </a:stretch>
        </p:blipFill>
        <p:spPr>
          <a:xfrm>
            <a:off x="4991310" y="2322929"/>
            <a:ext cx="4152690" cy="3464901"/>
          </a:xfrm>
          <a:prstGeom prst="rect">
            <a:avLst/>
          </a:prstGeom>
        </p:spPr>
      </p:pic>
      <p:sp>
        <p:nvSpPr>
          <p:cNvPr id="6" name="TextBox 5"/>
          <p:cNvSpPr txBox="1"/>
          <p:nvPr/>
        </p:nvSpPr>
        <p:spPr>
          <a:xfrm>
            <a:off x="457200" y="5787830"/>
            <a:ext cx="1724300" cy="369332"/>
          </a:xfrm>
          <a:prstGeom prst="rect">
            <a:avLst/>
          </a:prstGeom>
          <a:noFill/>
        </p:spPr>
        <p:txBody>
          <a:bodyPr wrap="none" rtlCol="0">
            <a:spAutoFit/>
          </a:bodyPr>
          <a:lstStyle/>
          <a:p>
            <a:r>
              <a:rPr lang="en-US" dirty="0" smtClean="0"/>
              <a:t>Jack Hills zircons</a:t>
            </a:r>
            <a:endParaRPr lang="en-US" dirty="0"/>
          </a:p>
        </p:txBody>
      </p:sp>
    </p:spTree>
    <p:extLst>
      <p:ext uri="{BB962C8B-B14F-4D97-AF65-F5344CB8AC3E}">
        <p14:creationId xmlns:p14="http://schemas.microsoft.com/office/powerpoint/2010/main" val="3309729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2648</TotalTime>
  <Words>2846</Words>
  <Application>Microsoft Macintosh PowerPoint</Application>
  <PresentationFormat>On-screen Show (4:3)</PresentationFormat>
  <Paragraphs>313</Paragraphs>
  <Slides>42</Slides>
  <Notes>4</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10_Office Theme</vt:lpstr>
      <vt:lpstr>GEOS 22060/ GEOS 32060 / ASTR 45900 </vt:lpstr>
      <vt:lpstr>Logistics  </vt:lpstr>
      <vt:lpstr>Lecture 1: Earth history /  Key points</vt:lpstr>
      <vt:lpstr>RISE OF OXYGEN:</vt:lpstr>
      <vt:lpstr>LIFE</vt:lpstr>
      <vt:lpstr>PowerPoint Presentation</vt:lpstr>
      <vt:lpstr>Lecture 2: From Earth history to the Circumstellar Habitable Zone concept: Key points</vt:lpstr>
      <vt:lpstr>What can we infer about climate from the continuity of life?</vt:lpstr>
      <vt:lpstr>Evidence for oceans on Earth &gt;4.0 Ga</vt:lpstr>
      <vt:lpstr>Glaciation uncommon in Earth history</vt:lpstr>
      <vt:lpstr>PowerPoint Presentation</vt:lpstr>
      <vt:lpstr>Earth’s pO2, pCO2, and ocean chemistry have changed over time. </vt:lpstr>
      <vt:lpstr>PowerPoint Presentation</vt:lpstr>
      <vt:lpstr>Warming by CH4 in addition to CO2?</vt:lpstr>
      <vt:lpstr>PowerPoint Presentation</vt:lpstr>
      <vt:lpstr>In addition to possible indirect (climatic) challenges, oxygenation of the biosphere posed a direct challenge to metabolism. But after oxygenation, reaction networks became more diverse and ramified.</vt:lpstr>
      <vt:lpstr>Using genetic data to probe paleoclimate? </vt:lpstr>
      <vt:lpstr>The processes discussed today operate on 10^(5-12) yr timescales, much longer than the ~10^(2-3) yr timescales associated with the human response to human-induced climate change.</vt:lpstr>
      <vt:lpstr>PowerPoint Presentation</vt:lpstr>
      <vt:lpstr>Lecture 2: From Earth history to the Circumstellar Habitable Zone concept: Key points</vt:lpstr>
      <vt:lpstr>PowerPoint Presentation</vt:lpstr>
      <vt:lpstr>PowerPoint Presentation</vt:lpstr>
      <vt:lpstr>Lecture 2: From Earth history to the Circumstellar Habitable Zone concept: Key points</vt:lpstr>
      <vt:lpstr>Observation: CO2 concentration does not change quickly;  therefore CO2 supply is almost exactly equal to CO2 removal.</vt:lpstr>
      <vt:lpstr>Lecture 2: From Earth history to the Circumstellar Habitable Zone concept: Key points</vt:lpstr>
      <vt:lpstr>Definitions of a habitable planet</vt:lpstr>
      <vt:lpstr>The carbonate-silicate feedback hypothesis involves both on-land weathering and seawater chemistry</vt:lpstr>
      <vt:lpstr>The carbonate-silicate feedback hypothesis involves both on-land weathering and seawater chemistry</vt:lpstr>
      <vt:lpstr>Short-term vs. long term carbon cycle</vt:lpstr>
      <vt:lpstr>13C shows that 70%-80% of CO2 released by volcanoes is taken up by carbonates (organic matter C-sink is relatively unimportant)</vt:lpstr>
      <vt:lpstr>Erosion driven by tectonic uplift is required to provide cations to balance CO2 supplied by volcanic outgassing. </vt:lpstr>
      <vt:lpstr>Lecture 2: From Earth history to the Circumstellar Habitable Zone concept: Key points</vt:lpstr>
      <vt:lpstr>Definitions of a habitable planet</vt:lpstr>
      <vt:lpstr>The Habitable Zone is bounded by luminosities that trigger unrecoverable climate crises</vt:lpstr>
      <vt:lpstr>Backup slides</vt:lpstr>
      <vt:lpstr>PowerPoint Presentation</vt:lpstr>
      <vt:lpstr>Origin of oxygenic photosynthesis</vt:lpstr>
      <vt:lpstr>PowerPoint Presentation</vt:lpstr>
      <vt:lpstr>Recent parameterizations of the Walker et al. (1981) feedback</vt:lpstr>
      <vt:lpstr>Carbonate weathering has no net effect</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Kite</dc:creator>
  <cp:lastModifiedBy>Edwin Kite</cp:lastModifiedBy>
  <cp:revision>140</cp:revision>
  <dcterms:created xsi:type="dcterms:W3CDTF">2016-01-07T03:39:51Z</dcterms:created>
  <dcterms:modified xsi:type="dcterms:W3CDTF">2018-04-05T04:44:01Z</dcterms:modified>
</cp:coreProperties>
</file>