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9" r:id="rId2"/>
    <p:sldId id="827" r:id="rId3"/>
    <p:sldId id="818" r:id="rId4"/>
    <p:sldId id="819" r:id="rId5"/>
    <p:sldId id="820" r:id="rId6"/>
    <p:sldId id="821" r:id="rId7"/>
    <p:sldId id="822" r:id="rId8"/>
    <p:sldId id="825" r:id="rId9"/>
    <p:sldId id="823" r:id="rId10"/>
    <p:sldId id="826" r:id="rId11"/>
    <p:sldId id="824" r:id="rId12"/>
    <p:sldId id="828" r:id="rId13"/>
    <p:sldId id="829" r:id="rId14"/>
    <p:sldId id="831" r:id="rId15"/>
    <p:sldId id="841" r:id="rId16"/>
    <p:sldId id="833" r:id="rId17"/>
    <p:sldId id="840" r:id="rId18"/>
    <p:sldId id="834" r:id="rId19"/>
    <p:sldId id="842" r:id="rId20"/>
    <p:sldId id="835" r:id="rId21"/>
    <p:sldId id="832" r:id="rId22"/>
    <p:sldId id="837" r:id="rId23"/>
    <p:sldId id="838" r:id="rId24"/>
    <p:sldId id="839" r:id="rId25"/>
    <p:sldId id="836" r:id="rId26"/>
    <p:sldId id="83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74" autoAdjust="0"/>
    <p:restoredTop sz="96927" autoAdjust="0"/>
  </p:normalViewPr>
  <p:slideViewPr>
    <p:cSldViewPr snapToGrid="0" snapToObjects="1">
      <p:cViewPr>
        <p:scale>
          <a:sx n="90" d="100"/>
          <a:sy n="90" d="100"/>
        </p:scale>
        <p:origin x="-208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From climate reconstruction to climate evolution modeling.</a:t>
            </a:r>
          </a:p>
        </p:txBody>
      </p:sp>
      <p:sp>
        <p:nvSpPr>
          <p:cNvPr id="251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FD3A2F-D1D9-3340-B116-2D5C19F24CB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5/28/18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/>
          <a:p>
            <a:r>
              <a:rPr lang="en-US" dirty="0" smtClean="0"/>
              <a:t>Lecture 17</a:t>
            </a:r>
          </a:p>
          <a:p>
            <a:r>
              <a:rPr lang="en-US" dirty="0" smtClean="0">
                <a:sym typeface="Wingdings"/>
              </a:rPr>
              <a:t>Thursday 24 May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7244"/>
            <a:ext cx="8826500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4053" y="6433445"/>
            <a:ext cx="2489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Waite et al. Nature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0"/>
            <a:ext cx="3987800" cy="49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395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Energy is available for life on </a:t>
            </a:r>
            <a:r>
              <a:rPr lang="en-US" b="1" dirty="0" err="1" smtClean="0"/>
              <a:t>Enceladus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605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Exoplanet habitability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9333" y="685800"/>
            <a:ext cx="8771467" cy="55499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HABITABLE-ZONE 1-2 EARTH RADIUS PLANETS ARE NUMEROUS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HABITABLE-ZONE 1-2 EARTH RADIUS PLANETS ARE LIKELY DIVERSE COMPOSITIONALLY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MG/SI/FE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WATER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CARBON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THE M-STAR OPPORTUNITY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PROBLEMS FOR HABITABILITY FOR PLANETS 	 	  	  	 	  ORBITING M-STARS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INTERSTELLAR MISSIONS?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aseline="-25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aseline="-25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aseline="-25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3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Exoplanets are detected mainly through radial velocity measurements and transits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222"/>
            <a:ext cx="3798880" cy="3162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2766671" y="2175209"/>
            <a:ext cx="27107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Proxima</a:t>
            </a:r>
            <a:r>
              <a:rPr lang="en-US" dirty="0" smtClean="0"/>
              <a:t> Centauri b</a:t>
            </a:r>
          </a:p>
          <a:p>
            <a:r>
              <a:rPr lang="en-US" dirty="0" err="1"/>
              <a:t>Anglada-</a:t>
            </a:r>
            <a:r>
              <a:rPr lang="en-US" dirty="0" err="1" smtClean="0"/>
              <a:t>Escudé</a:t>
            </a:r>
            <a:r>
              <a:rPr lang="en-US" dirty="0" smtClean="0"/>
              <a:t> et al. 2016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444" y="4206231"/>
            <a:ext cx="6928556" cy="265176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1981507" y="1044222"/>
            <a:ext cx="417382" cy="296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477000" y="1044222"/>
            <a:ext cx="14112" cy="27926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49469" y="3836899"/>
            <a:ext cx="303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TRAPPIST-1 (</a:t>
            </a:r>
            <a:r>
              <a:rPr lang="en-US" dirty="0" err="1" smtClean="0"/>
              <a:t>Gillon</a:t>
            </a:r>
            <a:r>
              <a:rPr lang="en-US" dirty="0" smtClean="0"/>
              <a:t> et al.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46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HABITABLE-ZONE 1-2 EARTH RADIUS PLANETS ARE NUMEROUS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3889"/>
            <a:ext cx="4545265" cy="2483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55" y="4679244"/>
            <a:ext cx="3810000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1778" y="1394556"/>
            <a:ext cx="198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Sunlike</a:t>
            </a:r>
            <a:r>
              <a:rPr lang="en-US" dirty="0" smtClean="0"/>
              <a:t> (FGK) stars: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06067" y="1232972"/>
            <a:ext cx="209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dwarf (M) stars: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53080" y="5122333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Dressing &amp; Charbonneau </a:t>
            </a:r>
            <a:r>
              <a:rPr lang="en-US" dirty="0" err="1" smtClean="0"/>
              <a:t>ApJ</a:t>
            </a:r>
            <a:r>
              <a:rPr lang="en-US" dirty="0" smtClean="0"/>
              <a:t> 2015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301" y="1916288"/>
            <a:ext cx="4429522" cy="320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85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6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HABITABLE-ZONE 1-2 EARTH RADIUS PLANETS ARE LIKELY DIVERSE COMPOSITIONALLY 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HYDROGEN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- </a:t>
            </a:r>
            <a:r>
              <a:rPr lang="en-US" dirty="0" smtClean="0">
                <a:solidFill>
                  <a:srgbClr val="000000"/>
                </a:solidFill>
              </a:rPr>
              <a:t>MG</a:t>
            </a:r>
            <a:r>
              <a:rPr lang="en-US" dirty="0">
                <a:solidFill>
                  <a:srgbClr val="000000"/>
                </a:solidFill>
              </a:rPr>
              <a:t>/SI/FE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- WATER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- CARBON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420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266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HABITABLE-ZONE 1-2 EARTH RADIUS PLANETS ARE LIKELY DIVERSE COMPOSITIONALLY </a:t>
            </a:r>
          </a:p>
          <a:p>
            <a:r>
              <a:rPr lang="en-US" dirty="0">
                <a:solidFill>
                  <a:srgbClr val="000000"/>
                </a:solidFill>
              </a:rPr>
              <a:t>	- HYDROGEN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123" y="711200"/>
            <a:ext cx="5397500" cy="614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778" y="5150556"/>
            <a:ext cx="1539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Ginzberg</a:t>
            </a:r>
            <a:r>
              <a:rPr lang="en-US" dirty="0" smtClean="0"/>
              <a:t> et al.</a:t>
            </a:r>
          </a:p>
          <a:p>
            <a:r>
              <a:rPr lang="en-US" dirty="0" err="1" smtClean="0"/>
              <a:t>ApJ</a:t>
            </a:r>
            <a:r>
              <a:rPr lang="en-US" dirty="0" smtClean="0"/>
              <a:t>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6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HABITABLE-ZONE 1-2 EARTH RADIUS PLANETS ARE LIKELY DIVERSE COMPOSITIONALLY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- MG/</a:t>
            </a:r>
            <a:r>
              <a:rPr lang="en-US" dirty="0" smtClean="0">
                <a:solidFill>
                  <a:srgbClr val="000000"/>
                </a:solidFill>
              </a:rPr>
              <a:t>SI, MG/FE, </a:t>
            </a:r>
            <a:r>
              <a:rPr lang="en-US" dirty="0" err="1" smtClean="0">
                <a:solidFill>
                  <a:srgbClr val="000000"/>
                </a:solidFill>
              </a:rPr>
              <a:t>e.t.c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63127" y="6293556"/>
            <a:ext cx="628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Jura &amp; Young, ‘Extrasolar </a:t>
            </a:r>
            <a:r>
              <a:rPr lang="en-US" dirty="0" err="1" smtClean="0"/>
              <a:t>cosmochemistry</a:t>
            </a:r>
            <a:r>
              <a:rPr lang="en-US" dirty="0" smtClean="0"/>
              <a:t>,’ Annual Reviews, 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" y="2356556"/>
            <a:ext cx="5720252" cy="3512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3111" y="2977444"/>
            <a:ext cx="316088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Constrained mainly by compositions of white dwarfs that are accreting </a:t>
            </a:r>
            <a:r>
              <a:rPr lang="en-US" dirty="0" smtClean="0">
                <a:solidFill>
                  <a:srgbClr val="000000"/>
                </a:solidFill>
              </a:rPr>
              <a:t>material </a:t>
            </a:r>
            <a:r>
              <a:rPr lang="en-US" dirty="0" err="1" smtClean="0">
                <a:solidFill>
                  <a:srgbClr val="000000"/>
                </a:solidFill>
              </a:rPr>
              <a:t>fderived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from tidally shredded planets.</a:t>
            </a:r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31444" y="5868811"/>
            <a:ext cx="235655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54777" y="5868811"/>
            <a:ext cx="160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 Earth radius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4777" y="4600941"/>
            <a:ext cx="146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 Solar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23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63127" y="6293556"/>
            <a:ext cx="628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Jura &amp; Young, ‘Extrasolar </a:t>
            </a:r>
            <a:r>
              <a:rPr lang="en-US" dirty="0" err="1" smtClean="0"/>
              <a:t>cosmochemistry</a:t>
            </a:r>
            <a:r>
              <a:rPr lang="en-US" dirty="0" smtClean="0"/>
              <a:t>,’ Annual Reviews,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533400"/>
            <a:ext cx="61849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76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6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HABITABLE-ZONE 1-2 EARTH RADIUS PLANETS ARE LIKELY DIVERSE COMPOSITIONALLY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- WATER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111" y="1425222"/>
            <a:ext cx="5212291" cy="5432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534" y="6094609"/>
            <a:ext cx="3057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Raymond et al. MNRAS Letters</a:t>
            </a:r>
          </a:p>
          <a:p>
            <a:r>
              <a:rPr lang="en-US" dirty="0" smtClean="0"/>
              <a:t>accepted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23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84"/>
            <a:ext cx="8229600" cy="756884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CYCLE-INDEPENDENT PLANETARY HABITABILITY ON EXOPLANET WATERWORLDS?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5344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6547556"/>
            <a:ext cx="2316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Ford, in revision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1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Homework 6 is due now</a:t>
            </a:r>
          </a:p>
          <a:p>
            <a:r>
              <a:rPr lang="en-US" dirty="0" smtClean="0"/>
              <a:t>Final </a:t>
            </a:r>
            <a:r>
              <a:rPr lang="en-US" b="1" dirty="0" smtClean="0"/>
              <a:t>for graduating seniors</a:t>
            </a:r>
            <a:r>
              <a:rPr lang="en-US" dirty="0" smtClean="0"/>
              <a:t> Thu 31 May HGS 430 9a-11a </a:t>
            </a:r>
          </a:p>
          <a:p>
            <a:r>
              <a:rPr lang="en-US" dirty="0" smtClean="0"/>
              <a:t>Office hours / review session Thu 31 May HGS 467 11a-1p, and/or by email arrangement</a:t>
            </a:r>
          </a:p>
          <a:p>
            <a:r>
              <a:rPr lang="en-US" dirty="0" smtClean="0"/>
              <a:t>Final </a:t>
            </a:r>
            <a:r>
              <a:rPr lang="en-US" b="1" dirty="0" smtClean="0"/>
              <a:t>for all other students </a:t>
            </a:r>
            <a:r>
              <a:rPr lang="en-US" dirty="0" smtClean="0"/>
              <a:t>10:30a-12:30a Thu 7 June</a:t>
            </a:r>
            <a:endParaRPr lang="en-US" b="1" dirty="0" smtClean="0"/>
          </a:p>
          <a:p>
            <a:r>
              <a:rPr lang="en-US" dirty="0" smtClean="0"/>
              <a:t>Term papers (for graduate students, and undergraduates who chose the term paper option) due at the start of the final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21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HABITABLE-ZONE 1-2 EARTH RADIUS PLANETS ARE LIKELY DIVERSE COMPOSITIONALLY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- CARBON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044700"/>
            <a:ext cx="7391400" cy="4813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5892800" y="3641664"/>
            <a:ext cx="606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Dasgupta</a:t>
            </a:r>
            <a:r>
              <a:rPr lang="en-US" dirty="0" smtClean="0"/>
              <a:t> et al. 2013, Reviews in Mineralogy &amp; Geochemistry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23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22" y="56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THE M-STAR </a:t>
            </a:r>
            <a:r>
              <a:rPr lang="en-US" dirty="0" smtClean="0">
                <a:solidFill>
                  <a:srgbClr val="000000"/>
                </a:solidFill>
              </a:rPr>
              <a:t>OPPORTUNITY: RELATIVELY DEEPER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AND MORE FREQUENT TRANSITS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 EASIER TO DETECT &amp; CHARACTERIZE 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22" y="1968500"/>
            <a:ext cx="77343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95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74800"/>
            <a:ext cx="9144000" cy="843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Title 1"/>
          <p:cNvSpPr txBox="1">
            <a:spLocks/>
          </p:cNvSpPr>
          <p:nvPr/>
        </p:nvSpPr>
        <p:spPr bwMode="auto">
          <a:xfrm>
            <a:off x="1016000" y="2603500"/>
            <a:ext cx="7177088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2800">
                <a:solidFill>
                  <a:schemeClr val="bg1"/>
                </a:solidFill>
              </a:rPr>
              <a:t>Rocky planets in the habitable zone</a:t>
            </a:r>
          </a:p>
          <a:p>
            <a:r>
              <a:rPr lang="en-US" altLang="ja-JP" sz="2800">
                <a:solidFill>
                  <a:schemeClr val="bg1"/>
                </a:solidFill>
              </a:rPr>
              <a:t>around red dwarfs (75% of stars in </a:t>
            </a:r>
          </a:p>
          <a:p>
            <a:r>
              <a:rPr lang="en-US" altLang="ja-JP" sz="2800">
                <a:solidFill>
                  <a:schemeClr val="bg1"/>
                </a:solidFill>
              </a:rPr>
              <a:t>the Galaxy) should have a </a:t>
            </a:r>
          </a:p>
          <a:p>
            <a:r>
              <a:rPr lang="en-US" altLang="ja-JP" sz="2800">
                <a:solidFill>
                  <a:schemeClr val="bg1"/>
                </a:solidFill>
              </a:rPr>
              <a:t>permanent dayside and nightside</a:t>
            </a:r>
          </a:p>
          <a:p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47460" name="Title 1"/>
          <p:cNvSpPr txBox="1">
            <a:spLocks/>
          </p:cNvSpPr>
          <p:nvPr/>
        </p:nvSpPr>
        <p:spPr bwMode="auto">
          <a:xfrm>
            <a:off x="0" y="2589213"/>
            <a:ext cx="9144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47461" name="TextBox 7"/>
          <p:cNvSpPr txBox="1">
            <a:spLocks noChangeArrowheads="1"/>
          </p:cNvSpPr>
          <p:nvPr/>
        </p:nvSpPr>
        <p:spPr bwMode="auto">
          <a:xfrm>
            <a:off x="0" y="5353050"/>
            <a:ext cx="40973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200">
                <a:solidFill>
                  <a:schemeClr val="bg1"/>
                </a:solidFill>
              </a:rPr>
              <a:t>Example: GJ 1214b </a:t>
            </a:r>
          </a:p>
          <a:p>
            <a:r>
              <a:rPr lang="en-US" sz="2200">
                <a:solidFill>
                  <a:schemeClr val="bg1"/>
                </a:solidFill>
              </a:rPr>
              <a:t>(Charbonneau et al., Nature 2009; </a:t>
            </a:r>
          </a:p>
          <a:p>
            <a:r>
              <a:rPr lang="en-US" sz="2200">
                <a:solidFill>
                  <a:schemeClr val="bg1"/>
                </a:solidFill>
              </a:rPr>
              <a:t>Bean et al., Nature 2010)</a:t>
            </a:r>
          </a:p>
        </p:txBody>
      </p:sp>
      <p:sp>
        <p:nvSpPr>
          <p:cNvPr id="147462" name="TextBox 10"/>
          <p:cNvSpPr txBox="1">
            <a:spLocks noChangeArrowheads="1"/>
          </p:cNvSpPr>
          <p:nvPr/>
        </p:nvSpPr>
        <p:spPr bwMode="auto">
          <a:xfrm>
            <a:off x="0" y="6380163"/>
            <a:ext cx="65833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à"/>
            </a:pPr>
            <a:r>
              <a:rPr lang="en-US" sz="2500">
                <a:solidFill>
                  <a:schemeClr val="bg1"/>
                </a:solidFill>
              </a:rPr>
              <a:t>Exoplanet phase curves can test this prediction</a:t>
            </a:r>
          </a:p>
        </p:txBody>
      </p:sp>
      <p:sp>
        <p:nvSpPr>
          <p:cNvPr id="147463" name="Rectangle 13"/>
          <p:cNvSpPr>
            <a:spLocks noChangeArrowheads="1"/>
          </p:cNvSpPr>
          <p:nvPr/>
        </p:nvSpPr>
        <p:spPr bwMode="auto">
          <a:xfrm rot="-5400000">
            <a:off x="7346951" y="5060950"/>
            <a:ext cx="322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i="1">
                <a:solidFill>
                  <a:srgbClr val="FFFFFF"/>
                </a:solidFill>
              </a:rPr>
              <a:t>Visualization: CfA/David Aguilar</a:t>
            </a:r>
            <a:endParaRPr lang="en-US" i="1">
              <a:solidFill>
                <a:srgbClr val="FFFFFF"/>
              </a:solidFill>
            </a:endParaRPr>
          </a:p>
        </p:txBody>
      </p:sp>
      <p:sp>
        <p:nvSpPr>
          <p:cNvPr id="147465" name="TextBox 2"/>
          <p:cNvSpPr txBox="1">
            <a:spLocks noChangeArrowheads="1"/>
          </p:cNvSpPr>
          <p:nvPr/>
        </p:nvSpPr>
        <p:spPr bwMode="auto">
          <a:xfrm>
            <a:off x="10998200" y="43053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2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XUV FLUX SUSTAINED FOR LONG PERIOD FOR SMALL STARS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945922"/>
            <a:ext cx="8877300" cy="427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9360" y="6488668"/>
            <a:ext cx="417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Lammer et al. 2009 Space Science Reviews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269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22" y="966081"/>
            <a:ext cx="452402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STRONGER STELLAR WIND </a:t>
            </a:r>
            <a:r>
              <a:rPr lang="en-US" dirty="0" smtClean="0">
                <a:sym typeface="Wingdings"/>
              </a:rPr>
              <a:t> STRONGER NONTHERMAL ATMOSPHERIC ESCPAE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623" y="0"/>
            <a:ext cx="3734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17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ADDITIONAL PROBLEMS </a:t>
            </a:r>
            <a:r>
              <a:rPr lang="en-US" dirty="0">
                <a:solidFill>
                  <a:srgbClr val="000000"/>
                </a:solidFill>
              </a:rPr>
              <a:t>FOR HABITABILITY FOR </a:t>
            </a:r>
            <a:r>
              <a:rPr lang="en-US" dirty="0" smtClean="0">
                <a:solidFill>
                  <a:srgbClr val="000000"/>
                </a:solidFill>
              </a:rPr>
              <a:t>PLANETS ORBITING </a:t>
            </a:r>
            <a:r>
              <a:rPr lang="en-US" dirty="0">
                <a:solidFill>
                  <a:srgbClr val="000000"/>
                </a:solidFill>
              </a:rPr>
              <a:t>M-</a:t>
            </a:r>
            <a:r>
              <a:rPr lang="en-US" dirty="0" smtClean="0">
                <a:solidFill>
                  <a:srgbClr val="000000"/>
                </a:solidFill>
              </a:rPr>
              <a:t>STARS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111" y="1128888"/>
            <a:ext cx="4674252" cy="5447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7480" y="6488668"/>
            <a:ext cx="196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et al. </a:t>
            </a:r>
            <a:r>
              <a:rPr lang="en-US" dirty="0" err="1" smtClean="0"/>
              <a:t>ApJ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26642" y="759556"/>
            <a:ext cx="421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Enhanced Substellar Weathering Instability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668" y="6463086"/>
            <a:ext cx="303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Tarter et al. Astrobiology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19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7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INTERSTELLAR MISSIONS?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3978"/>
            <a:ext cx="91440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Current distance record: Voyager 1 @ 0.8 light-days</a:t>
            </a:r>
          </a:p>
          <a:p>
            <a:r>
              <a:rPr lang="en-US" sz="2500" dirty="0" smtClean="0"/>
              <a:t>No interstellar missions have been funded</a:t>
            </a:r>
          </a:p>
          <a:p>
            <a:r>
              <a:rPr lang="en-US" sz="2500" dirty="0" smtClean="0"/>
              <a:t>The technology for an interstellar mission does not currently exist</a:t>
            </a:r>
          </a:p>
          <a:p>
            <a:r>
              <a:rPr lang="en-US" sz="2500" dirty="0" smtClean="0"/>
              <a:t>Breakthrough </a:t>
            </a:r>
            <a:r>
              <a:rPr lang="en-US" sz="2500" dirty="0" err="1" smtClean="0"/>
              <a:t>Starshot</a:t>
            </a:r>
            <a:r>
              <a:rPr lang="en-US" sz="2500" dirty="0" smtClean="0"/>
              <a:t> is a philanthropically-funded technology development project for a laser-accelerated interstellar </a:t>
            </a:r>
            <a:r>
              <a:rPr lang="en-US" sz="2500" dirty="0" err="1" smtClean="0"/>
              <a:t>lightsail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7233"/>
            <a:ext cx="4683634" cy="2634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21777"/>
            <a:ext cx="710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50-70GW power, 0.1 gram payload, 5000g acceleration, 0.2c cruise speed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3565524"/>
            <a:ext cx="43180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22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>
                <a:solidFill>
                  <a:srgbClr val="A6A6A6"/>
                </a:solidFill>
              </a:rPr>
              <a:t>	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PHYSICAL BASIS FOR LONG-TERM OCEAN STABILITY</a:t>
            </a:r>
            <a:endParaRPr lang="en-US" baseline="-25000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FUTURE TESTS AND TECHNIQUES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Persistent global ice cover: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5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How to confirm a global sub-ice ocean exists:</a:t>
            </a:r>
            <a:br>
              <a:rPr lang="en-US" sz="3000" dirty="0" smtClean="0"/>
            </a:br>
            <a:r>
              <a:rPr lang="en-US" sz="3000" dirty="0" smtClean="0"/>
              <a:t>decoupling of ice shell from deep interior by ocean increases the amplitude of</a:t>
            </a:r>
            <a:br>
              <a:rPr lang="en-US" sz="3000" dirty="0" smtClean="0"/>
            </a:br>
            <a:r>
              <a:rPr lang="en-US" sz="3000" dirty="0" smtClean="0"/>
              <a:t>gravity tides and/or physical </a:t>
            </a:r>
            <a:r>
              <a:rPr lang="en-US" sz="3000" dirty="0" err="1" smtClean="0"/>
              <a:t>libration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5500"/>
            <a:ext cx="5204298" cy="40767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768600" y="1638300"/>
            <a:ext cx="2921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72200" y="1638300"/>
            <a:ext cx="10287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283" y="2406650"/>
            <a:ext cx="3887717" cy="2216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3600" y="2184400"/>
            <a:ext cx="257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Thomas et al. Icarus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883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94700" cy="787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the thickness of the ice shell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5344"/>
            <a:ext cx="7569200" cy="58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6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25306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7700" y="5834"/>
            <a:ext cx="190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(Stone Aerospace)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596900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 reactor</a:t>
            </a:r>
          </a:p>
          <a:p>
            <a:r>
              <a:rPr lang="en-US" dirty="0" smtClean="0"/>
              <a:t>is required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Landing and recovering </a:t>
            </a:r>
            <a:br>
              <a:rPr lang="en-US" dirty="0" smtClean="0"/>
            </a:br>
            <a:r>
              <a:rPr lang="en-US" dirty="0" smtClean="0"/>
              <a:t>ocean materials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047" y="2286000"/>
            <a:ext cx="447877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36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2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" y="38100"/>
            <a:ext cx="826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shortcut: sample material from the </a:t>
            </a:r>
            <a:r>
              <a:rPr lang="en-US" dirty="0" err="1" smtClean="0"/>
              <a:t>cryovolcanic</a:t>
            </a:r>
            <a:r>
              <a:rPr lang="en-US" dirty="0" smtClean="0"/>
              <a:t> plumes of Saturn’s moon </a:t>
            </a:r>
            <a:r>
              <a:rPr lang="en-US" dirty="0" err="1" smtClean="0"/>
              <a:t>Enceladus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70052" y="599348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NASA/JPL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862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19334" y="6293556"/>
            <a:ext cx="243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Rubin PNAS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778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‘tiger stripes’ that launch </a:t>
            </a:r>
            <a:r>
              <a:rPr lang="en-US" b="1" dirty="0" err="1" smtClean="0"/>
              <a:t>Enceladus</a:t>
            </a:r>
            <a:r>
              <a:rPr lang="en-US" b="1" dirty="0" smtClean="0"/>
              <a:t>’ geysers are gateways to a global ocean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69332"/>
            <a:ext cx="7138811" cy="4429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6034"/>
            <a:ext cx="5672667" cy="212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2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017"/>
            <a:ext cx="9144000" cy="4714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5087" y="5383117"/>
            <a:ext cx="228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Hsu et al. Nature 2015</a:t>
            </a:r>
          </a:p>
        </p:txBody>
      </p:sp>
      <p:sp>
        <p:nvSpPr>
          <p:cNvPr id="6" name="Rectangle 5"/>
          <p:cNvSpPr/>
          <p:nvPr/>
        </p:nvSpPr>
        <p:spPr>
          <a:xfrm>
            <a:off x="4191000" y="4846895"/>
            <a:ext cx="1028700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70300" y="5065617"/>
            <a:ext cx="153032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correct –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now known to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 global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5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Hydrothermal vents were active at the </a:t>
            </a:r>
            <a:r>
              <a:rPr lang="en-US" b="1" dirty="0" err="1" smtClean="0"/>
              <a:t>Enceladus</a:t>
            </a:r>
            <a:r>
              <a:rPr lang="en-US" b="1" dirty="0" smtClean="0"/>
              <a:t> seafloor geologically recently </a:t>
            </a:r>
          </a:p>
          <a:p>
            <a:r>
              <a:rPr lang="en-US" b="1" dirty="0" smtClean="0"/>
              <a:t>(inference: probably active today also)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0403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19539</TotalTime>
  <Words>660</Words>
  <Application>Microsoft Macintosh PowerPoint</Application>
  <PresentationFormat>On-screen Show (4:3)</PresentationFormat>
  <Paragraphs>114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GEOS 22060/ GEOS 32060</vt:lpstr>
      <vt:lpstr>PowerPoint Presentation</vt:lpstr>
      <vt:lpstr>Ice-covered oceans</vt:lpstr>
      <vt:lpstr>How to confirm a global sub-ice ocean exists: decoupling of ice shell from deep interior by ocean increases the amplitude of gravity tides and/or physical libration</vt:lpstr>
      <vt:lpstr>Measuring the thickness of the ice shell</vt:lpstr>
      <vt:lpstr>Landing and recovering  ocean materials</vt:lpstr>
      <vt:lpstr>PowerPoint Presentation</vt:lpstr>
      <vt:lpstr>PowerPoint Presentation</vt:lpstr>
      <vt:lpstr>PowerPoint Presentation</vt:lpstr>
      <vt:lpstr>PowerPoint Presentation</vt:lpstr>
      <vt:lpstr>Exoplanet habitability</vt:lpstr>
      <vt:lpstr>Exoplanets are detected mainly through radial velocity measurements and transits</vt:lpstr>
      <vt:lpstr>HABITABLE-ZONE 1-2 EARTH RADIUS PLANETS ARE NUMEROUS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CYCLE-INDEPENDENT PLANETARY HABITABILITY ON EXOPLANET WATERWORLDS?</vt:lpstr>
      <vt:lpstr>PowerPoint Presentation</vt:lpstr>
      <vt:lpstr>PowerPoint Presentation</vt:lpstr>
      <vt:lpstr>PowerPoint Presentation</vt:lpstr>
      <vt:lpstr>HIGH XUV FLUX SUSTAINED FOR LONG PERIOD FOR SMALL STARS</vt:lpstr>
      <vt:lpstr>STRONGER STELLAR WIND  STRONGER NONTHERMAL ATMOSPHERIC ESCPAE</vt:lpstr>
      <vt:lpstr>PowerPoint Presentation</vt:lpstr>
      <vt:lpstr>INTERSTELLAR MISSIONS?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608</cp:revision>
  <dcterms:created xsi:type="dcterms:W3CDTF">2016-01-07T03:39:51Z</dcterms:created>
  <dcterms:modified xsi:type="dcterms:W3CDTF">2018-05-29T06:50:28Z</dcterms:modified>
</cp:coreProperties>
</file>