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9" r:id="rId2"/>
    <p:sldId id="394" r:id="rId3"/>
    <p:sldId id="787" r:id="rId4"/>
    <p:sldId id="788" r:id="rId5"/>
    <p:sldId id="789" r:id="rId6"/>
    <p:sldId id="792" r:id="rId7"/>
    <p:sldId id="793" r:id="rId8"/>
    <p:sldId id="794" r:id="rId9"/>
    <p:sldId id="795" r:id="rId10"/>
    <p:sldId id="796" r:id="rId11"/>
    <p:sldId id="797" r:id="rId12"/>
    <p:sldId id="798" r:id="rId13"/>
    <p:sldId id="799" r:id="rId14"/>
    <p:sldId id="800" r:id="rId15"/>
    <p:sldId id="801" r:id="rId16"/>
    <p:sldId id="802" r:id="rId17"/>
    <p:sldId id="803" r:id="rId18"/>
    <p:sldId id="804" r:id="rId19"/>
    <p:sldId id="805" r:id="rId20"/>
    <p:sldId id="806" r:id="rId21"/>
    <p:sldId id="807" r:id="rId22"/>
    <p:sldId id="808" r:id="rId23"/>
    <p:sldId id="809" r:id="rId24"/>
    <p:sldId id="810" r:id="rId25"/>
    <p:sldId id="811" r:id="rId26"/>
    <p:sldId id="812" r:id="rId27"/>
    <p:sldId id="813" r:id="rId28"/>
    <p:sldId id="814" r:id="rId29"/>
    <p:sldId id="815" r:id="rId30"/>
    <p:sldId id="816" r:id="rId31"/>
    <p:sldId id="817" r:id="rId32"/>
    <p:sldId id="818" r:id="rId33"/>
    <p:sldId id="819" r:id="rId34"/>
    <p:sldId id="820" r:id="rId35"/>
    <p:sldId id="821" r:id="rId36"/>
    <p:sldId id="822" r:id="rId37"/>
    <p:sldId id="825" r:id="rId38"/>
    <p:sldId id="823" r:id="rId39"/>
    <p:sldId id="826" r:id="rId40"/>
    <p:sldId id="82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74" autoAdjust="0"/>
    <p:restoredTop sz="96927" autoAdjust="0"/>
  </p:normalViewPr>
  <p:slideViewPr>
    <p:cSldViewPr snapToGrid="0" snapToObjects="1">
      <p:cViewPr>
        <p:scale>
          <a:sx n="90" d="100"/>
          <a:sy n="90" d="100"/>
        </p:scale>
        <p:origin x="-688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Lecture </a:t>
            </a:r>
            <a:r>
              <a:rPr lang="en-US" dirty="0" smtClean="0"/>
              <a:t>17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Thursday 24 </a:t>
            </a:r>
            <a:r>
              <a:rPr lang="en-US" dirty="0" smtClean="0">
                <a:sym typeface="Wingdings"/>
              </a:rPr>
              <a:t>May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8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43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Controversial </a:t>
            </a:r>
            <a:r>
              <a:rPr lang="en-US" sz="3000" dirty="0" smtClean="0"/>
              <a:t>claims of plate tectonics on </a:t>
            </a:r>
            <a:r>
              <a:rPr lang="en-US" sz="3000" dirty="0" err="1" smtClean="0"/>
              <a:t>Enceladus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06500"/>
            <a:ext cx="8128000" cy="444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4100" y="5651500"/>
            <a:ext cx="310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Kattenhorn</a:t>
            </a:r>
            <a:r>
              <a:rPr lang="en-US" dirty="0" smtClean="0"/>
              <a:t> et al. Nature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17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904421"/>
            <a:ext cx="8001000" cy="58864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15712"/>
            <a:ext cx="9144000" cy="67582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Candidate </a:t>
            </a:r>
            <a:r>
              <a:rPr lang="en-US" sz="3000" dirty="0" err="1"/>
              <a:t>c</a:t>
            </a:r>
            <a:r>
              <a:rPr lang="en-US" sz="3000" dirty="0" err="1" smtClean="0"/>
              <a:t>ryovolcanic</a:t>
            </a:r>
            <a:r>
              <a:rPr lang="en-US" sz="3000" dirty="0" smtClean="0"/>
              <a:t> </a:t>
            </a:r>
            <a:r>
              <a:rPr lang="en-US" sz="3000" dirty="0" smtClean="0"/>
              <a:t>(water vapor) </a:t>
            </a:r>
            <a:r>
              <a:rPr lang="en-US" sz="3000" dirty="0" smtClean="0"/>
              <a:t>plumes detected by HST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556500" y="536740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Roth et al. Science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04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0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Europa is differentiated in to a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 layer, rock mantle, and metal core. The ice above the ocean is at least 1 km thick (best estimate 30 km thick)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8034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17604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1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Gravity data constrain Europa’s ocean thickness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96900"/>
            <a:ext cx="7728946" cy="5854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8662" y="6495534"/>
            <a:ext cx="288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Anderson et al. Science 1998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5100" y="5765800"/>
            <a:ext cx="3160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-25000" dirty="0" smtClean="0"/>
              <a:t>22</a:t>
            </a:r>
            <a:r>
              <a:rPr lang="en-US" dirty="0" smtClean="0"/>
              <a:t> = gravitational anomaly</a:t>
            </a:r>
          </a:p>
          <a:p>
            <a:r>
              <a:rPr lang="en-US" dirty="0" smtClean="0"/>
              <a:t>associated with tidal elongation</a:t>
            </a:r>
          </a:p>
          <a:p>
            <a:r>
              <a:rPr lang="en-US" dirty="0" smtClean="0"/>
              <a:t>towards and away from Jupiter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503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0"/>
            <a:ext cx="5058141" cy="4732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3800" y="6121400"/>
            <a:ext cx="331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Khuruna</a:t>
            </a:r>
            <a:r>
              <a:rPr lang="en-US" dirty="0" smtClean="0"/>
              <a:t> et al., Astrobiology 2002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7800" y="6078666"/>
            <a:ext cx="353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lines: data</a:t>
            </a:r>
          </a:p>
          <a:p>
            <a:r>
              <a:rPr lang="en-US" dirty="0" smtClean="0"/>
              <a:t>Dashed lines: induced-dipole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02296" y="3467100"/>
            <a:ext cx="424170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technique works because Jupiter</a:t>
            </a:r>
          </a:p>
          <a:p>
            <a:r>
              <a:rPr lang="en-US" dirty="0" smtClean="0"/>
              <a:t>has an inclined magnetic field (10 degrees).</a:t>
            </a:r>
          </a:p>
          <a:p>
            <a:r>
              <a:rPr lang="en-US" dirty="0" smtClean="0"/>
              <a:t>Magnetic field strength varies from 400 </a:t>
            </a:r>
            <a:r>
              <a:rPr lang="en-US" dirty="0" err="1" smtClean="0"/>
              <a:t>nT</a:t>
            </a:r>
            <a:endParaRPr lang="en-US" dirty="0" smtClean="0"/>
          </a:p>
          <a:p>
            <a:r>
              <a:rPr lang="en-US" dirty="0" smtClean="0"/>
              <a:t>to 500 </a:t>
            </a:r>
            <a:r>
              <a:rPr lang="en-US" dirty="0" err="1" smtClean="0"/>
              <a:t>nT</a:t>
            </a:r>
            <a:r>
              <a:rPr lang="en-US" dirty="0" smtClean="0"/>
              <a:t> every 5 hours. </a:t>
            </a:r>
          </a:p>
          <a:p>
            <a:r>
              <a:rPr lang="en-US" dirty="0" smtClean="0"/>
              <a:t>It does not work at Saturn</a:t>
            </a:r>
          </a:p>
          <a:p>
            <a:r>
              <a:rPr lang="en-US" dirty="0" smtClean="0"/>
              <a:t>(axially aligned magnetic field).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64068"/>
            <a:ext cx="854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Magnetic data require a conducting fluid inside Europa; most likely a salty ocean.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04272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PHYSICAL BASIS FOR LONG-TERM OCEAN STABILITY</a:t>
            </a:r>
            <a:endParaRPr lang="en-US" baseline="-25000" dirty="0" smtClean="0"/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22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5718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3700" y="6223000"/>
            <a:ext cx="245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Murray &amp; Dermott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6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1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47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929640"/>
            <a:ext cx="7429500" cy="5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3559" y="6488668"/>
            <a:ext cx="290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Tobie</a:t>
            </a:r>
            <a:r>
              <a:rPr lang="en-US" dirty="0" smtClean="0"/>
              <a:t> et al. JGR-Planets 2003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6700" y="52599"/>
            <a:ext cx="7370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Tidal dissipation occurs in the silicate mantle, the ocean, and the ice shell.</a:t>
            </a:r>
          </a:p>
          <a:p>
            <a:r>
              <a:rPr lang="en-US" b="1" dirty="0" smtClean="0"/>
              <a:t>It is currently thought that dissipation in the ice shell is the most important </a:t>
            </a:r>
          </a:p>
          <a:p>
            <a:r>
              <a:rPr lang="en-US" b="1" dirty="0" smtClean="0"/>
              <a:t>(sustaining the ocean – warm insulation)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281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64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5323"/>
            <a:ext cx="9144000" cy="5287787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 </a:t>
            </a:r>
            <a:r>
              <a:rPr lang="en-US" dirty="0" smtClean="0"/>
              <a:t>of </a:t>
            </a:r>
            <a:r>
              <a:rPr lang="en-US" dirty="0" err="1" smtClean="0"/>
              <a:t>Chyba</a:t>
            </a:r>
            <a:r>
              <a:rPr lang="en-US" dirty="0" smtClean="0"/>
              <a:t> &amp; Phillips 2000</a:t>
            </a:r>
            <a:endParaRPr lang="en-US" dirty="0" smtClean="0"/>
          </a:p>
          <a:p>
            <a:r>
              <a:rPr lang="en-US" dirty="0" smtClean="0"/>
              <a:t>Ice-covered oceans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4992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12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2791" y="6350000"/>
            <a:ext cx="754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Schubert et al., ‘Interior of Europa,’ in the Europa Book, U. Arizona Press,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12000" y="2019300"/>
            <a:ext cx="213502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Io: 100x more</a:t>
            </a:r>
          </a:p>
          <a:p>
            <a:r>
              <a:rPr lang="en-US" dirty="0" smtClean="0"/>
              <a:t>volcanically active</a:t>
            </a:r>
          </a:p>
          <a:p>
            <a:r>
              <a:rPr lang="en-US" dirty="0" smtClean="0"/>
              <a:t>than Earth</a:t>
            </a:r>
          </a:p>
          <a:p>
            <a:endParaRPr lang="en-US" dirty="0"/>
          </a:p>
          <a:p>
            <a:r>
              <a:rPr lang="en-US" dirty="0" smtClean="0"/>
              <a:t>Europa: Ice-covered,</a:t>
            </a:r>
          </a:p>
          <a:p>
            <a:r>
              <a:rPr lang="en-US" dirty="0" smtClean="0"/>
              <a:t>internal water ocean</a:t>
            </a:r>
          </a:p>
          <a:p>
            <a:endParaRPr lang="en-US" dirty="0"/>
          </a:p>
          <a:p>
            <a:r>
              <a:rPr lang="en-US" dirty="0" smtClean="0"/>
              <a:t>Ganymede:</a:t>
            </a:r>
          </a:p>
          <a:p>
            <a:r>
              <a:rPr lang="en-US" dirty="0" smtClean="0"/>
              <a:t>Ice-covered,</a:t>
            </a:r>
          </a:p>
          <a:p>
            <a:r>
              <a:rPr lang="en-US" dirty="0" smtClean="0"/>
              <a:t>internal water </a:t>
            </a:r>
          </a:p>
          <a:p>
            <a:r>
              <a:rPr lang="en-US" dirty="0" smtClean="0"/>
              <a:t>oceans</a:t>
            </a:r>
          </a:p>
        </p:txBody>
      </p:sp>
    </p:spTree>
    <p:extLst>
      <p:ext uri="{BB962C8B-B14F-4D97-AF65-F5344CB8AC3E}">
        <p14:creationId xmlns:p14="http://schemas.microsoft.com/office/powerpoint/2010/main" val="2928041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686158"/>
            <a:ext cx="7594600" cy="5562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6248400"/>
            <a:ext cx="424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Schubert et al. Space Science Reviews 2010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6425" y="95766"/>
            <a:ext cx="88972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Link between tidal dissipation and internal temperature allows oscillations in internal temperature</a:t>
            </a:r>
            <a:endParaRPr lang="en-US" sz="1700" dirty="0"/>
          </a:p>
        </p:txBody>
      </p:sp>
      <p:sp>
        <p:nvSpPr>
          <p:cNvPr id="2" name="TextBox 1"/>
          <p:cNvSpPr txBox="1"/>
          <p:nvPr/>
        </p:nvSpPr>
        <p:spPr>
          <a:xfrm>
            <a:off x="3289300" y="3073400"/>
            <a:ext cx="2194982" cy="1477328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timescale set</a:t>
            </a:r>
          </a:p>
          <a:p>
            <a:pPr algn="ctr"/>
            <a:r>
              <a:rPr lang="en-US" dirty="0" smtClean="0"/>
              <a:t>by cooling time</a:t>
            </a:r>
          </a:p>
          <a:p>
            <a:pPr algn="ctr"/>
            <a:r>
              <a:rPr lang="en-US" dirty="0" smtClean="0"/>
              <a:t>of shell in</a:t>
            </a:r>
          </a:p>
          <a:p>
            <a:pPr algn="ctr"/>
            <a:r>
              <a:rPr lang="en-US" dirty="0" smtClean="0"/>
              <a:t>which dissipation</a:t>
            </a:r>
          </a:p>
          <a:p>
            <a:pPr algn="ctr"/>
            <a:r>
              <a:rPr lang="en-US" dirty="0" smtClean="0"/>
              <a:t>occurs (typically Myr)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570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92336"/>
            <a:ext cx="7467600" cy="5467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4701" y="6044168"/>
            <a:ext cx="3267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Hussmann &amp; </a:t>
            </a:r>
            <a:r>
              <a:rPr lang="en-US" dirty="0" err="1" smtClean="0"/>
              <a:t>Spohn</a:t>
            </a:r>
            <a:r>
              <a:rPr lang="en-US" dirty="0" smtClean="0"/>
              <a:t>, Icarus, 2004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2900" y="24368"/>
            <a:ext cx="848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One possible solution for coupled Europa-Io orbital-thermal evolution: illustrative only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2203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4188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These feedbacks are common, and many mid-sized icy objects likely maintain H2O oceans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188"/>
            <a:ext cx="7035800" cy="6147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5800" y="2498635"/>
            <a:ext cx="2216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of the habitable</a:t>
            </a:r>
          </a:p>
          <a:p>
            <a:r>
              <a:rPr lang="en-US" dirty="0" smtClean="0"/>
              <a:t>volume in the Solar</a:t>
            </a:r>
          </a:p>
          <a:p>
            <a:r>
              <a:rPr lang="en-US" dirty="0" smtClean="0"/>
              <a:t>System is likely water</a:t>
            </a:r>
          </a:p>
          <a:p>
            <a:r>
              <a:rPr lang="en-US" dirty="0" smtClean="0"/>
              <a:t>in sub-ice oceans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5800" y="5103673"/>
            <a:ext cx="1841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graphic is from 2010. There is now evidence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libration</a:t>
            </a:r>
            <a:r>
              <a:rPr lang="en-US" dirty="0" smtClean="0"/>
              <a:t>) that </a:t>
            </a:r>
            <a:r>
              <a:rPr lang="en-US" dirty="0" err="1" smtClean="0"/>
              <a:t>Mimas</a:t>
            </a:r>
            <a:r>
              <a:rPr lang="en-US" dirty="0" smtClean="0"/>
              <a:t> also has a</a:t>
            </a:r>
          </a:p>
          <a:p>
            <a:r>
              <a:rPr lang="en-US" dirty="0" smtClean="0"/>
              <a:t>global ocean.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35800" y="794188"/>
            <a:ext cx="1937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boxes show</a:t>
            </a:r>
          </a:p>
          <a:p>
            <a:r>
              <a:rPr lang="en-US" dirty="0" smtClean="0"/>
              <a:t>worlds for which </a:t>
            </a:r>
          </a:p>
          <a:p>
            <a:r>
              <a:rPr lang="en-US" dirty="0" smtClean="0"/>
              <a:t>there is direct </a:t>
            </a:r>
          </a:p>
          <a:p>
            <a:r>
              <a:rPr lang="en-US" dirty="0" smtClean="0"/>
              <a:t>evidence for a</a:t>
            </a:r>
          </a:p>
          <a:p>
            <a:r>
              <a:rPr lang="en-US" dirty="0" smtClean="0"/>
              <a:t>sub-ice H2O ocean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0400" y="2755900"/>
            <a:ext cx="13462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41800" y="2755900"/>
            <a:ext cx="9398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2413000"/>
            <a:ext cx="8509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24500" y="4445000"/>
            <a:ext cx="11938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52500" y="5562600"/>
            <a:ext cx="6223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35800" y="3830408"/>
            <a:ext cx="2189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Ammonia</a:t>
            </a:r>
          </a:p>
          <a:p>
            <a:r>
              <a:rPr lang="en-US" dirty="0" smtClean="0"/>
              <a:t>antifreeze is </a:t>
            </a:r>
          </a:p>
          <a:p>
            <a:r>
              <a:rPr lang="en-US" dirty="0" smtClean="0"/>
              <a:t>important at Saturn’s</a:t>
            </a:r>
          </a:p>
          <a:p>
            <a:r>
              <a:rPr lang="en-US" dirty="0" smtClean="0"/>
              <a:t>orbit and beyond.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65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PHYSICAL BASIS FOR LONG-TERM OCEAN STABILITY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/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4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06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5800" y="6172200"/>
            <a:ext cx="172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 et al. 2007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600" y="13028"/>
            <a:ext cx="5074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Energy budget of Europa’s ocean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57643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0"/>
            <a:ext cx="551089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94300"/>
            <a:ext cx="1267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Nealson</a:t>
            </a:r>
            <a:endParaRPr lang="en-US" dirty="0" smtClean="0"/>
          </a:p>
          <a:p>
            <a:r>
              <a:rPr lang="en-US" dirty="0" smtClean="0"/>
              <a:t>JGR Planets</a:t>
            </a:r>
          </a:p>
          <a:p>
            <a:r>
              <a:rPr lang="en-US" dirty="0" smtClean="0"/>
              <a:t>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97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Giant-planet magnetic fields entrain charged particles which bombard the trailing hemispheres of moons </a:t>
            </a:r>
            <a:r>
              <a:rPr lang="en-US" sz="2800" dirty="0" smtClean="0">
                <a:sym typeface="Wingdings"/>
              </a:rPr>
              <a:t> radiolytic chemistry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84" y="1790700"/>
            <a:ext cx="8395016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35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676640"/>
            <a:ext cx="7099300" cy="6181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5855810" y="2918858"/>
            <a:ext cx="620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Paranicas</a:t>
            </a:r>
            <a:r>
              <a:rPr lang="en-US" dirty="0" smtClean="0"/>
              <a:t> et al., in the Europa Book, U. Arizona Press, 2009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613400" y="1816100"/>
            <a:ext cx="1206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35600" y="892770"/>
            <a:ext cx="1249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molecular</a:t>
            </a:r>
          </a:p>
          <a:p>
            <a:r>
              <a:rPr lang="en-US" dirty="0" smtClean="0"/>
              <a:t>biomarkers</a:t>
            </a:r>
          </a:p>
          <a:p>
            <a:r>
              <a:rPr lang="en-US" dirty="0" smtClean="0"/>
              <a:t>destroyed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8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635000"/>
            <a:ext cx="7430753" cy="622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1288534"/>
            <a:ext cx="3074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 et al., Astrobiology, 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4712" y="0"/>
            <a:ext cx="8338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oxygen-rich Europa ocean, supplied by recycling of </a:t>
            </a:r>
            <a:r>
              <a:rPr lang="en-US" dirty="0" err="1" smtClean="0"/>
              <a:t>radiolytically</a:t>
            </a:r>
            <a:r>
              <a:rPr lang="en-US" dirty="0" smtClean="0"/>
              <a:t>-processed material</a:t>
            </a:r>
          </a:p>
          <a:p>
            <a:r>
              <a:rPr lang="en-US" dirty="0" smtClean="0"/>
              <a:t>from the surface?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1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Ice-covered oceans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SURVIVING A SNOWBALL EVENT</a:t>
            </a:r>
          </a:p>
          <a:p>
            <a:pPr marL="0" indent="0">
              <a:buNone/>
            </a:pPr>
            <a:r>
              <a:rPr lang="en-US" dirty="0" smtClean="0"/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PHYSICAL BASIS FOR LONG-TERM OCEAN STABILITY</a:t>
            </a:r>
            <a:endParaRPr lang="en-US" baseline="-250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ENERGETIC CONSTRAINTS ON BIOSPHERES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FUTURE TESTS AND TECHNIQUES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70002"/>
            <a:ext cx="285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Patchy/temporary ice cover: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36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68300"/>
            <a:ext cx="87376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35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10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	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PHYSICAL BASIS FOR LONG-TERM OCEAN STABILITY</a:t>
            </a:r>
            <a:endParaRPr lang="en-US" baseline="-25000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FUTURE TESTS AND TECHNIQUES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Persistent global ice cover: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5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How to confirm a global sub-ice ocean exists:</a:t>
            </a:r>
            <a:br>
              <a:rPr lang="en-US" sz="3000" dirty="0" smtClean="0"/>
            </a:br>
            <a:r>
              <a:rPr lang="en-US" sz="3000" dirty="0" smtClean="0"/>
              <a:t>decoupling of ice shell from deep interior by ocean increases the amplitude of</a:t>
            </a:r>
            <a:br>
              <a:rPr lang="en-US" sz="3000" dirty="0" smtClean="0"/>
            </a:br>
            <a:r>
              <a:rPr lang="en-US" sz="3000" dirty="0" smtClean="0"/>
              <a:t>gravity tides and/or physical </a:t>
            </a:r>
            <a:r>
              <a:rPr lang="en-US" sz="3000" dirty="0" err="1" smtClean="0"/>
              <a:t>libration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5500"/>
            <a:ext cx="5204298" cy="4076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768600" y="1638300"/>
            <a:ext cx="2921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72200" y="1638300"/>
            <a:ext cx="10287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283" y="2406650"/>
            <a:ext cx="3887717" cy="2216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3600" y="2184400"/>
            <a:ext cx="257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Thomas et al. Icarus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83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94700" cy="787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the thickness of the ice shell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5344"/>
            <a:ext cx="7569200" cy="58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66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25306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7700" y="5834"/>
            <a:ext cx="190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(Stone Aerospace)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596900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reactor</a:t>
            </a:r>
          </a:p>
          <a:p>
            <a:r>
              <a:rPr lang="en-US" dirty="0" smtClean="0"/>
              <a:t>is required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Landing and recovering </a:t>
            </a:r>
            <a:br>
              <a:rPr lang="en-US" dirty="0" smtClean="0"/>
            </a:br>
            <a:r>
              <a:rPr lang="en-US" dirty="0" smtClean="0"/>
              <a:t>ocean materials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047" y="2286000"/>
            <a:ext cx="447877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36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2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" y="38100"/>
            <a:ext cx="826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shortcut: sample material from the </a:t>
            </a:r>
            <a:r>
              <a:rPr lang="en-US" dirty="0" err="1" smtClean="0"/>
              <a:t>cryovolcanic</a:t>
            </a:r>
            <a:r>
              <a:rPr lang="en-US" dirty="0" smtClean="0"/>
              <a:t> plumes of Saturn’s moon </a:t>
            </a:r>
            <a:r>
              <a:rPr lang="en-US" dirty="0" err="1" smtClean="0"/>
              <a:t>Enceladus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70052" y="599348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NASA/JPL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62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19334" y="6293556"/>
            <a:ext cx="243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Rubin PNAS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778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‘tiger stripes’ that launch </a:t>
            </a:r>
            <a:r>
              <a:rPr lang="en-US" b="1" dirty="0" err="1" smtClean="0"/>
              <a:t>Enceladus</a:t>
            </a:r>
            <a:r>
              <a:rPr lang="en-US" b="1" dirty="0" smtClean="0"/>
              <a:t>’ geysers are gateways to a global ocean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69332"/>
            <a:ext cx="7138811" cy="4429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6034"/>
            <a:ext cx="5672667" cy="21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2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017"/>
            <a:ext cx="9144000" cy="4714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5087" y="5383117"/>
            <a:ext cx="228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Hsu et al. Nature </a:t>
            </a:r>
            <a:r>
              <a:rPr lang="en-US" dirty="0" smtClean="0"/>
              <a:t>2015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191000" y="4846895"/>
            <a:ext cx="1028700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70300" y="5065617"/>
            <a:ext cx="153032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correct –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now known to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 global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5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Hydrothermal vents were active at the </a:t>
            </a:r>
            <a:r>
              <a:rPr lang="en-US" b="1" dirty="0" err="1" smtClean="0"/>
              <a:t>Enceladus</a:t>
            </a:r>
            <a:r>
              <a:rPr lang="en-US" b="1" dirty="0" smtClean="0"/>
              <a:t> seafloor geologically recently </a:t>
            </a:r>
          </a:p>
          <a:p>
            <a:r>
              <a:rPr lang="en-US" b="1" dirty="0" smtClean="0"/>
              <a:t>(inference: probably active today also)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0403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7244"/>
            <a:ext cx="8826500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4053" y="6433445"/>
            <a:ext cx="248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Waite et al. Nature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0"/>
            <a:ext cx="3987800" cy="49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395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Energy is available for life on </a:t>
            </a:r>
            <a:r>
              <a:rPr lang="en-US" b="1" dirty="0" err="1" smtClean="0"/>
              <a:t>Enceladus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6054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evidence </a:t>
            </a:r>
            <a:r>
              <a:rPr lang="en-US" dirty="0" smtClean="0"/>
              <a:t>for global sub-ice oceans in the outer Solar System;</a:t>
            </a:r>
          </a:p>
          <a:p>
            <a:r>
              <a:rPr lang="en-US" dirty="0" smtClean="0"/>
              <a:t>the “ideal” sub-ice ocean for biology (and ways in which Europa, Ganymede and </a:t>
            </a:r>
            <a:r>
              <a:rPr lang="en-US" dirty="0" err="1" smtClean="0"/>
              <a:t>Enceladus</a:t>
            </a:r>
            <a:r>
              <a:rPr lang="en-US" dirty="0" smtClean="0"/>
              <a:t> deviate from that ideal).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684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evidence </a:t>
            </a:r>
            <a:r>
              <a:rPr lang="en-US" dirty="0" smtClean="0"/>
              <a:t>for global sub-ice oceans in the outer Solar System;</a:t>
            </a:r>
          </a:p>
          <a:p>
            <a:r>
              <a:rPr lang="en-US" dirty="0" smtClean="0"/>
              <a:t>the “ideal” sub-ice ocean for biology (and ways in which Europa, Ganymede and </a:t>
            </a:r>
            <a:r>
              <a:rPr lang="en-US" dirty="0" err="1" smtClean="0"/>
              <a:t>Enceladus</a:t>
            </a:r>
            <a:r>
              <a:rPr lang="en-US" dirty="0" smtClean="0"/>
              <a:t> deviate from that ideal).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403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Ice-covered oceans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	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PHYSICAL BASIS FOR LONG-TERM OCEAN STABILITY</a:t>
            </a:r>
            <a:endParaRPr lang="en-US" baseline="-25000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Persistent global ice cover: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0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PHYSICAL BASIS FOR LONG-TERM OCEAN STABILITY</a:t>
            </a:r>
            <a:endParaRPr lang="en-US" baseline="-25000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9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8900" y="0"/>
            <a:ext cx="3984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Almost all of our knowledge of Europa </a:t>
            </a:r>
          </a:p>
          <a:p>
            <a:r>
              <a:rPr lang="en-US" dirty="0" smtClean="0"/>
              <a:t>comes from the Galileo mission (‘89-’03)</a:t>
            </a:r>
          </a:p>
        </p:txBody>
      </p:sp>
    </p:spTree>
    <p:extLst>
      <p:ext uri="{BB962C8B-B14F-4D97-AF65-F5344CB8AC3E}">
        <p14:creationId xmlns:p14="http://schemas.microsoft.com/office/powerpoint/2010/main" val="1100093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631536"/>
            <a:ext cx="6032500" cy="29787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20900"/>
            <a:ext cx="4691624" cy="4737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9543" y="140732"/>
            <a:ext cx="915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lines of geologic evidence for liquid water at or near the water-ice surface of the moon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411" y="3610263"/>
            <a:ext cx="3362094" cy="32477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209505" y="4508500"/>
            <a:ext cx="1030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“puddle” </a:t>
            </a:r>
          </a:p>
          <a:p>
            <a:r>
              <a:rPr lang="en-US" dirty="0" smtClean="0"/>
              <a:t>is 4km </a:t>
            </a:r>
          </a:p>
          <a:p>
            <a:r>
              <a:rPr lang="en-US" dirty="0" smtClean="0"/>
              <a:t>across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1" y="631536"/>
            <a:ext cx="2704209" cy="2565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4001" y="669636"/>
            <a:ext cx="233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is 150 km across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8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69164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75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Thera</a:t>
            </a:r>
            <a:endParaRPr lang="en-US" dirty="0" smtClean="0"/>
          </a:p>
          <a:p>
            <a:r>
              <a:rPr lang="en-US" dirty="0" smtClean="0"/>
              <a:t>Macula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21390" y="5671740"/>
            <a:ext cx="945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Schmidt</a:t>
            </a:r>
          </a:p>
          <a:p>
            <a:r>
              <a:rPr lang="en-US" dirty="0" smtClean="0"/>
              <a:t>et al. </a:t>
            </a:r>
          </a:p>
          <a:p>
            <a:r>
              <a:rPr lang="en-US" dirty="0" smtClean="0"/>
              <a:t>Nature </a:t>
            </a:r>
          </a:p>
          <a:p>
            <a:r>
              <a:rPr lang="en-US" dirty="0" smtClean="0"/>
              <a:t>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79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19197</TotalTime>
  <Words>846</Words>
  <Application>Microsoft Macintosh PowerPoint</Application>
  <PresentationFormat>On-screen Show (4:3)</PresentationFormat>
  <Paragraphs>196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GEOS 22060/ GEOS 32060</vt:lpstr>
      <vt:lpstr>Today</vt:lpstr>
      <vt:lpstr>Ice-covered oceans</vt:lpstr>
      <vt:lpstr>Key points from today’s lecture</vt:lpstr>
      <vt:lpstr>Ice-covered oceans</vt:lpstr>
      <vt:lpstr>Ice-covered oceans</vt:lpstr>
      <vt:lpstr>PowerPoint Presentation</vt:lpstr>
      <vt:lpstr>PowerPoint Presentation</vt:lpstr>
      <vt:lpstr>PowerPoint Presentation</vt:lpstr>
      <vt:lpstr>PowerPoint Presentation</vt:lpstr>
      <vt:lpstr>Controversial claims of plate tectonics on Enceladus</vt:lpstr>
      <vt:lpstr>PowerPoint Presentation</vt:lpstr>
      <vt:lpstr>Europa is differentiated in to a H2O layer, rock mantle, and metal core. The ice above the ocean is at least 1 km thick (best estimate 30 km thick) </vt:lpstr>
      <vt:lpstr>Gravity data constrain Europa’s ocean thickness</vt:lpstr>
      <vt:lpstr>PowerPoint Presentation</vt:lpstr>
      <vt:lpstr>Ice-covered oceans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These feedbacks are common, and many mid-sized icy objects likely maintain H2O oceans</vt:lpstr>
      <vt:lpstr>Ice-covered oceans</vt:lpstr>
      <vt:lpstr>PowerPoint Presentation</vt:lpstr>
      <vt:lpstr>PowerPoint Presentation</vt:lpstr>
      <vt:lpstr>Giant-planet magnetic fields entrain charged particles which bombard the trailing hemispheres of moons  radiolytic chemistry</vt:lpstr>
      <vt:lpstr>PowerPoint Presentation</vt:lpstr>
      <vt:lpstr>PowerPoint Presentation</vt:lpstr>
      <vt:lpstr>PowerPoint Presentation</vt:lpstr>
      <vt:lpstr>PowerPoint Presentation</vt:lpstr>
      <vt:lpstr>Ice-covered oceans</vt:lpstr>
      <vt:lpstr>How to confirm a global sub-ice ocean exists: decoupling of ice shell from deep interior by ocean increases the amplitude of gravity tides and/or physical libration</vt:lpstr>
      <vt:lpstr>Measuring the thickness of the ice shell</vt:lpstr>
      <vt:lpstr>Landing and recovering  ocean materials</vt:lpstr>
      <vt:lpstr>PowerPoint Presentation</vt:lpstr>
      <vt:lpstr>PowerPoint Presentation</vt:lpstr>
      <vt:lpstr>PowerPoint Presentation</vt:lpstr>
      <vt:lpstr>PowerPoint Presentation</vt:lpstr>
      <vt:lpstr>Key points from today’s lecture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571</cp:revision>
  <dcterms:created xsi:type="dcterms:W3CDTF">2016-01-07T03:39:51Z</dcterms:created>
  <dcterms:modified xsi:type="dcterms:W3CDTF">2018-05-24T03:22:02Z</dcterms:modified>
</cp:coreProperties>
</file>