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9" r:id="rId2"/>
    <p:sldId id="394" r:id="rId3"/>
    <p:sldId id="790" r:id="rId4"/>
    <p:sldId id="761" r:id="rId5"/>
    <p:sldId id="762" r:id="rId6"/>
    <p:sldId id="763" r:id="rId7"/>
    <p:sldId id="764" r:id="rId8"/>
    <p:sldId id="765" r:id="rId9"/>
    <p:sldId id="766" r:id="rId10"/>
    <p:sldId id="767" r:id="rId11"/>
    <p:sldId id="768" r:id="rId12"/>
    <p:sldId id="769" r:id="rId13"/>
    <p:sldId id="770" r:id="rId14"/>
    <p:sldId id="771" r:id="rId15"/>
    <p:sldId id="772" r:id="rId16"/>
    <p:sldId id="773" r:id="rId17"/>
    <p:sldId id="774" r:id="rId18"/>
    <p:sldId id="775" r:id="rId19"/>
    <p:sldId id="776" r:id="rId20"/>
    <p:sldId id="777" r:id="rId21"/>
    <p:sldId id="778" r:id="rId22"/>
    <p:sldId id="779" r:id="rId23"/>
    <p:sldId id="780" r:id="rId24"/>
    <p:sldId id="781" r:id="rId25"/>
    <p:sldId id="782" r:id="rId26"/>
    <p:sldId id="783" r:id="rId27"/>
    <p:sldId id="784" r:id="rId28"/>
    <p:sldId id="785" r:id="rId29"/>
    <p:sldId id="791" r:id="rId30"/>
    <p:sldId id="792" r:id="rId31"/>
    <p:sldId id="7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688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16</a:t>
            </a:r>
          </a:p>
          <a:p>
            <a:r>
              <a:rPr lang="en-US" dirty="0" smtClean="0">
                <a:sym typeface="Wingdings"/>
              </a:rPr>
              <a:t>Tuesday 22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condensation limits warming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079500"/>
            <a:ext cx="5542299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606" y="589726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6868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Problem #1: where are the carbonates?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17638"/>
            <a:ext cx="5090520" cy="4208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96" y="647700"/>
            <a:ext cx="2900742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996" y="3886200"/>
            <a:ext cx="327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Comanche: 16-34 </a:t>
            </a:r>
            <a:r>
              <a:rPr lang="en-US" dirty="0" err="1" smtClean="0"/>
              <a:t>wt</a:t>
            </a:r>
            <a:r>
              <a:rPr lang="en-US" dirty="0" smtClean="0"/>
              <a:t>% carbonate </a:t>
            </a:r>
          </a:p>
          <a:p>
            <a:r>
              <a:rPr lang="en-US" dirty="0" smtClean="0"/>
              <a:t>(Morris et al., 2010): but such outcrops are rare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6821" y="4748031"/>
            <a:ext cx="1703306" cy="2207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2128" y="5130800"/>
            <a:ext cx="18248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up known</a:t>
            </a:r>
          </a:p>
          <a:p>
            <a:r>
              <a:rPr lang="en-US" dirty="0" smtClean="0"/>
              <a:t>carbonate</a:t>
            </a:r>
          </a:p>
          <a:p>
            <a:r>
              <a:rPr lang="en-US" dirty="0" smtClean="0"/>
              <a:t>reservoirs yields</a:t>
            </a:r>
          </a:p>
          <a:p>
            <a:r>
              <a:rPr lang="en-US" dirty="0" smtClean="0"/>
              <a:t>&lt;&lt; 1 bar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equivalent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647700"/>
            <a:ext cx="464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 are expected to form by water-rock</a:t>
            </a:r>
          </a:p>
          <a:p>
            <a:r>
              <a:rPr lang="en-US" dirty="0" smtClean="0"/>
              <a:t>reaction if pCO2 was high and pH was not acidic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591373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9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6664"/>
            <a:ext cx="5664200" cy="5673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1400" y="5130800"/>
            <a:ext cx="249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</a:t>
            </a:r>
          </a:p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2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#2: how much CO2 is enough?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9500" y="1417638"/>
            <a:ext cx="301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798"/>
            <a:ext cx="4318000" cy="216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4246319"/>
            <a:ext cx="5194300" cy="21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6319"/>
            <a:ext cx="4229100" cy="22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addition to greenhouse warming, a thicker atmosphere is still useful for suppressing </a:t>
            </a:r>
            <a:r>
              <a:rPr lang="en-US" dirty="0" err="1" smtClean="0"/>
              <a:t>evaporitic</a:t>
            </a:r>
            <a:r>
              <a:rPr lang="en-US" dirty="0" smtClean="0"/>
              <a:t> cooling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1836816"/>
            <a:ext cx="5905500" cy="466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838" y="5321300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Hecht</a:t>
            </a:r>
          </a:p>
          <a:p>
            <a:r>
              <a:rPr lang="en-US" dirty="0" smtClean="0"/>
              <a:t>2002</a:t>
            </a:r>
          </a:p>
          <a:p>
            <a:r>
              <a:rPr lang="en-US" dirty="0" smtClean="0"/>
              <a:t>Icarus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1900" y="3581400"/>
            <a:ext cx="160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273K</a:t>
            </a:r>
          </a:p>
          <a:p>
            <a:r>
              <a:rPr lang="en-US" dirty="0" smtClean="0"/>
              <a:t>surface &amp; 200K</a:t>
            </a:r>
          </a:p>
          <a:p>
            <a:r>
              <a:rPr lang="en-US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159818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8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58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inhibition of carbonate precipitation?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20" y="1854200"/>
            <a:ext cx="5574580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7300" y="6451600"/>
            <a:ext cx="261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et al. Science 2007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3978262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9200"/>
            <a:ext cx="275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Bullock &amp; Moore, GRL 2007</a:t>
            </a:r>
          </a:p>
          <a:p>
            <a:r>
              <a:rPr lang="en-US" dirty="0" smtClean="0"/>
              <a:t>(contours = pH)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8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-driven warming?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6" y="698500"/>
            <a:ext cx="5812778" cy="5500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1150" y="61272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91268" y="5562600"/>
            <a:ext cx="7112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742239"/>
            <a:ext cx="16468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fluxes</a:t>
            </a:r>
          </a:p>
          <a:p>
            <a:r>
              <a:rPr lang="en-US" dirty="0" smtClean="0"/>
              <a:t>required</a:t>
            </a:r>
          </a:p>
          <a:p>
            <a:r>
              <a:rPr lang="en-US" dirty="0" smtClean="0"/>
              <a:t>to maintain</a:t>
            </a:r>
          </a:p>
          <a:p>
            <a:r>
              <a:rPr lang="en-US" dirty="0" smtClean="0"/>
              <a:t>these SO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concentrations,</a:t>
            </a:r>
          </a:p>
          <a:p>
            <a:r>
              <a:rPr lang="en-US" dirty="0" smtClean="0"/>
              <a:t>at steady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0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243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70375" y="44635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0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094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5172" y="494030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Kerber</a:t>
            </a:r>
            <a:r>
              <a:rPr lang="en-US" dirty="0"/>
              <a:t> </a:t>
            </a:r>
            <a:r>
              <a:rPr lang="en-US" dirty="0" smtClean="0"/>
              <a:t>et al. </a:t>
            </a:r>
          </a:p>
          <a:p>
            <a:pPr algn="r"/>
            <a:r>
              <a:rPr lang="en-US" dirty="0" smtClean="0"/>
              <a:t>JGR-Planets</a:t>
            </a:r>
          </a:p>
          <a:p>
            <a:pPr algn="r"/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7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5323"/>
            <a:ext cx="9144000" cy="5287787"/>
          </a:xfrm>
        </p:spPr>
        <p:txBody>
          <a:bodyPr>
            <a:normAutofit/>
          </a:bodyPr>
          <a:lstStyle/>
          <a:p>
            <a:r>
              <a:rPr lang="en-US" dirty="0" smtClean="0"/>
              <a:t>Homework 5 is due now</a:t>
            </a:r>
          </a:p>
          <a:p>
            <a:r>
              <a:rPr lang="en-US" dirty="0" smtClean="0"/>
              <a:t>Homework 6 will be issued tomorrow and is due in class Tue 29 May</a:t>
            </a:r>
          </a:p>
          <a:p>
            <a:r>
              <a:rPr lang="en-US" dirty="0" smtClean="0"/>
              <a:t>People who have not yet done 2 presentations: identify yourselves for presenting </a:t>
            </a:r>
            <a:r>
              <a:rPr lang="en-US" dirty="0" err="1" smtClean="0"/>
              <a:t>Turbet</a:t>
            </a:r>
            <a:r>
              <a:rPr lang="en-US" dirty="0" smtClean="0"/>
              <a:t> et al. 2017 “The habitability of </a:t>
            </a:r>
            <a:r>
              <a:rPr lang="en-US" dirty="0" err="1" smtClean="0"/>
              <a:t>Proxima</a:t>
            </a:r>
            <a:r>
              <a:rPr lang="en-US" dirty="0" smtClean="0"/>
              <a:t> Centauri b: II – Possible climates and </a:t>
            </a:r>
            <a:r>
              <a:rPr lang="en-US" dirty="0" err="1" smtClean="0"/>
              <a:t>observability</a:t>
            </a:r>
            <a:r>
              <a:rPr lang="is-IS" dirty="0" smtClean="0"/>
              <a:t>”</a:t>
            </a:r>
            <a:endParaRPr lang="en-US" dirty="0" smtClean="0"/>
          </a:p>
          <a:p>
            <a:r>
              <a:rPr lang="en-US" dirty="0" smtClean="0"/>
              <a:t>Presentation of Ramirez &amp; </a:t>
            </a:r>
            <a:r>
              <a:rPr lang="en-US" dirty="0" err="1" smtClean="0"/>
              <a:t>Kasting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Climate stabilization on Mars</a:t>
            </a:r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Aerosol formation reduces SO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warming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20924"/>
            <a:ext cx="7289800" cy="5436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5600" y="6057900"/>
            <a:ext cx="210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et al. EPSL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91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723900"/>
            <a:ext cx="5854700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300" y="6337300"/>
            <a:ext cx="601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Kerber</a:t>
            </a:r>
            <a:r>
              <a:rPr lang="en-US" dirty="0" smtClean="0"/>
              <a:t> et al., Oxford Conference on Mars’ Atmosphere,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4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8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H2 collision-induced absorption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4419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0489" y="5021897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Sagan, Nature, 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6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2700" y="6388100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Batalha</a:t>
            </a:r>
            <a:r>
              <a:rPr lang="en-US" dirty="0" smtClean="0"/>
              <a:t> et al. Icarus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7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Ramirez et al. Nature Geoscience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8450"/>
            <a:ext cx="6019800" cy="2119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" y="382032"/>
            <a:ext cx="5601825" cy="3992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662" y="382032"/>
            <a:ext cx="3468338" cy="27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7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INTERMITTENCY?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9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Olivine places an upper limit of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water over most of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43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Refers </a:t>
            </a:r>
            <a:r>
              <a:rPr lang="en-US" smtClean="0"/>
              <a:t>to soil</a:t>
            </a:r>
            <a:r>
              <a:rPr lang="en-US" dirty="0" smtClean="0"/>
              <a:t>-water contact (ice can shield soil from water)</a:t>
            </a:r>
          </a:p>
          <a:p>
            <a:r>
              <a:rPr lang="en-US" dirty="0" smtClean="0"/>
              <a:t>Physical erosion can ‘reset’ the 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89400"/>
            <a:ext cx="353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516" y="141122"/>
            <a:ext cx="2920668" cy="547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43111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Koeppen</a:t>
            </a:r>
            <a:r>
              <a:rPr lang="en-US" dirty="0" smtClean="0"/>
              <a:t> &amp; Hamilton, JGR-Planets,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10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Paleolake</a:t>
            </a:r>
            <a:r>
              <a:rPr lang="en-US" sz="3000" dirty="0" smtClean="0"/>
              <a:t> hydrology requires &gt;10</a:t>
            </a:r>
            <a:r>
              <a:rPr lang="en-US" sz="3000" baseline="30000" dirty="0" smtClean="0"/>
              <a:t>4-5</a:t>
            </a:r>
            <a:r>
              <a:rPr lang="en-US" sz="3000" dirty="0" smtClean="0"/>
              <a:t> continuous wet years (e.g., seasonal runoff)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5543425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425" y="6425168"/>
            <a:ext cx="33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Irwin et al., Geomorphology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90" y="1143000"/>
            <a:ext cx="375411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80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199"/>
            <a:ext cx="5912556" cy="4684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131" y="12700"/>
            <a:ext cx="6257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Statistics of intermittent habitability on Mars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842000"/>
            <a:ext cx="4764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Ongoing work</a:t>
            </a:r>
          </a:p>
          <a:p>
            <a:r>
              <a:rPr lang="en-US" dirty="0" smtClean="0"/>
              <a:t>(Kite et al. LPSC 2015; Mansfield et al. JGR 2018.)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55187" y="2298700"/>
            <a:ext cx="1104900" cy="97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12556" y="192936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655" y="7228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CO2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131" y="1275645"/>
            <a:ext cx="197556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144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1" y="147638"/>
            <a:ext cx="54625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</a:t>
            </a:r>
          </a:p>
          <a:p>
            <a:r>
              <a:rPr lang="en-US" sz="2500" b="1" dirty="0" smtClean="0"/>
              <a:t>Mars terraforming: very difficult at best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79" y="3400778"/>
            <a:ext cx="3309027" cy="2949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0810" y="6488668"/>
            <a:ext cx="356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</a:t>
            </a:r>
            <a:r>
              <a:rPr lang="en-US" i="1" dirty="0" smtClean="0"/>
              <a:t>Chinese J. Mech. Eng.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96" y="0"/>
            <a:ext cx="2441204" cy="4411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7657" y="0"/>
            <a:ext cx="16635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Falcon Heavy: </a:t>
            </a:r>
          </a:p>
          <a:p>
            <a:r>
              <a:rPr lang="en-US" dirty="0" smtClean="0"/>
              <a:t>17 tons to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71223"/>
            <a:ext cx="641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 news: No credible source for breathable levels of O2</a:t>
            </a:r>
          </a:p>
          <a:p>
            <a:r>
              <a:rPr lang="en-US" dirty="0" smtClean="0"/>
              <a:t>Good news: ~1 bar CO2 would be sufficient to warm surface </a:t>
            </a:r>
            <a:r>
              <a:rPr lang="en-US" i="1" dirty="0" smtClean="0"/>
              <a:t>for 	modern solar luminosity</a:t>
            </a:r>
            <a:endParaRPr lang="en-US" dirty="0" smtClean="0"/>
          </a:p>
          <a:p>
            <a:r>
              <a:rPr lang="en-US" dirty="0" smtClean="0"/>
              <a:t>Bad news: The CO2 may have all (or mostly) escaped to space</a:t>
            </a:r>
          </a:p>
          <a:p>
            <a:r>
              <a:rPr lang="en-US" dirty="0"/>
              <a:t>	</a:t>
            </a:r>
            <a:r>
              <a:rPr lang="en-US" dirty="0" smtClean="0"/>
              <a:t>(Ehlmann &amp; Edwards, Geology, 2014)</a:t>
            </a:r>
          </a:p>
          <a:p>
            <a:r>
              <a:rPr lang="en-US" dirty="0" smtClean="0"/>
              <a:t>Good news: CFCs or SF6 can provide very strong warming</a:t>
            </a:r>
          </a:p>
          <a:p>
            <a:r>
              <a:rPr lang="en-US" dirty="0"/>
              <a:t>	</a:t>
            </a:r>
            <a:r>
              <a:rPr lang="en-US" dirty="0" smtClean="0"/>
              <a:t>(Marinova et al., JGR-Planets, 2005)</a:t>
            </a:r>
          </a:p>
          <a:p>
            <a:r>
              <a:rPr lang="en-US" dirty="0" smtClean="0"/>
              <a:t>Bad news: CFC/SF6 warming would probably not trigger </a:t>
            </a:r>
          </a:p>
          <a:p>
            <a:r>
              <a:rPr lang="en-US" dirty="0"/>
              <a:t>	</a:t>
            </a:r>
            <a:r>
              <a:rPr lang="en-US" dirty="0" smtClean="0"/>
              <a:t>runaway atmospheric re-inflation</a:t>
            </a:r>
          </a:p>
          <a:p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 err="1" smtClean="0"/>
              <a:t>Bierson</a:t>
            </a:r>
            <a:r>
              <a:rPr lang="en-US" dirty="0" smtClean="0"/>
              <a:t> et al. GRL 2016)</a:t>
            </a:r>
          </a:p>
          <a:p>
            <a:r>
              <a:rPr lang="en-US" dirty="0" smtClean="0"/>
              <a:t>Good news: 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4556" y="4411133"/>
            <a:ext cx="4275666" cy="2077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Common assumptions in the literature: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Initiate with relatively near-term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-century) technologies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Goal: Habitable for photosynthetic algae/plants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Asteroid kinetic energy, nuclear bombs, </a:t>
            </a:r>
            <a:r>
              <a:rPr lang="en-US" dirty="0" err="1" smtClean="0">
                <a:solidFill>
                  <a:schemeClr val="tx1"/>
                </a:solidFill>
              </a:rPr>
              <a:t>e.t.c</a:t>
            </a:r>
            <a:r>
              <a:rPr lang="en-US" dirty="0" smtClean="0">
                <a:solidFill>
                  <a:schemeClr val="tx1"/>
                </a:solidFill>
              </a:rPr>
              <a:t>. is insufficient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1677" y="5025451"/>
            <a:ext cx="982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Practical</a:t>
            </a:r>
          </a:p>
          <a:p>
            <a:r>
              <a:rPr lang="en-US" dirty="0" smtClean="0"/>
              <a:t>robot </a:t>
            </a:r>
          </a:p>
          <a:p>
            <a:r>
              <a:rPr lang="en-US" dirty="0" smtClean="0"/>
              <a:t>mining</a:t>
            </a:r>
          </a:p>
          <a:p>
            <a:r>
              <a:rPr lang="en-US" dirty="0" smtClean="0"/>
              <a:t>vehicles</a:t>
            </a:r>
          </a:p>
          <a:p>
            <a:r>
              <a:rPr lang="en-US" dirty="0" smtClean="0"/>
              <a:t>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9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7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696469"/>
            <a:ext cx="4060627" cy="304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536979" y="2808335"/>
            <a:ext cx="4288593" cy="776276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Somerville et al. Journal of Quantitative Spectroscopy &amp; Radiative Transfer 2016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81" y="885692"/>
            <a:ext cx="3743655" cy="5069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0555" y="-106361"/>
            <a:ext cx="8293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[Not required for final] Mars terraforming: gases vs. particles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6678" y="327137"/>
            <a:ext cx="439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option: inject resonant absorbers at </a:t>
            </a:r>
          </a:p>
          <a:p>
            <a:r>
              <a:rPr lang="en-US" dirty="0" smtClean="0"/>
              <a:t>stratospheric</a:t>
            </a:r>
            <a:r>
              <a:rPr lang="en-US" dirty="0"/>
              <a:t> </a:t>
            </a:r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7137"/>
            <a:ext cx="146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Gases option: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53970" y="6211669"/>
            <a:ext cx="5290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See also Teller et al., Lawrence Livermore National Lab</a:t>
            </a:r>
          </a:p>
          <a:p>
            <a:r>
              <a:rPr lang="is-IS" dirty="0" smtClean="0"/>
              <a:t>report UCRL</a:t>
            </a:r>
            <a:r>
              <a:rPr lang="is-IS" dirty="0"/>
              <a:t>-231636/UCRL JC 128715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09519" y="409252"/>
            <a:ext cx="27887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Make on surface: Marinova+ 2005 JGR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511955"/>
            <a:ext cx="20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 via impacts: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40" y="6211669"/>
            <a:ext cx="328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Asteroid Redirection Test</a:t>
            </a:r>
          </a:p>
          <a:p>
            <a:r>
              <a:rPr lang="en-US" dirty="0" smtClean="0"/>
              <a:t>(launch 2020)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196"/>
            <a:ext cx="3790295" cy="23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31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Early 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062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drivers of atmospheric decline: escape-to-space (including impact erosion)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962900" cy="528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803400" y="4241801"/>
            <a:ext cx="440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al., Space Science Reviews,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4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water loss </a:t>
            </a:r>
            <a:r>
              <a:rPr lang="en-US" smtClean="0"/>
              <a:t>over time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3102" y="5207000"/>
            <a:ext cx="30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Villaneuva</a:t>
            </a:r>
            <a:r>
              <a:rPr lang="en-US" dirty="0" smtClean="0"/>
              <a:t> et al.,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7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CARBON FEEDBACKS?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6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1" y="0"/>
            <a:ext cx="6972300" cy="643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055" y="6433532"/>
            <a:ext cx="32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Haberle et al. JGR-Planets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4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44"/>
            <a:ext cx="6350000" cy="2173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343"/>
            <a:ext cx="9144000" cy="47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7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19068</TotalTime>
  <Words>731</Words>
  <Application>Microsoft Macintosh PowerPoint</Application>
  <PresentationFormat>On-screen Show (4:3)</PresentationFormat>
  <Paragraphs>159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GEOS 22060/ GEOS 32060</vt:lpstr>
      <vt:lpstr>Today</vt:lpstr>
      <vt:lpstr>PowerPoint Presentation</vt:lpstr>
      <vt:lpstr>Main drivers of atmospheric decline: escape-to-space (including impact erosion)</vt:lpstr>
      <vt:lpstr>Evidence for water loss over time</vt:lpstr>
      <vt:lpstr>Climate stabilization on early Mars</vt:lpstr>
      <vt:lpstr>PowerPoint Presentation</vt:lpstr>
      <vt:lpstr>PowerPoint Presentation</vt:lpstr>
      <vt:lpstr>PowerPoint Presentation</vt:lpstr>
      <vt:lpstr>CO2 condensation limits warming</vt:lpstr>
      <vt:lpstr>Problem #1: where are the carbonates?</vt:lpstr>
      <vt:lpstr>PowerPoint Presentation</vt:lpstr>
      <vt:lpstr>Problem #2: how much CO2 is enough?</vt:lpstr>
      <vt:lpstr>In addition to greenhouse warming, a thicker atmosphere is still useful for suppressing evaporitic cooling</vt:lpstr>
      <vt:lpstr>Climate stabilization on early Mars</vt:lpstr>
      <vt:lpstr>SO2 inhibition of carbonate precipitation?</vt:lpstr>
      <vt:lpstr>SO2-driven warming?</vt:lpstr>
      <vt:lpstr>PowerPoint Presentation</vt:lpstr>
      <vt:lpstr>PowerPoint Presentation</vt:lpstr>
      <vt:lpstr>Aerosol formation reduces SO2 warming</vt:lpstr>
      <vt:lpstr>PowerPoint Presentation</vt:lpstr>
      <vt:lpstr>Climate stabilization on early Mars</vt:lpstr>
      <vt:lpstr>H2 collision-induced absorption</vt:lpstr>
      <vt:lpstr>PowerPoint Presentation</vt:lpstr>
      <vt:lpstr>Climate stabilization on early Mars</vt:lpstr>
      <vt:lpstr>Olivine places an upper limit of 107 yr of water over most of the surface</vt:lpstr>
      <vt:lpstr>Paleolake hydrology requires &gt;104-5 continuous wet years (e.g., seasonal runoff)</vt:lpstr>
      <vt:lpstr>PowerPoint Presentation</vt:lpstr>
      <vt:lpstr>PowerPoint Presentation</vt:lpstr>
      <vt:lpstr>Somerville et al. Journal of Quantitative Spectroscopy &amp; Radiative Transfer 2016</vt:lpstr>
      <vt:lpstr>Key points: Mars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566</cp:revision>
  <dcterms:created xsi:type="dcterms:W3CDTF">2016-01-07T03:39:51Z</dcterms:created>
  <dcterms:modified xsi:type="dcterms:W3CDTF">2018-05-22T19:42:26Z</dcterms:modified>
</cp:coreProperties>
</file>