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9" r:id="rId2"/>
    <p:sldId id="394" r:id="rId3"/>
    <p:sldId id="726" r:id="rId4"/>
    <p:sldId id="727" r:id="rId5"/>
    <p:sldId id="728" r:id="rId6"/>
    <p:sldId id="731" r:id="rId7"/>
    <p:sldId id="741" r:id="rId8"/>
    <p:sldId id="733" r:id="rId9"/>
    <p:sldId id="734" r:id="rId10"/>
    <p:sldId id="735" r:id="rId11"/>
    <p:sldId id="736" r:id="rId12"/>
    <p:sldId id="750" r:id="rId13"/>
    <p:sldId id="751" r:id="rId14"/>
    <p:sldId id="752" r:id="rId15"/>
    <p:sldId id="737" r:id="rId16"/>
    <p:sldId id="738" r:id="rId17"/>
    <p:sldId id="740" r:id="rId18"/>
    <p:sldId id="739" r:id="rId19"/>
    <p:sldId id="732" r:id="rId20"/>
    <p:sldId id="725" r:id="rId21"/>
    <p:sldId id="742" r:id="rId22"/>
    <p:sldId id="745" r:id="rId23"/>
    <p:sldId id="743" r:id="rId24"/>
    <p:sldId id="746" r:id="rId25"/>
    <p:sldId id="744" r:id="rId26"/>
    <p:sldId id="729" r:id="rId27"/>
    <p:sldId id="747" r:id="rId28"/>
    <p:sldId id="748" r:id="rId29"/>
    <p:sldId id="749" r:id="rId30"/>
    <p:sldId id="753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874" autoAdjust="0"/>
    <p:restoredTop sz="96927" autoAdjust="0"/>
  </p:normalViewPr>
  <p:slideViewPr>
    <p:cSldViewPr snapToGrid="0" snapToObjects="1">
      <p:cViewPr>
        <p:scale>
          <a:sx n="90" d="100"/>
          <a:sy n="90" d="100"/>
        </p:scale>
        <p:origin x="-208" y="-4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5/13/19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5/13/19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5/13/19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5/13/19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5/13/19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22060/ GEOS 32060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886200"/>
            <a:ext cx="9144000" cy="1752600"/>
          </a:xfrm>
        </p:spPr>
        <p:txBody>
          <a:bodyPr/>
          <a:lstStyle/>
          <a:p>
            <a:r>
              <a:rPr lang="en-US" dirty="0" smtClean="0"/>
              <a:t>Lecture 14</a:t>
            </a:r>
          </a:p>
          <a:p>
            <a:r>
              <a:rPr lang="en-US" dirty="0" smtClean="0">
                <a:sym typeface="Wingdings"/>
              </a:rPr>
              <a:t>Tuesday 15 May 2018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8042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What makes a planet habitable?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6985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/>
              <a:t>Large-scale organic carbon</a:t>
            </a:r>
            <a:br>
              <a:rPr lang="en-US" sz="3000" dirty="0" smtClean="0"/>
            </a:br>
            <a:r>
              <a:rPr lang="en-US" sz="3000" dirty="0" smtClean="0"/>
              <a:t>burial offshore in deltas today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67857"/>
            <a:ext cx="8229600" cy="37730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err="1" smtClean="0"/>
              <a:t>Galy</a:t>
            </a:r>
            <a:r>
              <a:rPr lang="en-US" sz="2200" dirty="0" smtClean="0"/>
              <a:t> et al. Nature 2007</a:t>
            </a:r>
          </a:p>
          <a:p>
            <a:pPr marL="0" indent="0">
              <a:buNone/>
            </a:pPr>
            <a:r>
              <a:rPr lang="en-US" sz="2200" dirty="0" err="1" smtClean="0"/>
              <a:t>Galy</a:t>
            </a:r>
            <a:r>
              <a:rPr lang="en-US" sz="2200" dirty="0" smtClean="0"/>
              <a:t> et al. Nature 2015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52400"/>
            <a:ext cx="4102100" cy="655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14" y="2993571"/>
            <a:ext cx="4121939" cy="34199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8429" y="698500"/>
            <a:ext cx="42005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Sequestration of </a:t>
            </a:r>
            <a:r>
              <a:rPr lang="en-US" dirty="0" err="1" smtClean="0"/>
              <a:t>petrogenic</a:t>
            </a:r>
            <a:r>
              <a:rPr lang="en-US" dirty="0" smtClean="0"/>
              <a:t> C moderates</a:t>
            </a:r>
          </a:p>
          <a:p>
            <a:r>
              <a:rPr lang="en-US" dirty="0" smtClean="0"/>
              <a:t>C release from eroding coal, org.-rich shale</a:t>
            </a:r>
          </a:p>
          <a:p>
            <a:r>
              <a:rPr lang="en-US" dirty="0" smtClean="0"/>
              <a:t>Sequestration of </a:t>
            </a:r>
            <a:r>
              <a:rPr lang="en-US" dirty="0" err="1" smtClean="0"/>
              <a:t>biospheric</a:t>
            </a:r>
            <a:r>
              <a:rPr lang="en-US" dirty="0" smtClean="0"/>
              <a:t> C draws down </a:t>
            </a:r>
          </a:p>
          <a:p>
            <a:r>
              <a:rPr lang="en-US" dirty="0" smtClean="0"/>
              <a:t>CO2 from atmosphere/ocean.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308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7676"/>
            <a:ext cx="9144000" cy="834392"/>
          </a:xfrm>
        </p:spPr>
        <p:txBody>
          <a:bodyPr>
            <a:normAutofit fontScale="90000"/>
          </a:bodyPr>
          <a:lstStyle/>
          <a:p>
            <a:r>
              <a:rPr lang="en-US" sz="2200" dirty="0" smtClean="0"/>
              <a:t>Survival chances of terrestrial organic matter are slight unless deposition is fast (usually only for the deltas of rivers draining fast-eroding mountain belts)</a:t>
            </a:r>
            <a:r>
              <a:rPr lang="en-US" sz="3900" dirty="0" smtClean="0"/>
              <a:t/>
            </a:r>
            <a:br>
              <a:rPr lang="en-US" sz="3900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1" y="1165567"/>
            <a:ext cx="5116976" cy="54505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30900" y="4508500"/>
            <a:ext cx="311538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Because re-oxidation of</a:t>
            </a:r>
          </a:p>
          <a:p>
            <a:r>
              <a:rPr lang="en-US" dirty="0" smtClean="0"/>
              <a:t>organic matter (both terrestrial</a:t>
            </a:r>
          </a:p>
          <a:p>
            <a:r>
              <a:rPr lang="en-US" dirty="0" smtClean="0"/>
              <a:t>and marine) is usually efficient,</a:t>
            </a:r>
          </a:p>
          <a:p>
            <a:r>
              <a:rPr lang="en-US" dirty="0" smtClean="0"/>
              <a:t>oil and coal are rare in the rock</a:t>
            </a:r>
          </a:p>
          <a:p>
            <a:r>
              <a:rPr lang="en-US" dirty="0" smtClean="0"/>
              <a:t>record.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538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997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/>
              <a:t>Evolution of land plants ~0.4 </a:t>
            </a:r>
            <a:r>
              <a:rPr lang="en-US" sz="3000" dirty="0" err="1" smtClean="0"/>
              <a:t>Ga</a:t>
            </a:r>
            <a:r>
              <a:rPr lang="en-US" sz="3000" dirty="0" smtClean="0"/>
              <a:t> likely had major effects on geologic carbon cycle: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911" y="1532467"/>
            <a:ext cx="5232400" cy="2692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26667" y="5757333"/>
            <a:ext cx="2738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Beerling</a:t>
            </a:r>
            <a:r>
              <a:rPr lang="en-US" dirty="0" smtClean="0"/>
              <a:t> &amp; Butterfield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6545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/>
              <a:t>Gaia hypothesis – biosphere in the driving seat – due to Lovelock, recent developments by </a:t>
            </a:r>
            <a:r>
              <a:rPr lang="en-US" sz="3000" dirty="0" err="1" smtClean="0"/>
              <a:t>Lenton</a:t>
            </a:r>
            <a:r>
              <a:rPr lang="en-US" sz="3000" dirty="0" smtClean="0"/>
              <a:t> </a:t>
            </a:r>
            <a:endParaRPr lang="en-US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225778" y="1143000"/>
            <a:ext cx="6751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Daisyworld</a:t>
            </a:r>
            <a:r>
              <a:rPr lang="en-US" dirty="0" smtClean="0"/>
              <a:t>”: an idealized, toy model to illustrate the Gaia hypothesis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2332"/>
            <a:ext cx="4892488" cy="53456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-1803134" y="4360334"/>
            <a:ext cx="396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Wood et al. Reviews of Geophysics 2008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9531380">
            <a:off x="3488851" y="2236856"/>
            <a:ext cx="1237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low-albedo</a:t>
            </a:r>
          </a:p>
          <a:p>
            <a:r>
              <a:rPr lang="en-US" dirty="0" smtClean="0"/>
              <a:t> daisies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2565710">
            <a:off x="3115128" y="3404502"/>
            <a:ext cx="1302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high-albedo</a:t>
            </a:r>
          </a:p>
          <a:p>
            <a:r>
              <a:rPr lang="en-US" dirty="0" smtClean="0"/>
              <a:t> daisies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881" y="4205111"/>
            <a:ext cx="3732919" cy="26528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9809" y="3371018"/>
            <a:ext cx="2634372" cy="5854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9161" y="2073664"/>
            <a:ext cx="4275667" cy="97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540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/>
              <a:t>Gaia hypothesis – biosphere in the driving seat – due to Lovelock, recent developments by </a:t>
            </a:r>
            <a:r>
              <a:rPr lang="en-US" sz="3000" dirty="0" err="1" smtClean="0"/>
              <a:t>Lenton</a:t>
            </a:r>
            <a:r>
              <a:rPr lang="en-US" sz="3000" dirty="0" smtClean="0"/>
              <a:t> </a:t>
            </a:r>
            <a:endParaRPr lang="en-US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225778" y="1143000"/>
            <a:ext cx="6751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Daisyworld</a:t>
            </a:r>
            <a:r>
              <a:rPr lang="en-US" dirty="0" smtClean="0"/>
              <a:t>”: an idealized, toy model to illustrate the Gaia hypothesis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2332"/>
            <a:ext cx="4892488" cy="53456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-1803134" y="4360334"/>
            <a:ext cx="396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Wood et al. Reviews of Geophysics 2008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9531380">
            <a:off x="2924407" y="2251836"/>
            <a:ext cx="1237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low-albedo</a:t>
            </a:r>
          </a:p>
          <a:p>
            <a:r>
              <a:rPr lang="en-US" dirty="0" smtClean="0"/>
              <a:t> daisies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2565710">
            <a:off x="2550684" y="3419482"/>
            <a:ext cx="1302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high-albedo</a:t>
            </a:r>
          </a:p>
          <a:p>
            <a:r>
              <a:rPr lang="en-US" dirty="0" smtClean="0"/>
              <a:t> daisies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881" y="4205111"/>
            <a:ext cx="3732919" cy="26528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2413869"/>
            <a:ext cx="2634372" cy="5854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9161" y="1587307"/>
            <a:ext cx="4275667" cy="9727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8800" y="2903698"/>
            <a:ext cx="2634372" cy="6702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0602" y="3422650"/>
            <a:ext cx="2592569" cy="68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343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" y="1042459"/>
            <a:ext cx="9048750" cy="836084"/>
          </a:xfrm>
        </p:spPr>
        <p:txBody>
          <a:bodyPr>
            <a:normAutofit fontScale="90000"/>
          </a:bodyPr>
          <a:lstStyle/>
          <a:p>
            <a:pPr algn="l"/>
            <a:r>
              <a:rPr lang="en-US" sz="2700" b="1" dirty="0" smtClean="0"/>
              <a:t>A new proxy for weathering: </a:t>
            </a:r>
            <a:r>
              <a:rPr lang="en-US" sz="2700" b="1" baseline="30000" dirty="0" smtClean="0"/>
              <a:t>7</a:t>
            </a:r>
            <a:r>
              <a:rPr lang="en-US" sz="2700" b="1" dirty="0" smtClean="0"/>
              <a:t>Li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- A water-soluble trace element</a:t>
            </a:r>
            <a:br>
              <a:rPr lang="en-US" sz="2700" dirty="0" smtClean="0"/>
            </a:br>
            <a:r>
              <a:rPr lang="en-US" sz="2700" dirty="0" smtClean="0"/>
              <a:t>- During weathering, Li-7 preferentially partitions into river water, and Li-6 partitions into secondary minerals (clays)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2123407"/>
            <a:ext cx="4180417" cy="2182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250" y="4292662"/>
            <a:ext cx="3061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Misra</a:t>
            </a:r>
            <a:r>
              <a:rPr lang="en-US" dirty="0" smtClean="0"/>
              <a:t> &amp; </a:t>
            </a:r>
            <a:r>
              <a:rPr lang="en-US" dirty="0" err="1" smtClean="0"/>
              <a:t>Froelich</a:t>
            </a:r>
            <a:r>
              <a:rPr lang="en-US" dirty="0" smtClean="0"/>
              <a:t>, Science 2012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514" y="2294856"/>
            <a:ext cx="3342152" cy="11578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103673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Lithium cycle is mostly in silicate rocks and </a:t>
            </a:r>
            <a:r>
              <a:rPr lang="en-US" dirty="0" err="1" smtClean="0"/>
              <a:t>aluminosilicate</a:t>
            </a:r>
            <a:r>
              <a:rPr lang="en-US" dirty="0" smtClean="0"/>
              <a:t> clays; none in carbonates.</a:t>
            </a:r>
          </a:p>
          <a:p>
            <a:r>
              <a:rPr lang="en-US" b="1" dirty="0" smtClean="0"/>
              <a:t>High weathering intensity (e.g. soils in hot, wet, tectonically passive </a:t>
            </a:r>
            <a:r>
              <a:rPr lang="en-US" b="1" dirty="0" err="1" smtClean="0"/>
              <a:t>cratons</a:t>
            </a:r>
            <a:r>
              <a:rPr lang="en-US" b="1" dirty="0" smtClean="0"/>
              <a:t>): </a:t>
            </a:r>
          </a:p>
          <a:p>
            <a:r>
              <a:rPr lang="en-US" dirty="0" smtClean="0"/>
              <a:t>	Congruent weathering, Low riverine </a:t>
            </a:r>
            <a:r>
              <a:rPr lang="en-US" baseline="30000" dirty="0" smtClean="0"/>
              <a:t>7</a:t>
            </a:r>
            <a:r>
              <a:rPr lang="en-US" dirty="0" smtClean="0"/>
              <a:t>Li concentrations reflecting source bedrock.</a:t>
            </a:r>
          </a:p>
          <a:p>
            <a:r>
              <a:rPr lang="en-US" b="1" dirty="0" smtClean="0"/>
              <a:t>Low weathering intensity (e.g. mountains, Himalaya): </a:t>
            </a:r>
          </a:p>
          <a:p>
            <a:r>
              <a:rPr lang="en-US" dirty="0" smtClean="0"/>
              <a:t>	Incongruent weathering, High riverine </a:t>
            </a:r>
            <a:r>
              <a:rPr lang="en-US" baseline="30000" dirty="0" smtClean="0"/>
              <a:t>7</a:t>
            </a:r>
            <a:r>
              <a:rPr lang="en-US" dirty="0" smtClean="0"/>
              <a:t>Li concentrations reflecting incomplete dissolution.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333" y="3452673"/>
            <a:ext cx="1487973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142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784" y="0"/>
            <a:ext cx="555354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7551992" y="5346047"/>
            <a:ext cx="2377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Misra</a:t>
            </a:r>
            <a:r>
              <a:rPr lang="en-US" dirty="0" smtClean="0"/>
              <a:t> &amp; </a:t>
            </a:r>
          </a:p>
          <a:p>
            <a:r>
              <a:rPr lang="en-US" dirty="0" err="1" smtClean="0"/>
              <a:t>Froelich</a:t>
            </a:r>
            <a:r>
              <a:rPr lang="en-US" dirty="0" smtClean="0"/>
              <a:t> , Science, 2012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18528"/>
            <a:ext cx="2836333" cy="29394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481" y="6533112"/>
            <a:ext cx="235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Ocean Drilling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337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678" y="1038951"/>
            <a:ext cx="7333544" cy="53703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0" y="6488668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Sun et al. PNAS 2018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-144462"/>
            <a:ext cx="8686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300" dirty="0" smtClean="0"/>
              <a:t>Enhanced silicate weathering occurred at the </a:t>
            </a:r>
            <a:r>
              <a:rPr lang="en-US" sz="3300" dirty="0" err="1" smtClean="0"/>
              <a:t>Permo</a:t>
            </a:r>
            <a:r>
              <a:rPr lang="en-US" sz="3300" dirty="0" smtClean="0"/>
              <a:t>-Triassic boundary (largest mass extinction in the fossil record)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0356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300" dirty="0" smtClean="0"/>
              <a:t>Enhanced weathering at the </a:t>
            </a:r>
            <a:r>
              <a:rPr lang="en-US" sz="3300" dirty="0" err="1" smtClean="0"/>
              <a:t>Permo</a:t>
            </a:r>
            <a:r>
              <a:rPr lang="en-US" sz="3300" dirty="0" smtClean="0"/>
              <a:t>-Triassic</a:t>
            </a:r>
            <a:br>
              <a:rPr lang="en-US" sz="3300" dirty="0" smtClean="0"/>
            </a:br>
            <a:r>
              <a:rPr lang="en-US" sz="3300" dirty="0" smtClean="0"/>
              <a:t>boundary may have contributed to the mass extinction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1562100"/>
            <a:ext cx="90297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0821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Summary and discussion of carbonate-silicate weathering feedback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There is strong evidence for a negative feedback stabilizing climate over &gt;300 </a:t>
            </a:r>
            <a:r>
              <a:rPr lang="en-US" dirty="0" err="1" smtClean="0"/>
              <a:t>Kyr</a:t>
            </a:r>
            <a:r>
              <a:rPr lang="en-US" dirty="0" smtClean="0"/>
              <a:t> timescales on Earth.</a:t>
            </a:r>
          </a:p>
          <a:p>
            <a:r>
              <a:rPr lang="en-US" dirty="0" smtClean="0"/>
              <a:t>The carbonate-silicate weathering feedback hypothesis is the currently leading hypothesis for this negative feedback.</a:t>
            </a:r>
          </a:p>
          <a:p>
            <a:r>
              <a:rPr lang="en-US" dirty="0" smtClean="0"/>
              <a:t>However, other hypotheses (e.g., organic-carbon feedbacks) may contribute, and research is ongoing to determine which mechanism is the primary control on Earth’s long-term climate.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096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3"/>
            <a:ext cx="8229600" cy="6461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95323"/>
            <a:ext cx="9144000" cy="5287787"/>
          </a:xfrm>
        </p:spPr>
        <p:txBody>
          <a:bodyPr>
            <a:normAutofit/>
          </a:bodyPr>
          <a:lstStyle/>
          <a:p>
            <a:r>
              <a:rPr lang="en-US" dirty="0" smtClean="0"/>
              <a:t>Need volunteers for Ramirez &amp; </a:t>
            </a:r>
            <a:r>
              <a:rPr lang="en-US" dirty="0" err="1" smtClean="0"/>
              <a:t>Kasting</a:t>
            </a:r>
            <a:r>
              <a:rPr lang="en-US" dirty="0" smtClean="0"/>
              <a:t>., “Could cirrus clouds have warmed Early Mars?,” Icarus, 2016, to be presented on Tue 22 May</a:t>
            </a:r>
          </a:p>
          <a:p>
            <a:r>
              <a:rPr lang="en-US" dirty="0" smtClean="0"/>
              <a:t>Homework 5 will be issued this Wed (tomorrow), due in class on Tue 22 May</a:t>
            </a:r>
          </a:p>
          <a:p>
            <a:r>
              <a:rPr lang="en-US" dirty="0" smtClean="0"/>
              <a:t>Final for graduating seniors is Room 430, 9a, Thu 31 March </a:t>
            </a:r>
          </a:p>
          <a:p>
            <a:r>
              <a:rPr lang="en-US" dirty="0" smtClean="0"/>
              <a:t>Temperature </a:t>
            </a:r>
            <a:r>
              <a:rPr lang="en-US" dirty="0" smtClean="0">
                <a:sym typeface="Wingdings"/>
              </a:rPr>
              <a:t> CO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/>
              <a:t> on Earth, concluded</a:t>
            </a:r>
          </a:p>
          <a:p>
            <a:r>
              <a:rPr lang="en-US" dirty="0" smtClean="0"/>
              <a:t>Nutrient supply on Earth</a:t>
            </a:r>
          </a:p>
        </p:txBody>
      </p:sp>
    </p:spTree>
    <p:extLst>
      <p:ext uri="{BB962C8B-B14F-4D97-AF65-F5344CB8AC3E}">
        <p14:creationId xmlns:p14="http://schemas.microsoft.com/office/powerpoint/2010/main" val="28449927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Autofit/>
          </a:bodyPr>
          <a:lstStyle/>
          <a:p>
            <a:r>
              <a:rPr lang="en-US" sz="2500" b="1" dirty="0" smtClean="0"/>
              <a:t>Nutrient supply</a:t>
            </a:r>
            <a:endParaRPr lang="en-US" sz="2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74701"/>
            <a:ext cx="9144000" cy="4368800"/>
          </a:xfrm>
        </p:spPr>
        <p:txBody>
          <a:bodyPr>
            <a:normAutofit/>
          </a:bodyPr>
          <a:lstStyle/>
          <a:p>
            <a:pPr lvl="1"/>
            <a:endParaRPr lang="en-US" dirty="0" smtClean="0"/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99" y="983543"/>
            <a:ext cx="8401981" cy="19233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37508" y="2909330"/>
            <a:ext cx="1706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Konhauser</a:t>
            </a:r>
            <a:r>
              <a:rPr lang="en-US" dirty="0" smtClean="0"/>
              <a:t>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441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6067"/>
            <a:ext cx="5051778" cy="29468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5384" y="3333749"/>
            <a:ext cx="4868616" cy="34178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123033"/>
            <a:ext cx="2472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NASA Earth Observatory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03246" y="6504989"/>
            <a:ext cx="1932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World Ocean Atlas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28222"/>
            <a:ext cx="91140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Present-day primary productivity is dominated by oxygenic photosynthesis which evolved</a:t>
            </a:r>
          </a:p>
          <a:p>
            <a:r>
              <a:rPr lang="en-US" dirty="0" smtClean="0"/>
              <a:t>2.3 </a:t>
            </a:r>
            <a:r>
              <a:rPr lang="en-US" dirty="0" err="1" smtClean="0"/>
              <a:t>Ga</a:t>
            </a:r>
            <a:r>
              <a:rPr lang="en-US" dirty="0" smtClean="0"/>
              <a:t> (perhaps earlier). Productivity in the ocean is currently limited on geologic timescales</a:t>
            </a:r>
          </a:p>
          <a:p>
            <a:r>
              <a:rPr lang="en-US" dirty="0" smtClean="0"/>
              <a:t> by the availability of P (and, locally, the availability of Fe) derived from continental weathering.</a:t>
            </a:r>
          </a:p>
          <a:p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908778" y="5531556"/>
            <a:ext cx="1820333" cy="7055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335173" y="5263444"/>
            <a:ext cx="1573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Fe-poor region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2483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Redfield ratio – C:N:P = 106:16:1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89" y="860778"/>
            <a:ext cx="4250227" cy="5702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69556" y="5602111"/>
            <a:ext cx="2877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Falkowski</a:t>
            </a:r>
            <a:r>
              <a:rPr lang="en-US" dirty="0" smtClean="0"/>
              <a:t> &amp; Godfrey, </a:t>
            </a:r>
          </a:p>
          <a:p>
            <a:r>
              <a:rPr lang="en-US" dirty="0" smtClean="0"/>
              <a:t>Phil. Trans. Roy. Soc. A 2008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996309" y="1154668"/>
            <a:ext cx="4650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life = CHONPS + some transition-metal catalysts</a:t>
            </a:r>
            <a:endParaRPr lang="en-US" dirty="0"/>
          </a:p>
        </p:txBody>
      </p:sp>
      <p:sp>
        <p:nvSpPr>
          <p:cNvPr id="8" name="Left Brace 7"/>
          <p:cNvSpPr/>
          <p:nvPr/>
        </p:nvSpPr>
        <p:spPr>
          <a:xfrm rot="16200000">
            <a:off x="5813778" y="359832"/>
            <a:ext cx="486833" cy="281516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649611" y="1982610"/>
            <a:ext cx="41232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metalloenzymes</a:t>
            </a:r>
            <a:r>
              <a:rPr lang="en-US" dirty="0" smtClean="0"/>
              <a:t> involving </a:t>
            </a:r>
          </a:p>
          <a:p>
            <a:r>
              <a:rPr lang="en-US" dirty="0" smtClean="0"/>
              <a:t>Fe, Ni, Cu, </a:t>
            </a:r>
            <a:r>
              <a:rPr lang="en-US" dirty="0" err="1" smtClean="0"/>
              <a:t>Mn</a:t>
            </a:r>
            <a:r>
              <a:rPr lang="en-US" dirty="0" smtClean="0"/>
              <a:t>, Co, Mo, and Zn</a:t>
            </a:r>
          </a:p>
          <a:p>
            <a:r>
              <a:rPr lang="en-US" dirty="0" smtClean="0"/>
              <a:t>are central to microbial ecology.</a:t>
            </a:r>
          </a:p>
          <a:p>
            <a:r>
              <a:rPr lang="en-US" dirty="0" smtClean="0"/>
              <a:t>E.g., the first </a:t>
            </a:r>
            <a:r>
              <a:rPr lang="en-US" dirty="0" err="1" smtClean="0"/>
              <a:t>nitrogenase</a:t>
            </a:r>
            <a:r>
              <a:rPr lang="en-US" dirty="0" smtClean="0"/>
              <a:t> had 38 Fe-atoms</a:t>
            </a:r>
          </a:p>
        </p:txBody>
      </p:sp>
    </p:spTree>
    <p:extLst>
      <p:ext uri="{BB962C8B-B14F-4D97-AF65-F5344CB8AC3E}">
        <p14:creationId xmlns:p14="http://schemas.microsoft.com/office/powerpoint/2010/main" val="39876789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Redfield ratio may have changed over geologic time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23" y="1369985"/>
            <a:ext cx="7859889" cy="46315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37778" y="6164112"/>
            <a:ext cx="1623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Planavsky</a:t>
            </a:r>
            <a:r>
              <a:rPr lang="en-US" dirty="0" smtClean="0"/>
              <a:t>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7838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0"/>
            <a:ext cx="843124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7548968" y="3965223"/>
            <a:ext cx="2475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Quigg</a:t>
            </a:r>
            <a:r>
              <a:rPr lang="en-US" dirty="0" smtClean="0"/>
              <a:t> et al. Nature 2003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044" y="0"/>
            <a:ext cx="215260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Nutrient preferences</a:t>
            </a:r>
          </a:p>
          <a:p>
            <a:r>
              <a:rPr lang="en-US" dirty="0" smtClean="0"/>
              <a:t>are correlated</a:t>
            </a:r>
          </a:p>
          <a:p>
            <a:r>
              <a:rPr lang="en-US" dirty="0" smtClean="0"/>
              <a:t>to ecological shifts</a:t>
            </a:r>
          </a:p>
          <a:p>
            <a:r>
              <a:rPr lang="en-US" dirty="0" smtClean="0"/>
              <a:t>over geologic</a:t>
            </a:r>
          </a:p>
          <a:p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37555" y="365667"/>
            <a:ext cx="1685077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dominant today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chlorophyll c, 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7311" y="5249333"/>
            <a:ext cx="2349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Marine phytoplankton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183646" y="4385733"/>
            <a:ext cx="2246040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dominant pre-250 Ma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chlorophyll a &amp; b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9601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8222" y="5463780"/>
            <a:ext cx="4890807" cy="120032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Hydrothermal vents:</a:t>
            </a:r>
          </a:p>
          <a:p>
            <a:r>
              <a:rPr lang="en-US" b="1" dirty="0" smtClean="0"/>
              <a:t>“backup” nutrient source on worlds without land</a:t>
            </a:r>
          </a:p>
          <a:p>
            <a:r>
              <a:rPr lang="en-US" b="1" dirty="0" smtClean="0"/>
              <a:t> support chemoautotrophs today</a:t>
            </a:r>
          </a:p>
          <a:p>
            <a:r>
              <a:rPr lang="en-US" b="1" dirty="0" smtClean="0"/>
              <a:t>possible site for the origin of life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122503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000" dirty="0" smtClean="0"/>
              <a:t>Immediately after the origin of life(?)</a:t>
            </a:r>
            <a:br>
              <a:rPr lang="en-US" sz="3000" dirty="0" smtClean="0"/>
            </a:br>
            <a:r>
              <a:rPr lang="en-US" sz="3000" dirty="0" smtClean="0"/>
              <a:t>Abiotic organic matter for early heterotrophs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549400"/>
            <a:ext cx="8242300" cy="3759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08222" y="6081889"/>
            <a:ext cx="3815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K. </a:t>
            </a:r>
            <a:r>
              <a:rPr lang="en-US" dirty="0" err="1" smtClean="0"/>
              <a:t>Konhauser</a:t>
            </a:r>
            <a:r>
              <a:rPr lang="en-US" dirty="0" smtClean="0"/>
              <a:t>, ‘</a:t>
            </a:r>
            <a:r>
              <a:rPr lang="en-US" dirty="0" err="1" smtClean="0"/>
              <a:t>Geomicrobiology</a:t>
            </a:r>
            <a:r>
              <a:rPr lang="en-US" dirty="0" smtClean="0"/>
              <a:t>,’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000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22" y="34749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err="1" smtClean="0"/>
              <a:t>Methanogenesis</a:t>
            </a:r>
            <a:r>
              <a:rPr lang="en-US" dirty="0" smtClean="0"/>
              <a:t> is a possible pre-photosynthetic energy source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45" y="1417638"/>
            <a:ext cx="3022600" cy="546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739" y="4078110"/>
            <a:ext cx="4257261" cy="23935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56665" y="6471637"/>
            <a:ext cx="4583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ExoMars</a:t>
            </a:r>
            <a:r>
              <a:rPr lang="en-US" dirty="0" smtClean="0"/>
              <a:t> TGO reached science orbit last month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58671"/>
            <a:ext cx="4792861" cy="34388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5826667"/>
            <a:ext cx="3014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Earth: </a:t>
            </a:r>
            <a:r>
              <a:rPr lang="en-US" dirty="0" smtClean="0"/>
              <a:t>Sleep &amp; Bird 2007 table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223411" y="3443446"/>
            <a:ext cx="3920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Mars: </a:t>
            </a:r>
            <a:r>
              <a:rPr lang="en-US" dirty="0" smtClean="0"/>
              <a:t>unconfirmed reports of </a:t>
            </a:r>
          </a:p>
          <a:p>
            <a:r>
              <a:rPr lang="en-US" dirty="0" smtClean="0"/>
              <a:t>unknown amounts of atmospheric CH4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6119801"/>
            <a:ext cx="4463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Today: 100 </a:t>
            </a:r>
            <a:r>
              <a:rPr lang="en-US" dirty="0" err="1" smtClean="0"/>
              <a:t>Gton</a:t>
            </a:r>
            <a:r>
              <a:rPr lang="en-US" dirty="0" smtClean="0"/>
              <a:t> C/</a:t>
            </a:r>
            <a:r>
              <a:rPr lang="en-US" dirty="0" err="1" smtClean="0"/>
              <a:t>yr</a:t>
            </a:r>
            <a:r>
              <a:rPr lang="en-US" dirty="0" smtClean="0"/>
              <a:t> (approx. 2000 </a:t>
            </a:r>
            <a:r>
              <a:rPr lang="en-US" dirty="0" err="1" smtClean="0"/>
              <a:t>Tmol</a:t>
            </a:r>
            <a:r>
              <a:rPr lang="en-US" dirty="0" smtClean="0"/>
              <a:t>/</a:t>
            </a:r>
            <a:r>
              <a:rPr lang="en-US" dirty="0" err="1" smtClean="0"/>
              <a:t>yr</a:t>
            </a:r>
            <a:r>
              <a:rPr lang="en-US" dirty="0" smtClean="0"/>
              <a:t> 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7790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Early photosynthesis was limited by the availability of </a:t>
            </a:r>
            <a:r>
              <a:rPr lang="en-US" dirty="0" err="1" smtClean="0"/>
              <a:t>reductants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e.g. Fe</a:t>
            </a:r>
            <a:r>
              <a:rPr lang="en-US" baseline="30000" dirty="0" smtClean="0"/>
              <a:t>2+ </a:t>
            </a:r>
            <a:r>
              <a:rPr lang="en-US" dirty="0" smtClean="0"/>
              <a:t>from weathering, sulfides (S</a:t>
            </a:r>
            <a:r>
              <a:rPr lang="en-US" baseline="30000" dirty="0" smtClean="0"/>
              <a:t>2-</a:t>
            </a:r>
            <a:r>
              <a:rPr lang="en-US" dirty="0" smtClean="0"/>
              <a:t>) from hydrothermal vents </a:t>
            </a:r>
            <a:r>
              <a:rPr lang="is-IS" dirty="0" smtClean="0"/>
              <a:t>…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Reduction of </a:t>
            </a:r>
            <a:r>
              <a:rPr lang="en-US" i="1" dirty="0" smtClean="0"/>
              <a:t>H</a:t>
            </a:r>
            <a:r>
              <a:rPr lang="en-US" i="1" baseline="-25000" dirty="0" smtClean="0"/>
              <a:t>2</a:t>
            </a:r>
            <a:r>
              <a:rPr lang="en-US" i="1" dirty="0" smtClean="0"/>
              <a:t>O </a:t>
            </a:r>
            <a:r>
              <a:rPr lang="en-US" dirty="0" smtClean="0"/>
              <a:t>would be ideal, but this required a complicated evolutionary innovation that only happened once in Earth history (in an early </a:t>
            </a:r>
            <a:r>
              <a:rPr lang="en-US" dirty="0" err="1" smtClean="0"/>
              <a:t>cyanobacterium</a:t>
            </a:r>
            <a:r>
              <a:rPr lang="en-US" dirty="0" smtClean="0"/>
              <a:t>) and may have taken 2 Gyr to occur (Fischer et al., Annual Reviews, 2016). Water oxidation requires an oxidant with a potential of +0.8V (2x what is found in any </a:t>
            </a:r>
            <a:r>
              <a:rPr lang="en-US" dirty="0" err="1" smtClean="0"/>
              <a:t>anoxygenic</a:t>
            </a:r>
            <a:r>
              <a:rPr lang="en-US" dirty="0" smtClean="0"/>
              <a:t> </a:t>
            </a:r>
            <a:r>
              <a:rPr lang="en-US" dirty="0" err="1" smtClean="0"/>
              <a:t>phototroph</a:t>
            </a:r>
            <a:r>
              <a:rPr lang="en-US" dirty="0" smtClean="0"/>
              <a:t>). Water splitting system is from one clade of prokaryotes, the other photosystem from a separate clade.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0973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500" b="1" dirty="0" smtClean="0"/>
              <a:t>Fluxes vs. stocks: </a:t>
            </a:r>
            <a:r>
              <a:rPr lang="en-US" sz="2500" dirty="0" smtClean="0"/>
              <a:t>A caution for extrapolation of nutrient flux / productivity calculations to planets-in-general</a:t>
            </a:r>
            <a:endParaRPr lang="en-US" sz="25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326444"/>
            <a:ext cx="8368171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Example: Oxygen</a:t>
            </a:r>
          </a:p>
          <a:p>
            <a:r>
              <a:rPr lang="en-US" dirty="0" smtClean="0"/>
              <a:t>Suppose a P-starved planet had evolved O2 photosynthesis, but the O2 production rate</a:t>
            </a:r>
          </a:p>
          <a:p>
            <a:r>
              <a:rPr lang="en-US" dirty="0" smtClean="0"/>
              <a:t>was 10,000 times less than on today’s Earth (due to P limitation). Could O2 build up</a:t>
            </a:r>
          </a:p>
          <a:p>
            <a:r>
              <a:rPr lang="en-US" dirty="0" smtClean="0"/>
              <a:t>to the level on today’s Earth?</a:t>
            </a:r>
          </a:p>
          <a:p>
            <a:endParaRPr lang="en-US" dirty="0"/>
          </a:p>
          <a:p>
            <a:r>
              <a:rPr lang="en-US" dirty="0" smtClean="0"/>
              <a:t>Net primary productivity ~ 100 </a:t>
            </a:r>
            <a:r>
              <a:rPr lang="en-US" dirty="0" err="1" smtClean="0"/>
              <a:t>Gton</a:t>
            </a:r>
            <a:r>
              <a:rPr lang="en-US" dirty="0" smtClean="0"/>
              <a:t>/</a:t>
            </a:r>
            <a:r>
              <a:rPr lang="en-US" dirty="0" err="1" smtClean="0"/>
              <a:t>yr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105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3710"/>
            <a:ext cx="8229600" cy="6566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Homework 3 recap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2985"/>
            <a:ext cx="8686800" cy="51948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700" dirty="0" smtClean="0"/>
              <a:t>Rapid cooling after giant impact from ~6000K(?) to ~1500K</a:t>
            </a:r>
            <a:endParaRPr lang="en-US" sz="2700" dirty="0"/>
          </a:p>
        </p:txBody>
      </p:sp>
      <p:sp>
        <p:nvSpPr>
          <p:cNvPr id="4" name="TextBox 3"/>
          <p:cNvSpPr txBox="1"/>
          <p:nvPr/>
        </p:nvSpPr>
        <p:spPr>
          <a:xfrm>
            <a:off x="5249333" y="6293556"/>
            <a:ext cx="3725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Lupu</a:t>
            </a:r>
            <a:r>
              <a:rPr lang="en-US" dirty="0" smtClean="0"/>
              <a:t> et al. Astrophysical Journal 2014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911" y="1213557"/>
            <a:ext cx="7193262" cy="5192888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3922889" y="4572000"/>
            <a:ext cx="338667" cy="6208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143356" y="4052332"/>
            <a:ext cx="1559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“kink” in curve</a:t>
            </a:r>
          </a:p>
          <a:p>
            <a:r>
              <a:rPr lang="en-US" dirty="0" smtClean="0"/>
              <a:t>due to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8837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Mechanisms by which biology / organic carbon sequestration might affect long-term climate regulation</a:t>
            </a:r>
          </a:p>
          <a:p>
            <a:r>
              <a:rPr lang="en-US" dirty="0" smtClean="0"/>
              <a:t>Understand/explain </a:t>
            </a:r>
            <a:r>
              <a:rPr lang="en-US" dirty="0"/>
              <a:t>the </a:t>
            </a:r>
            <a:r>
              <a:rPr lang="en-US" dirty="0" err="1"/>
              <a:t>Daisyworld</a:t>
            </a:r>
            <a:r>
              <a:rPr lang="en-US" dirty="0"/>
              <a:t> </a:t>
            </a:r>
            <a:r>
              <a:rPr lang="en-US" dirty="0" smtClean="0"/>
              <a:t>model</a:t>
            </a:r>
          </a:p>
          <a:p>
            <a:r>
              <a:rPr lang="en-US" dirty="0" smtClean="0"/>
              <a:t>How </a:t>
            </a:r>
            <a:r>
              <a:rPr lang="en-US" baseline="30000" dirty="0" smtClean="0"/>
              <a:t>7</a:t>
            </a:r>
            <a:r>
              <a:rPr lang="en-US" dirty="0" smtClean="0"/>
              <a:t>Li may be used to track weathering intensity vs. time: examples from the geologic record</a:t>
            </a:r>
          </a:p>
          <a:p>
            <a:r>
              <a:rPr lang="en-US" dirty="0" smtClean="0"/>
              <a:t>Discuss nutrient limitation on modern Earth; pre-photosynthetic Earth; and Earth when dominated by </a:t>
            </a:r>
            <a:r>
              <a:rPr lang="en-US" dirty="0" err="1" smtClean="0"/>
              <a:t>anoxygenic</a:t>
            </a:r>
            <a:r>
              <a:rPr lang="en-US" dirty="0" smtClean="0"/>
              <a:t> photosynthesis. 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Key points for today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476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632" y="1488193"/>
            <a:ext cx="1353735" cy="34506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367" y="1680633"/>
            <a:ext cx="6167966" cy="3286963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602985"/>
            <a:ext cx="8686800" cy="51948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700" dirty="0" smtClean="0"/>
              <a:t>Rapid cooling after giant impact from ~6000K(?) to ~1500K</a:t>
            </a:r>
            <a:endParaRPr lang="en-US" sz="2700" dirty="0"/>
          </a:p>
        </p:txBody>
      </p:sp>
      <p:sp>
        <p:nvSpPr>
          <p:cNvPr id="7" name="TextBox 6"/>
          <p:cNvSpPr txBox="1"/>
          <p:nvPr/>
        </p:nvSpPr>
        <p:spPr>
          <a:xfrm>
            <a:off x="5249333" y="6293556"/>
            <a:ext cx="3725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Lupu</a:t>
            </a:r>
            <a:r>
              <a:rPr lang="en-US" dirty="0" smtClean="0"/>
              <a:t> et al. Astrophysical Journal 2014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47889" y="5647225"/>
            <a:ext cx="7827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Brightness Temp: has the flux that would be emitted at some given wavelength by</a:t>
            </a:r>
          </a:p>
          <a:p>
            <a:r>
              <a:rPr lang="en-US" dirty="0" smtClean="0"/>
              <a:t>a blackbody at the brightness temperature. 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367" y="4967596"/>
            <a:ext cx="6111522" cy="7239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-53710"/>
            <a:ext cx="8229600" cy="6566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Homework 3 recap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531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39667" cy="762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2000" dirty="0" smtClean="0"/>
              <a:t>XUV (&lt;100 nm) is absorbed high in planetary atmospheres and can drive rapid atm. loss</a:t>
            </a:r>
            <a:br>
              <a:rPr lang="en-US" sz="2000" dirty="0" smtClean="0"/>
            </a:br>
            <a:r>
              <a:rPr lang="en-US" sz="2000" dirty="0" smtClean="0"/>
              <a:t>By contrast, 200-300nm UV may reach the surface in the absence of O3</a:t>
            </a:r>
            <a:endParaRPr lang="en-US" sz="2000" dirty="0"/>
          </a:p>
        </p:txBody>
      </p:sp>
      <p:pic>
        <p:nvPicPr>
          <p:cNvPr id="4" name="Picture 3" descr="uv_absorption_heigh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10054167" cy="670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625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Mechanisms by which biology / organic carbon sequestration might affect long-term climate regulation</a:t>
            </a:r>
          </a:p>
          <a:p>
            <a:r>
              <a:rPr lang="en-US" dirty="0" smtClean="0"/>
              <a:t>Understand/explain </a:t>
            </a:r>
            <a:r>
              <a:rPr lang="en-US" dirty="0"/>
              <a:t>the </a:t>
            </a:r>
            <a:r>
              <a:rPr lang="en-US" dirty="0" err="1"/>
              <a:t>Daisyworld</a:t>
            </a:r>
            <a:r>
              <a:rPr lang="en-US" dirty="0"/>
              <a:t> </a:t>
            </a:r>
            <a:r>
              <a:rPr lang="en-US" dirty="0" smtClean="0"/>
              <a:t>model</a:t>
            </a:r>
          </a:p>
          <a:p>
            <a:r>
              <a:rPr lang="en-US" dirty="0" smtClean="0"/>
              <a:t>How </a:t>
            </a:r>
            <a:r>
              <a:rPr lang="en-US" baseline="30000" dirty="0" smtClean="0"/>
              <a:t>7</a:t>
            </a:r>
            <a:r>
              <a:rPr lang="en-US" dirty="0" smtClean="0"/>
              <a:t>Li may be used to track weathering intensity vs. time: examples from the geologic record</a:t>
            </a:r>
          </a:p>
          <a:p>
            <a:r>
              <a:rPr lang="en-US" dirty="0" smtClean="0"/>
              <a:t>Discuss nutrient limitation on modern Earth; pre-photosynthetic Earth; and Earth when dominated by </a:t>
            </a:r>
            <a:r>
              <a:rPr lang="en-US" dirty="0" err="1" smtClean="0"/>
              <a:t>anoxygenic</a:t>
            </a:r>
            <a:r>
              <a:rPr lang="en-US" dirty="0" smtClean="0"/>
              <a:t> photosynthesis. 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Key points for today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180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0200"/>
            <a:ext cx="9144000" cy="619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83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0648"/>
          </a:xfrm>
        </p:spPr>
        <p:txBody>
          <a:bodyPr>
            <a:noAutofit/>
          </a:bodyPr>
          <a:lstStyle/>
          <a:p>
            <a:r>
              <a:rPr lang="en-US" sz="3000" dirty="0" smtClean="0"/>
              <a:t>Is the carbonate-silicate weathering feedback enough to explain the data for the PETM?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100"/>
            <a:ext cx="91440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73800" y="5892800"/>
            <a:ext cx="1353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Bowen 2013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07143" y="5724071"/>
            <a:ext cx="4652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Dashed lines: without organic matter feedbacks</a:t>
            </a:r>
          </a:p>
          <a:p>
            <a:r>
              <a:rPr lang="en-US" dirty="0" smtClean="0"/>
              <a:t>Solid lines: with organic-matter feedbacks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78214" y="2577263"/>
            <a:ext cx="2240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Lysocline</a:t>
            </a:r>
            <a:r>
              <a:rPr lang="en-US" sz="1200" dirty="0" smtClean="0"/>
              <a:t> ~ seafloor depth above </a:t>
            </a:r>
          </a:p>
          <a:p>
            <a:r>
              <a:rPr lang="en-US" sz="1200" dirty="0" smtClean="0"/>
              <a:t>which carbonate is unstable</a:t>
            </a:r>
          </a:p>
        </p:txBody>
      </p:sp>
    </p:spTree>
    <p:extLst>
      <p:ext uri="{BB962C8B-B14F-4D97-AF65-F5344CB8AC3E}">
        <p14:creationId xmlns:p14="http://schemas.microsoft.com/office/powerpoint/2010/main" val="246443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8014" y="30957"/>
            <a:ext cx="9222014" cy="487362"/>
          </a:xfrm>
        </p:spPr>
        <p:txBody>
          <a:bodyPr>
            <a:normAutofit/>
          </a:bodyPr>
          <a:lstStyle/>
          <a:p>
            <a:r>
              <a:rPr lang="en-US" sz="2200" dirty="0" err="1" smtClean="0"/>
              <a:t>DeConto</a:t>
            </a:r>
            <a:r>
              <a:rPr lang="en-US" sz="2200" dirty="0" smtClean="0"/>
              <a:t> et al., Nature 2012: polar permafrost as a carbon capacitor 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28" y="518319"/>
            <a:ext cx="8439697" cy="593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223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17917</TotalTime>
  <Words>1201</Words>
  <Application>Microsoft Macintosh PowerPoint</Application>
  <PresentationFormat>On-screen Show (4:3)</PresentationFormat>
  <Paragraphs>135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GEOS 22060/ GEOS 32060</vt:lpstr>
      <vt:lpstr>Today</vt:lpstr>
      <vt:lpstr>Homework 3 recap</vt:lpstr>
      <vt:lpstr>Homework 3 recap</vt:lpstr>
      <vt:lpstr>XUV (&lt;100 nm) is absorbed high in planetary atmospheres and can drive rapid atm. loss By contrast, 200-300nm UV may reach the surface in the absence of O3</vt:lpstr>
      <vt:lpstr>PowerPoint Presentation</vt:lpstr>
      <vt:lpstr>PowerPoint Presentation</vt:lpstr>
      <vt:lpstr>Is the carbonate-silicate weathering feedback enough to explain the data for the PETM?</vt:lpstr>
      <vt:lpstr>DeConto et al., Nature 2012: polar permafrost as a carbon capacitor </vt:lpstr>
      <vt:lpstr>Large-scale organic carbon burial offshore in deltas today</vt:lpstr>
      <vt:lpstr>Survival chances of terrestrial organic matter are slight unless deposition is fast (usually only for the deltas of rivers draining fast-eroding mountain belts)  </vt:lpstr>
      <vt:lpstr>Evolution of land plants ~0.4 Ga likely had major effects on geologic carbon cycle:</vt:lpstr>
      <vt:lpstr>Gaia hypothesis – biosphere in the driving seat – due to Lovelock, recent developments by Lenton </vt:lpstr>
      <vt:lpstr>Gaia hypothesis – biosphere in the driving seat – due to Lovelock, recent developments by Lenton </vt:lpstr>
      <vt:lpstr>A new proxy for weathering: 7Li - A water-soluble trace element - During weathering, Li-7 preferentially partitions into river water, and Li-6 partitions into secondary minerals (clays)  </vt:lpstr>
      <vt:lpstr>PowerPoint Presentation</vt:lpstr>
      <vt:lpstr>PowerPoint Presentation</vt:lpstr>
      <vt:lpstr>Enhanced weathering at the Permo-Triassic boundary may have contributed to the mass extinction.</vt:lpstr>
      <vt:lpstr>Summary and discussion of carbonate-silicate weathering feedback</vt:lpstr>
      <vt:lpstr>Nutrient supply</vt:lpstr>
      <vt:lpstr>PowerPoint Presentation</vt:lpstr>
      <vt:lpstr>PowerPoint Presentation</vt:lpstr>
      <vt:lpstr>Redfield ratio may have changed over geologic time</vt:lpstr>
      <vt:lpstr>PowerPoint Presentation</vt:lpstr>
      <vt:lpstr>PowerPoint Presentation</vt:lpstr>
      <vt:lpstr>Immediately after the origin of life(?) Abiotic organic matter for early heterotrophs</vt:lpstr>
      <vt:lpstr>Methanogenesis is a possible pre-photosynthetic energy source</vt:lpstr>
      <vt:lpstr>Early photosynthesis was limited by the availability of reductants</vt:lpstr>
      <vt:lpstr>Fluxes vs. stocks: A caution for extrapolation of nutrient flux / productivity calculations to planets-in-general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530</cp:revision>
  <dcterms:created xsi:type="dcterms:W3CDTF">2016-01-07T03:39:51Z</dcterms:created>
  <dcterms:modified xsi:type="dcterms:W3CDTF">2019-05-14T02:29:30Z</dcterms:modified>
</cp:coreProperties>
</file>