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9" r:id="rId2"/>
    <p:sldId id="394" r:id="rId3"/>
    <p:sldId id="726" r:id="rId4"/>
    <p:sldId id="727" r:id="rId5"/>
    <p:sldId id="728" r:id="rId6"/>
    <p:sldId id="731" r:id="rId7"/>
    <p:sldId id="741" r:id="rId8"/>
    <p:sldId id="733" r:id="rId9"/>
    <p:sldId id="734" r:id="rId10"/>
    <p:sldId id="735" r:id="rId11"/>
    <p:sldId id="736" r:id="rId12"/>
    <p:sldId id="750" r:id="rId13"/>
    <p:sldId id="751" r:id="rId14"/>
    <p:sldId id="737" r:id="rId15"/>
    <p:sldId id="738" r:id="rId16"/>
    <p:sldId id="740" r:id="rId17"/>
    <p:sldId id="739" r:id="rId18"/>
    <p:sldId id="732" r:id="rId19"/>
    <p:sldId id="725" r:id="rId20"/>
    <p:sldId id="742" r:id="rId21"/>
    <p:sldId id="745" r:id="rId22"/>
    <p:sldId id="743" r:id="rId23"/>
    <p:sldId id="746" r:id="rId24"/>
    <p:sldId id="744" r:id="rId25"/>
    <p:sldId id="729" r:id="rId26"/>
    <p:sldId id="747" r:id="rId27"/>
    <p:sldId id="748" r:id="rId28"/>
    <p:sldId id="74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688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</a:t>
            </a:r>
            <a:r>
              <a:rPr lang="en-US" sz="3400" dirty="0" smtClean="0"/>
              <a:t>32060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14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Tuesday 15 </a:t>
            </a:r>
            <a:r>
              <a:rPr lang="en-US" dirty="0" smtClean="0">
                <a:sym typeface="Wingdings"/>
              </a:rPr>
              <a:t>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0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3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5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7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527779" y="4360333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3488851" y="223685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3115128" y="340450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80" y="2130778"/>
            <a:ext cx="3732919" cy="26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4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</a:t>
            </a:r>
            <a:r>
              <a:rPr lang="en-US" b="1" dirty="0" smtClean="0"/>
              <a:t>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</a:t>
            </a:r>
            <a:r>
              <a:rPr lang="en-US" dirty="0" smtClean="0"/>
              <a:t>riverine </a:t>
            </a:r>
            <a:r>
              <a:rPr lang="en-US" baseline="30000" dirty="0" smtClean="0"/>
              <a:t>7</a:t>
            </a:r>
            <a:r>
              <a:rPr lang="en-US" dirty="0" smtClean="0"/>
              <a:t>Li </a:t>
            </a:r>
            <a:r>
              <a:rPr lang="en-US" dirty="0" smtClean="0"/>
              <a:t>concentrations reflecting source bedrock.</a:t>
            </a:r>
            <a:endParaRPr lang="en-US" dirty="0" smtClean="0"/>
          </a:p>
          <a:p>
            <a:r>
              <a:rPr lang="en-US" b="1" dirty="0" smtClean="0"/>
              <a:t>Low weathering intensity (e.g. </a:t>
            </a:r>
            <a:r>
              <a:rPr lang="en-US" b="1" dirty="0" smtClean="0"/>
              <a:t>mountains, Himalaya)</a:t>
            </a:r>
            <a:r>
              <a:rPr lang="en-US" b="1" dirty="0" smtClean="0"/>
              <a:t>: </a:t>
            </a:r>
            <a:endParaRPr lang="en-US" b="1" dirty="0" smtClean="0"/>
          </a:p>
          <a:p>
            <a:r>
              <a:rPr lang="en-US" dirty="0" smtClean="0"/>
              <a:t>	Incongruent weathering, </a:t>
            </a:r>
            <a:r>
              <a:rPr lang="en-US" dirty="0" smtClean="0"/>
              <a:t>High </a:t>
            </a:r>
            <a:r>
              <a:rPr lang="en-US" dirty="0" smtClean="0"/>
              <a:t>riverine </a:t>
            </a:r>
            <a:r>
              <a:rPr lang="en-US" baseline="30000" dirty="0" smtClean="0"/>
              <a:t>7</a:t>
            </a:r>
            <a:r>
              <a:rPr lang="en-US" dirty="0" smtClean="0"/>
              <a:t>Li </a:t>
            </a:r>
            <a:r>
              <a:rPr lang="en-US" dirty="0" smtClean="0"/>
              <a:t>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</a:t>
            </a:r>
            <a:r>
              <a:rPr lang="en-US" dirty="0" smtClean="0"/>
              <a:t>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3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35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2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6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323"/>
            <a:ext cx="9144000" cy="5287787"/>
          </a:xfrm>
        </p:spPr>
        <p:txBody>
          <a:bodyPr>
            <a:normAutofit/>
          </a:bodyPr>
          <a:lstStyle/>
          <a:p>
            <a:r>
              <a:rPr lang="en-US" dirty="0" smtClean="0"/>
              <a:t>Need volunteers for </a:t>
            </a:r>
            <a:r>
              <a:rPr lang="en-US" dirty="0" smtClean="0"/>
              <a:t>Ramirez &amp; </a:t>
            </a:r>
            <a:r>
              <a:rPr lang="en-US" dirty="0" err="1" smtClean="0"/>
              <a:t>Kasting</a:t>
            </a:r>
            <a:r>
              <a:rPr lang="en-US" dirty="0" smtClean="0"/>
              <a:t>.</a:t>
            </a:r>
            <a:r>
              <a:rPr lang="en-US" dirty="0" smtClean="0"/>
              <a:t>, </a:t>
            </a:r>
            <a:r>
              <a:rPr lang="en-US" dirty="0" smtClean="0"/>
              <a:t>“Could cirrus clouds have warmed Early Mars?,” Icarus, 2016, </a:t>
            </a:r>
            <a:r>
              <a:rPr lang="en-US" dirty="0" smtClean="0"/>
              <a:t>to be presented on </a:t>
            </a:r>
            <a:r>
              <a:rPr lang="en-US" dirty="0" smtClean="0"/>
              <a:t>Tue 22 May</a:t>
            </a:r>
          </a:p>
          <a:p>
            <a:r>
              <a:rPr lang="en-US" dirty="0" smtClean="0"/>
              <a:t>Homework 5 will be issued this Wed (tomorrow), due in class on Tue 22 May</a:t>
            </a:r>
          </a:p>
          <a:p>
            <a:r>
              <a:rPr lang="en-US" dirty="0" smtClean="0"/>
              <a:t>Final for graduating seniors is Room 430, 9a, Thu 31 March </a:t>
            </a:r>
            <a:endParaRPr lang="en-US" dirty="0" smtClean="0"/>
          </a:p>
          <a:p>
            <a:r>
              <a:rPr lang="en-US" dirty="0" smtClean="0"/>
              <a:t>Temperature </a:t>
            </a:r>
            <a:r>
              <a:rPr lang="en-US" dirty="0" smtClean="0">
                <a:sym typeface="Wingdings"/>
              </a:rPr>
              <a:t>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/>
              <a:t> on Earth, concluded</a:t>
            </a:r>
          </a:p>
          <a:p>
            <a:r>
              <a:rPr lang="en-US" dirty="0" smtClean="0"/>
              <a:t>Nutrient supply on Earth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4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3987678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83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60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225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0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58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TGO reached science orbit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7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97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0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710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Homework 3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2985"/>
            <a:ext cx="8686800" cy="519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Rapid cooling after giant impact from ~6000K(?) to ~1500K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5249333" y="6293556"/>
            <a:ext cx="37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Lupu</a:t>
            </a:r>
            <a:r>
              <a:rPr lang="en-US" dirty="0" smtClean="0"/>
              <a:t> et al. Astrophysical Journal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11" y="1213557"/>
            <a:ext cx="7193262" cy="51928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922889" y="4572000"/>
            <a:ext cx="338667" cy="620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43356" y="4052332"/>
            <a:ext cx="155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“kink” in curve</a:t>
            </a:r>
          </a:p>
          <a:p>
            <a:r>
              <a:rPr lang="en-US" dirty="0" smtClean="0"/>
              <a:t>due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83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32" y="1488193"/>
            <a:ext cx="1353735" cy="345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67" y="1680633"/>
            <a:ext cx="6167966" cy="328696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02985"/>
            <a:ext cx="8686800" cy="519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Rapid cooling after giant impact from ~6000K(?) to ~1500K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249333" y="6293556"/>
            <a:ext cx="37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Lupu</a:t>
            </a:r>
            <a:r>
              <a:rPr lang="en-US" dirty="0" smtClean="0"/>
              <a:t> et al. Astrophysical Journal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889" y="5647225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Brightness Temp: has the flux that would be emitted at some given wavelength by</a:t>
            </a:r>
          </a:p>
          <a:p>
            <a:r>
              <a:rPr lang="en-US" dirty="0" smtClean="0"/>
              <a:t>a blackbody at the brightness temperature.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67" y="4967596"/>
            <a:ext cx="6111522" cy="7239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53710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Homework 3 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3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9667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 smtClean="0"/>
              <a:t>XUV (&lt;100 nm) is absorbed high in planetary atmospheres and can drive rapid atm. loss</a:t>
            </a:r>
            <a:br>
              <a:rPr lang="en-US" sz="2000" dirty="0" smtClean="0"/>
            </a:br>
            <a:r>
              <a:rPr lang="en-US" sz="2000" dirty="0" smtClean="0"/>
              <a:t>By contrast, 200-300nm UV may reach the surface in the absence of O3</a:t>
            </a:r>
            <a:endParaRPr lang="en-US" sz="2000" dirty="0"/>
          </a:p>
        </p:txBody>
      </p:sp>
      <p:pic>
        <p:nvPicPr>
          <p:cNvPr id="4" name="Picture 3" descr="uv_absorption_he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0054167" cy="67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2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Temperature </a:t>
            </a:r>
            <a:r>
              <a:rPr lang="en-US" dirty="0">
                <a:sym typeface="Wingdings"/>
              </a:rPr>
              <a:t> CO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/>
              <a:t> on Earth, concluded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</a:t>
            </a:r>
            <a:r>
              <a:rPr lang="en-US" sz="3000" dirty="0" smtClean="0"/>
              <a:t>data for the PETM?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24644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2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17613</TotalTime>
  <Words>1034</Words>
  <Application>Microsoft Macintosh PowerPoint</Application>
  <PresentationFormat>On-screen Show (4:3)</PresentationFormat>
  <Paragraphs>119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GEOS 22060/ GEOS 32060</vt:lpstr>
      <vt:lpstr>Today</vt:lpstr>
      <vt:lpstr>Homework 3 recap</vt:lpstr>
      <vt:lpstr>Homework 3 recap</vt:lpstr>
      <vt:lpstr>XUV (&lt;100 nm) is absorbed high in planetary atmospheres and can drive rapid atm. loss By contrast, 200-300nm UV may reach the surface in the absence of O3</vt:lpstr>
      <vt:lpstr>Temperature  CO2 on Earth, concluded</vt:lpstr>
      <vt:lpstr>PowerPoint Presentation</vt:lpstr>
      <vt:lpstr>Is the carbonate-silicate weathering feedback enough to explain the data for the PETM?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Evolution of land plants ~0.4 Ga likely had major effects on geologic carbon cycle: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526</cp:revision>
  <dcterms:created xsi:type="dcterms:W3CDTF">2016-01-07T03:39:51Z</dcterms:created>
  <dcterms:modified xsi:type="dcterms:W3CDTF">2018-05-15T06:47:26Z</dcterms:modified>
</cp:coreProperties>
</file>